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5"/>
  </p:notesMasterIdLst>
  <p:handoutMasterIdLst>
    <p:handoutMasterId r:id="rId16"/>
  </p:handoutMasterIdLst>
  <p:sldIdLst>
    <p:sldId id="274" r:id="rId3"/>
    <p:sldId id="353" r:id="rId4"/>
    <p:sldId id="389" r:id="rId5"/>
    <p:sldId id="395" r:id="rId6"/>
    <p:sldId id="394" r:id="rId7"/>
    <p:sldId id="396" r:id="rId8"/>
    <p:sldId id="433" r:id="rId9"/>
    <p:sldId id="437" r:id="rId10"/>
    <p:sldId id="398" r:id="rId11"/>
    <p:sldId id="349" r:id="rId12"/>
    <p:sldId id="432" r:id="rId13"/>
    <p:sldId id="481" r:id="rId14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16-Dec-19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16-Dec-19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</a:t>
            </a:fld>
            <a:endParaRPr lang="en-US" dirty="0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7BAE75DE-4BB3-4D33-A880-BE4D87C2853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378212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14B3CF92-A029-45B2-BD36-26CC01C4FD6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874191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C10B6F83-9F2C-4CDB-9C3D-D9101590A0E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985801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54D9B29F-8074-48AD-9FB1-E4A6DD88755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007101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97DCF843-E636-44CF-8265-FC2E74B2C5E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327976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A312023D-5B78-459A-9C02-6CF0F66F239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979822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20.jpeg"/><Relationship Id="rId4" Type="http://schemas.openxmlformats.org/officeDocument/2006/relationships/image" Target="../media/image17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tnetfiddle.net/" TargetMode="External"/><Relationship Id="rId2" Type="http://schemas.openxmlformats.org/officeDocument/2006/relationships/hyperlink" Target="https://visualstudio.com/products/visual-studio-community-v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ompilejava.net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351212" y="762000"/>
            <a:ext cx="8138899" cy="1095352"/>
          </a:xfrm>
        </p:spPr>
        <p:txBody>
          <a:bodyPr>
            <a:normAutofit fontScale="90000"/>
          </a:bodyPr>
          <a:lstStyle/>
          <a:p>
            <a:r>
              <a:rPr lang="bg-BG" dirty="0"/>
              <a:t>Въведение в програмирането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579812" y="1992193"/>
            <a:ext cx="7910299" cy="1311301"/>
          </a:xfrm>
        </p:spPr>
        <p:txBody>
          <a:bodyPr>
            <a:normAutofit lnSpcReduction="10000"/>
          </a:bodyPr>
          <a:lstStyle/>
          <a:p>
            <a:r>
              <a:rPr lang="bg-BG" dirty="0"/>
              <a:t>Какво означава</a:t>
            </a:r>
          </a:p>
          <a:p>
            <a:r>
              <a:rPr lang="bg-BG" dirty="0"/>
              <a:t>"да програмираме"?</a:t>
            </a:r>
            <a:endParaRPr lang="en-US" dirty="0"/>
          </a:p>
        </p:txBody>
      </p:sp>
      <p:pic>
        <p:nvPicPr>
          <p:cNvPr id="1028" name="Picture 4" title="CC-BY-NC-SA License">
            <a:hlinkClick r:id="rId3" tooltip="This work is licensed under the &quot;Creative Commons Attribution-NonCommercial-ShareAlike 4.0 International&quot; licens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783" y="4076772"/>
            <a:ext cx="2175525" cy="761165"/>
          </a:xfrm>
          <a:prstGeom prst="roundRect">
            <a:avLst>
              <a:gd name="adj" fmla="val 3940"/>
            </a:avLst>
          </a:prstGeom>
          <a:solidFill>
            <a:srgbClr val="231F20">
              <a:alpha val="50000"/>
            </a:srgbClr>
          </a:solidFill>
          <a:ln>
            <a:solidFill>
              <a:schemeClr val="accent1">
                <a:lumMod val="75000"/>
                <a:alpha val="50000"/>
              </a:schemeClr>
            </a:solidFill>
          </a:ln>
        </p:spPr>
      </p:pic>
      <p:pic>
        <p:nvPicPr>
          <p:cNvPr id="16" name="Picture 2" descr="http://www.bravr.com/wp-content/uploads/178974500.jpg"/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839" y="4343400"/>
            <a:ext cx="3689697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60413" y="4998598"/>
            <a:ext cx="3187614" cy="444343"/>
          </a:xfrm>
        </p:spPr>
        <p:txBody>
          <a:bodyPr/>
          <a:lstStyle/>
          <a:p>
            <a:r>
              <a:rPr lang="bg-BG" noProof="1"/>
              <a:t>Учителски</a:t>
            </a:r>
            <a:r>
              <a:rPr lang="bg-BG" dirty="0"/>
              <a:t> екип</a:t>
            </a:r>
            <a:endParaRPr lang="en-US" dirty="0"/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760412" y="5403725"/>
            <a:ext cx="3187613" cy="382788"/>
          </a:xfrm>
        </p:spPr>
        <p:txBody>
          <a:bodyPr/>
          <a:lstStyle/>
          <a:p>
            <a:r>
              <a:rPr lang="bg-BG" dirty="0"/>
              <a:t>Обучение за ИТ кариера</a:t>
            </a:r>
            <a:endParaRPr lang="en-US" sz="2000" dirty="0"/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760412" y="5690893"/>
            <a:ext cx="3810000" cy="458462"/>
          </a:xfrm>
        </p:spPr>
        <p:txBody>
          <a:bodyPr/>
          <a:lstStyle/>
          <a:p>
            <a:r>
              <a:rPr lang="en-US" dirty="0">
                <a:hlinkClick r:id="rId6"/>
              </a:rPr>
              <a:t>https://it-kariera.mon.bg/e-learning/</a:t>
            </a:r>
            <a:endParaRPr lang="en-US" sz="1800" dirty="0"/>
          </a:p>
        </p:txBody>
      </p:sp>
      <p:sp>
        <p:nvSpPr>
          <p:cNvPr id="14" name="TextBox 13"/>
          <p:cNvSpPr txBox="1"/>
          <p:nvPr/>
        </p:nvSpPr>
        <p:spPr>
          <a:xfrm rot="1555229">
            <a:off x="5280872" y="3618778"/>
            <a:ext cx="2510495" cy="722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bg-BG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Увод в</a:t>
            </a:r>
          </a:p>
          <a:p>
            <a:pPr algn="ctr">
              <a:lnSpc>
                <a:spcPct val="85000"/>
              </a:lnSpc>
            </a:pPr>
            <a:r>
              <a:rPr lang="bg-BG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програмирането</a:t>
            </a:r>
            <a:endParaRPr lang="en-US" b="1" spc="50" dirty="0">
              <a:ln w="9525" cmpd="sng">
                <a:solidFill>
                  <a:srgbClr val="FFA72A"/>
                </a:solidFill>
                <a:prstDash val="solid"/>
              </a:ln>
              <a:solidFill>
                <a:srgbClr val="FFF0D9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1619" y="3940552"/>
            <a:ext cx="2253081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554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0412" y="1151121"/>
            <a:ext cx="11804821" cy="557035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Програмиране</a:t>
            </a:r>
            <a:r>
              <a:rPr lang="bg-BG" sz="3200" dirty="0"/>
              <a:t> означава да пишеш</a:t>
            </a:r>
            <a:r>
              <a:rPr lang="en-US" sz="3200" dirty="0"/>
              <a:t> </a:t>
            </a:r>
            <a:r>
              <a:rPr lang="bg-BG" sz="3200" dirty="0"/>
              <a:t>команди за компютъра</a:t>
            </a:r>
          </a:p>
          <a:p>
            <a:pPr lvl="1">
              <a:lnSpc>
                <a:spcPct val="100000"/>
              </a:lnSpc>
            </a:pPr>
            <a:r>
              <a:rPr lang="bg-BG" sz="3000" dirty="0"/>
              <a:t>Компютърна програма е </a:t>
            </a:r>
            <a:r>
              <a:rPr lang="bg-BG" sz="3000" dirty="0">
                <a:solidFill>
                  <a:schemeClr val="tx2">
                    <a:lumMod val="75000"/>
                  </a:schemeClr>
                </a:solidFill>
              </a:rPr>
              <a:t>поредица от команди</a:t>
            </a:r>
            <a:endParaRPr lang="en-US" sz="3000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bg-BG" sz="3000" dirty="0"/>
              <a:t>Използва се </a:t>
            </a:r>
            <a:r>
              <a:rPr lang="bg-BG" sz="3000" dirty="0">
                <a:solidFill>
                  <a:schemeClr val="tx2">
                    <a:lumMod val="75000"/>
                  </a:schemeClr>
                </a:solidFill>
              </a:rPr>
              <a:t>език за програмиране </a:t>
            </a:r>
            <a:r>
              <a:rPr lang="bg-BG" sz="3000" dirty="0"/>
              <a:t>(например </a:t>
            </a:r>
            <a:r>
              <a:rPr lang="en-US" sz="3000" dirty="0"/>
              <a:t>C#</a:t>
            </a:r>
            <a:r>
              <a:rPr lang="bg-BG" sz="3000" dirty="0"/>
              <a:t>)</a:t>
            </a:r>
            <a:r>
              <a:rPr lang="en-US" sz="3000" dirty="0"/>
              <a:t> </a:t>
            </a:r>
            <a:r>
              <a:rPr lang="bg-BG" sz="3000" b="1" dirty="0">
                <a:solidFill>
                  <a:schemeClr val="tx2">
                    <a:lumMod val="75000"/>
                  </a:schemeClr>
                </a:solidFill>
              </a:rPr>
              <a:t>+</a:t>
            </a:r>
            <a:br>
              <a:rPr lang="bg-BG" sz="3000" dirty="0"/>
            </a:br>
            <a:r>
              <a:rPr lang="bg-BG" sz="3000" dirty="0">
                <a:solidFill>
                  <a:schemeClr val="tx2">
                    <a:lumMod val="75000"/>
                  </a:schemeClr>
                </a:solidFill>
              </a:rPr>
              <a:t>среда за разработка </a:t>
            </a:r>
            <a:r>
              <a:rPr lang="bg-BG" sz="3000" dirty="0"/>
              <a:t>(например </a:t>
            </a:r>
            <a:r>
              <a:rPr lang="en-US" sz="3000" dirty="0"/>
              <a:t>Visual Studio)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Какво научихме днес?</a:t>
            </a:r>
            <a:endParaRPr lang="en-US" dirty="0"/>
          </a:p>
        </p:txBody>
      </p:sp>
      <p:pic>
        <p:nvPicPr>
          <p:cNvPr id="1026" name="Picture 2" descr="Image result for c#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4287012"/>
            <a:ext cx="1725612" cy="165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visual studio logo transpar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212" y="4703545"/>
            <a:ext cx="4901550" cy="82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812" y="3683248"/>
            <a:ext cx="2209800" cy="14120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9752012" y="4187272"/>
            <a:ext cx="2108746" cy="2282193"/>
          </a:xfrm>
          <a:prstGeom prst="rect">
            <a:avLst/>
          </a:prstGeom>
        </p:spPr>
      </p:pic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56364F09-9A49-4CC7-9F8C-3DE8F04247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274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Въведение в програмирането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51754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197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A119608E-3394-4526-9459-C734423740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17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4884114"/>
            <a:ext cx="8938472" cy="1467380"/>
          </a:xfrm>
        </p:spPr>
        <p:txBody>
          <a:bodyPr/>
          <a:lstStyle/>
          <a:p>
            <a:pPr>
              <a:lnSpc>
                <a:spcPts val="5400"/>
              </a:lnSpc>
            </a:pPr>
            <a:r>
              <a:rPr lang="bg-BG" dirty="0"/>
              <a:t>Какво означава</a:t>
            </a:r>
            <a:br>
              <a:rPr lang="bg-BG" dirty="0"/>
            </a:br>
            <a:r>
              <a:rPr lang="bg-BG" dirty="0"/>
              <a:t>"да програмираме"?</a:t>
            </a:r>
            <a:endParaRPr lang="en-US" dirty="0"/>
          </a:p>
        </p:txBody>
      </p:sp>
      <p:pic>
        <p:nvPicPr>
          <p:cNvPr id="2050" name="Picture 2" descr="http://leusd.scoa.schoolfusion.us/modules/groups/homepagefiles/cms/568543/Image/codingBl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65" y="1150314"/>
            <a:ext cx="3577914" cy="3180368"/>
          </a:xfrm>
          <a:prstGeom prst="ellipse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edu.stemjobs.com/wp-content/uploads/2015/05/cod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902" y="2044682"/>
            <a:ext cx="3790950" cy="213273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013" y="960518"/>
            <a:ext cx="2943656" cy="3559960"/>
          </a:xfrm>
          <a:prstGeom prst="rect">
            <a:avLst/>
          </a:prstGeom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C65ACF8B-D7FF-4C73-8544-C039E68BA2A9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666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Какво означава "да програмираме"?</a:t>
            </a:r>
          </a:p>
        </p:txBody>
      </p:sp>
      <p:sp>
        <p:nvSpPr>
          <p:cNvPr id="460805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190413" y="1191467"/>
            <a:ext cx="11804822" cy="553001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dirty="0"/>
              <a:t>Да "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програмираме</a:t>
            </a:r>
            <a:r>
              <a:rPr lang="bg-BG" dirty="0"/>
              <a:t>" означава да даваме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команди</a:t>
            </a:r>
            <a:r>
              <a:rPr lang="bg-BG" dirty="0"/>
              <a:t> на компютъра какво да прави</a:t>
            </a:r>
          </a:p>
          <a:p>
            <a:pPr lvl="1">
              <a:lnSpc>
                <a:spcPct val="100000"/>
              </a:lnSpc>
            </a:pPr>
            <a:r>
              <a:rPr lang="bg-BG" dirty="0"/>
              <a:t>Командите се подреждат една след друга</a:t>
            </a:r>
          </a:p>
          <a:p>
            <a:pPr lvl="2">
              <a:lnSpc>
                <a:spcPct val="100000"/>
              </a:lnSpc>
            </a:pPr>
            <a:r>
              <a:rPr lang="bg-BG" dirty="0"/>
              <a:t>Така те образуват "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компютърна програма</a:t>
            </a:r>
            <a:r>
              <a:rPr lang="bg-BG" dirty="0"/>
              <a:t>"</a:t>
            </a:r>
          </a:p>
          <a:p>
            <a:pPr lvl="2">
              <a:lnSpc>
                <a:spcPct val="100000"/>
              </a:lnSpc>
            </a:pPr>
            <a:r>
              <a:rPr lang="bg-BG" dirty="0"/>
              <a:t>Компютърната програма е поредица от команди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bg-BG" dirty="0"/>
              <a:t>Програмите се пишат на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език за програмиране</a:t>
            </a:r>
          </a:p>
          <a:p>
            <a:pPr lvl="2">
              <a:lnSpc>
                <a:spcPct val="100000"/>
              </a:lnSpc>
            </a:pPr>
            <a:r>
              <a:rPr lang="bg-BG" dirty="0"/>
              <a:t>Например </a:t>
            </a:r>
            <a:r>
              <a:rPr lang="en-US" dirty="0"/>
              <a:t>C#, Java, JavaScript</a:t>
            </a:r>
            <a:r>
              <a:rPr lang="bg-BG" dirty="0"/>
              <a:t>,</a:t>
            </a:r>
            <a:r>
              <a:rPr lang="en-US" dirty="0"/>
              <a:t> Python, PHP</a:t>
            </a:r>
            <a:r>
              <a:rPr lang="bg-BG" dirty="0"/>
              <a:t>, </a:t>
            </a:r>
            <a:r>
              <a:rPr lang="en-US" dirty="0"/>
              <a:t>C</a:t>
            </a:r>
            <a:r>
              <a:rPr lang="bg-BG" dirty="0"/>
              <a:t>, </a:t>
            </a:r>
            <a:r>
              <a:rPr lang="en-US" dirty="0"/>
              <a:t>C++, </a:t>
            </a:r>
            <a:r>
              <a:rPr lang="bg-BG" dirty="0"/>
              <a:t>…</a:t>
            </a:r>
          </a:p>
          <a:p>
            <a:pPr lvl="2">
              <a:lnSpc>
                <a:spcPct val="100000"/>
              </a:lnSpc>
            </a:pPr>
            <a:r>
              <a:rPr lang="bg-BG" dirty="0"/>
              <a:t>Използва се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среда за програмиране </a:t>
            </a:r>
            <a:r>
              <a:rPr lang="bg-BG" dirty="0"/>
              <a:t>(например </a:t>
            </a:r>
            <a:r>
              <a:rPr lang="en-US" dirty="0"/>
              <a:t>Visual Studio)</a:t>
            </a:r>
            <a:endParaRPr lang="bg-BG" dirty="0"/>
          </a:p>
          <a:p>
            <a:pPr lvl="1">
              <a:lnSpc>
                <a:spcPct val="100000"/>
              </a:lnSpc>
            </a:pP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06AD1798-BE45-4D25-8EB4-BAE911EB4C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211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3200" dirty="0"/>
              <a:t>Програма, която свири музикалната нота "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ла</a:t>
            </a:r>
            <a:r>
              <a:rPr lang="bg-BG" sz="3200" dirty="0"/>
              <a:t>" (за 0.5 секунди)</a:t>
            </a:r>
          </a:p>
          <a:p>
            <a:endParaRPr lang="bg-BG" sz="3200" dirty="0"/>
          </a:p>
          <a:p>
            <a:pPr>
              <a:spcBef>
                <a:spcPts val="1200"/>
              </a:spcBef>
            </a:pPr>
            <a:r>
              <a:rPr lang="bg-BG" sz="3200" dirty="0"/>
              <a:t>Програма, която свири поредица от музикални ноти:</a:t>
            </a:r>
          </a:p>
          <a:p>
            <a:pPr>
              <a:spcBef>
                <a:spcPts val="0"/>
              </a:spcBef>
            </a:pPr>
            <a:endParaRPr lang="bg-BG" sz="3200" dirty="0"/>
          </a:p>
          <a:p>
            <a:pPr>
              <a:spcBef>
                <a:spcPts val="0"/>
              </a:spcBef>
            </a:pPr>
            <a:endParaRPr lang="bg-BG" sz="3200" dirty="0"/>
          </a:p>
          <a:p>
            <a:pPr>
              <a:spcBef>
                <a:spcPts val="0"/>
              </a:spcBef>
            </a:pPr>
            <a:r>
              <a:rPr lang="bg-BG" sz="3200" dirty="0"/>
              <a:t>Програма, която конвертира от левове в евро: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Компютърна програма – примери</a:t>
            </a:r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82624" y="3271152"/>
            <a:ext cx="10823576" cy="892552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nn-NO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 (int i = 200; i &lt;= </a:t>
            </a:r>
            <a:r>
              <a:rPr lang="bg-BG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4</a:t>
            </a:r>
            <a:r>
              <a:rPr lang="nn-NO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000; i += 200)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</a:t>
            </a:r>
            <a:r>
              <a:rPr lang="nn-NO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Console.Beep(i, 100);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82624" y="1869757"/>
            <a:ext cx="10823576" cy="49244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nn-NO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Console.Beep(432, 500);</a:t>
            </a:r>
            <a:endParaRPr lang="en-US" sz="26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81036" y="5080842"/>
            <a:ext cx="10823576" cy="1292662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nn-NO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leva = int.Parse(Console.ReadLine());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nn-NO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euro = leva / 1.95583;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nn-NO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Console.WriteLine(euro);</a:t>
            </a:r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769B63EA-2358-43AC-A235-4C08C7F313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931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Програма</a:t>
            </a:r>
            <a:r>
              <a:rPr lang="bg-BG" dirty="0"/>
              <a:t> == последователност от команди</a:t>
            </a:r>
          </a:p>
          <a:p>
            <a:pPr lvl="1">
              <a:lnSpc>
                <a:spcPct val="100000"/>
              </a:lnSpc>
            </a:pPr>
            <a:r>
              <a:rPr lang="bg-BG" dirty="0"/>
              <a:t>Съдържа команди, пресмятания, проверки, повторения, …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bg-BG" dirty="0"/>
              <a:t>Програмите се пишат в текстов формат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bg-BG" dirty="0"/>
              <a:t>Текстът на програмата се нарича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сорс код</a:t>
            </a:r>
            <a:endParaRPr lang="bg-BG" dirty="0"/>
          </a:p>
          <a:p>
            <a:pPr>
              <a:lnSpc>
                <a:spcPct val="100000"/>
              </a:lnSpc>
            </a:pPr>
            <a:r>
              <a:rPr lang="bg-BG" dirty="0"/>
              <a:t>Сорс кодът се компилира до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изпълним файл</a:t>
            </a:r>
          </a:p>
          <a:p>
            <a:pPr lvl="1">
              <a:lnSpc>
                <a:spcPct val="100000"/>
              </a:lnSpc>
            </a:pPr>
            <a:r>
              <a:rPr lang="bg-BG" dirty="0"/>
              <a:t>Например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Program.cs</a:t>
            </a:r>
            <a:r>
              <a:rPr lang="en-US" dirty="0"/>
              <a:t> </a:t>
            </a:r>
            <a:r>
              <a:rPr lang="bg-BG" dirty="0">
                <a:sym typeface="Wingdings" charset="2"/>
              </a:rPr>
              <a:t>се компилира до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Program.exe</a:t>
            </a:r>
            <a:endParaRPr lang="bg-BG" b="1" dirty="0">
              <a:solidFill>
                <a:schemeClr val="tx2">
                  <a:lumMod val="75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 lvl="1">
              <a:lnSpc>
                <a:spcPct val="100000"/>
              </a:lnSpc>
            </a:pPr>
            <a:r>
              <a:rPr lang="bg-BG" dirty="0"/>
              <a:t>Или се изпълнява директно</a:t>
            </a:r>
          </a:p>
          <a:p>
            <a:pPr lvl="2">
              <a:lnSpc>
                <a:spcPct val="100000"/>
              </a:lnSpc>
            </a:pPr>
            <a:r>
              <a:rPr lang="bg-BG" dirty="0"/>
              <a:t>Например </a:t>
            </a:r>
            <a:r>
              <a:rPr lang="en-US" dirty="0"/>
              <a:t>JavaScript</a:t>
            </a:r>
            <a:r>
              <a:rPr lang="bg-BG" dirty="0"/>
              <a:t> сорс кодът се изпълнява от уеб браузъра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Компютърни програми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CE75A9CD-DF2C-4CB1-A9ED-739F8A72E5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842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dirty="0"/>
              <a:t>За да програмирате, ви трябва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среда за разработка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en-US" dirty="0"/>
              <a:t>Integrated Development Environment (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IDE</a:t>
            </a:r>
            <a:r>
              <a:rPr lang="en-US" dirty="0"/>
              <a:t>)</a:t>
            </a:r>
          </a:p>
          <a:p>
            <a:pPr lvl="1"/>
            <a:r>
              <a:rPr lang="bg-BG" dirty="0"/>
              <a:t>За </a:t>
            </a:r>
            <a:r>
              <a:rPr lang="en-US" dirty="0"/>
              <a:t>C# </a:t>
            </a:r>
            <a:r>
              <a:rPr lang="en-US" dirty="0">
                <a:sym typeface="Wingdings" charset="2"/>
              </a:rPr>
              <a:t> </a:t>
            </a:r>
          </a:p>
          <a:p>
            <a:pPr lvl="2"/>
            <a:r>
              <a:rPr lang="en-US" dirty="0">
                <a:sym typeface="Wingdings" charset="2"/>
              </a:rPr>
              <a:t>Visual Studio </a:t>
            </a:r>
            <a:r>
              <a:rPr lang="bg-BG" dirty="0">
                <a:sym typeface="Wingdings" charset="2"/>
              </a:rPr>
              <a:t>за </a:t>
            </a:r>
            <a:r>
              <a:rPr lang="en-US" dirty="0">
                <a:sym typeface="Wingdings" charset="2"/>
              </a:rPr>
              <a:t>Windows</a:t>
            </a:r>
          </a:p>
          <a:p>
            <a:pPr lvl="2"/>
            <a:r>
              <a:rPr lang="bg-BG" dirty="0">
                <a:sym typeface="Wingdings" charset="2"/>
              </a:rPr>
              <a:t> </a:t>
            </a:r>
            <a:r>
              <a:rPr lang="en-US" dirty="0" err="1">
                <a:sym typeface="Wingdings" charset="2"/>
              </a:rPr>
              <a:t>MonoDevelop</a:t>
            </a:r>
            <a:r>
              <a:rPr lang="en-US" dirty="0">
                <a:sym typeface="Wingdings" charset="2"/>
              </a:rPr>
              <a:t> </a:t>
            </a:r>
            <a:r>
              <a:rPr lang="bg-BG" dirty="0">
                <a:sym typeface="Wingdings" charset="2"/>
              </a:rPr>
              <a:t>за </a:t>
            </a:r>
            <a:r>
              <a:rPr lang="en-US" dirty="0">
                <a:sym typeface="Wingdings" charset="2"/>
              </a:rPr>
              <a:t>Linux / Max OS X</a:t>
            </a:r>
          </a:p>
          <a:p>
            <a:pPr lvl="1"/>
            <a:r>
              <a:rPr lang="bg-BG" dirty="0">
                <a:sym typeface="Wingdings" charset="2"/>
              </a:rPr>
              <a:t>за </a:t>
            </a:r>
            <a:r>
              <a:rPr lang="en-US" dirty="0">
                <a:sym typeface="Wingdings" charset="2"/>
              </a:rPr>
              <a:t>Java  IntelliJ IDEA</a:t>
            </a:r>
          </a:p>
          <a:p>
            <a:pPr lvl="1"/>
            <a:r>
              <a:rPr lang="bg-BG" dirty="0">
                <a:sym typeface="Wingdings" charset="2"/>
              </a:rPr>
              <a:t>за </a:t>
            </a:r>
            <a:r>
              <a:rPr lang="en-US" dirty="0">
                <a:sym typeface="Wingdings" charset="2"/>
              </a:rPr>
              <a:t>PHP  PHP Storm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Среда за разработка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A4283D85-FA71-4BB9-8FF1-C9A8CC8524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540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dirty="0"/>
              <a:t>Инсталирайте си </a:t>
            </a:r>
            <a:r>
              <a:rPr lang="en-US" dirty="0"/>
              <a:t>Microsoft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Visual Studio Community 2017</a:t>
            </a:r>
          </a:p>
          <a:p>
            <a:pPr lvl="1"/>
            <a:r>
              <a:rPr lang="en-US" dirty="0">
                <a:hlinkClick r:id="rId2"/>
              </a:rPr>
              <a:t>https://visualstudio.com/products/visual-studio-community-vs</a:t>
            </a:r>
            <a:endParaRPr lang="bg-BG" dirty="0"/>
          </a:p>
          <a:p>
            <a:pPr lvl="1"/>
            <a:r>
              <a:rPr lang="bg-BG" dirty="0"/>
              <a:t>Може и по-стара версия на </a:t>
            </a:r>
            <a:r>
              <a:rPr lang="en-US" dirty="0"/>
              <a:t>Visual Studio</a:t>
            </a:r>
            <a:r>
              <a:rPr lang="bg-BG" dirty="0"/>
              <a:t>, но не се препоръчва</a:t>
            </a:r>
            <a:endParaRPr lang="en-US" dirty="0"/>
          </a:p>
          <a:p>
            <a:r>
              <a:rPr lang="bg-BG" dirty="0"/>
              <a:t>Алтернативна среда за разработка (</a:t>
            </a:r>
            <a:r>
              <a:rPr lang="en-US" dirty="0"/>
              <a:t>online)</a:t>
            </a:r>
          </a:p>
          <a:p>
            <a:pPr lvl="1"/>
            <a:r>
              <a:rPr lang="en-US" dirty="0"/>
              <a:t>C# – .NET Fiddle - </a:t>
            </a:r>
            <a:r>
              <a:rPr lang="en-US" dirty="0">
                <a:hlinkClick r:id="rId3"/>
              </a:rPr>
              <a:t>https://dotnetfiddle.net/</a:t>
            </a:r>
            <a:endParaRPr lang="en-US" dirty="0"/>
          </a:p>
          <a:p>
            <a:pPr lvl="1"/>
            <a:r>
              <a:rPr lang="en-US" dirty="0"/>
              <a:t>Java – </a:t>
            </a:r>
            <a:r>
              <a:rPr lang="en-US" dirty="0">
                <a:hlinkClick r:id="rId4"/>
              </a:rPr>
              <a:t>https://www.compilejava.net/</a:t>
            </a:r>
            <a:r>
              <a:rPr lang="bg-BG" dirty="0"/>
              <a:t> </a:t>
            </a:r>
            <a:endParaRPr lang="en-US" dirty="0"/>
          </a:p>
          <a:p>
            <a:pPr lvl="1"/>
            <a:r>
              <a:rPr lang="en-US" dirty="0"/>
              <a:t>JavaScript – </a:t>
            </a:r>
            <a:r>
              <a:rPr lang="bg-BG" dirty="0"/>
              <a:t>може директно в конзолата на браузър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Среда за разработка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812A5999-E9CF-4E8D-AF4A-EC840B67E8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766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Инсталиране на </a:t>
            </a:r>
            <a:r>
              <a:rPr lang="en-US" dirty="0"/>
              <a:t>Visual Studio Community 2017 </a:t>
            </a:r>
            <a:r>
              <a:rPr lang="bg-BG" dirty="0"/>
              <a:t>и избиране на необходимите компоненти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Среда за разработка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4412" y="2379255"/>
            <a:ext cx="7620000" cy="4241396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DC5492D9-222C-4EF8-A521-E3E05E1F50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972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11847599" cy="557035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bg-BG" dirty="0"/>
              <a:t>Стартирайте </a:t>
            </a:r>
            <a:r>
              <a:rPr lang="en-US" dirty="0"/>
              <a:t>Visual Studio</a:t>
            </a:r>
          </a:p>
          <a:p>
            <a:pPr>
              <a:lnSpc>
                <a:spcPct val="110000"/>
              </a:lnSpc>
            </a:pPr>
            <a:r>
              <a:rPr lang="bg-BG" dirty="0"/>
              <a:t>Нов конзолен проект –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[File]</a:t>
            </a:r>
            <a:r>
              <a:rPr lang="en-US" dirty="0">
                <a:sym typeface="Wingdings" charset="2"/>
              </a:rPr>
              <a:t>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sym typeface="Wingdings" charset="2"/>
              </a:rPr>
              <a:t> [New] </a:t>
            </a:r>
            <a:r>
              <a:rPr lang="en-US" dirty="0">
                <a:sym typeface="Wingdings" charset="2"/>
              </a:rPr>
              <a:t>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sym typeface="Wingdings" charset="2"/>
              </a:rPr>
              <a:t> [Project] </a:t>
            </a:r>
            <a:r>
              <a:rPr lang="en-US" dirty="0">
                <a:sym typeface="Wingdings" charset="2"/>
              </a:rPr>
              <a:t>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sym typeface="Wingdings" charset="2"/>
              </a:rPr>
              <a:t> [Visual C#] </a:t>
            </a:r>
            <a:r>
              <a:rPr lang="en-US" dirty="0">
                <a:sym typeface="Wingdings" charset="2"/>
              </a:rPr>
              <a:t>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sym typeface="Wingdings" charset="2"/>
              </a:rPr>
              <a:t> [Windows] </a:t>
            </a:r>
            <a:r>
              <a:rPr lang="en-US" dirty="0">
                <a:sym typeface="Wingdings" charset="2"/>
              </a:rPr>
              <a:t>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sym typeface="Wingdings" charset="2"/>
              </a:rPr>
              <a:t> [Console Application]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Създаване на конзолна програма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3287368" y="3283624"/>
            <a:ext cx="5614088" cy="3357025"/>
            <a:chOff x="3555100" y="1351621"/>
            <a:chExt cx="8153400" cy="487544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55100" y="1351621"/>
              <a:ext cx="8153400" cy="4875443"/>
            </a:xfrm>
            <a:prstGeom prst="rect">
              <a:avLst/>
            </a:prstGeom>
          </p:spPr>
        </p:pic>
        <p:sp>
          <p:nvSpPr>
            <p:cNvPr id="6" name="Rounded Rectangle 5"/>
            <p:cNvSpPr/>
            <p:nvPr/>
          </p:nvSpPr>
          <p:spPr>
            <a:xfrm>
              <a:off x="4188506" y="2706624"/>
              <a:ext cx="587201" cy="189249"/>
            </a:xfrm>
            <a:prstGeom prst="roundRect">
              <a:avLst>
                <a:gd name="adj" fmla="val 2652"/>
              </a:avLst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893346" y="3229288"/>
              <a:ext cx="3006814" cy="403928"/>
            </a:xfrm>
            <a:prstGeom prst="roundRect">
              <a:avLst>
                <a:gd name="adj" fmla="val 2652"/>
              </a:avLst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891181" y="4872593"/>
              <a:ext cx="781185" cy="215679"/>
            </a:xfrm>
            <a:prstGeom prst="roundRect">
              <a:avLst>
                <a:gd name="adj" fmla="val 2652"/>
              </a:avLst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9951592" y="5919216"/>
              <a:ext cx="752984" cy="249936"/>
            </a:xfrm>
            <a:prstGeom prst="roundRect">
              <a:avLst>
                <a:gd name="adj" fmla="val 2652"/>
              </a:avLst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63F8F9B0-4713-434B-A4F5-7EB77B0FDF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169069"/>
      </p:ext>
    </p:extLst>
  </p:cSld>
  <p:clrMapOvr>
    <a:masterClrMapping/>
  </p:clrMapOvr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7137</TotalTime>
  <Words>694</Words>
  <Application>Microsoft Office PowerPoint</Application>
  <PresentationFormat>Custom</PresentationFormat>
  <Paragraphs>99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Consolas</vt:lpstr>
      <vt:lpstr>Wingdings</vt:lpstr>
      <vt:lpstr>Wingdings 2</vt:lpstr>
      <vt:lpstr>SoftUni 16x9</vt:lpstr>
      <vt:lpstr>Въведение в програмирането</vt:lpstr>
      <vt:lpstr>Какво означава "да програмираме"?</vt:lpstr>
      <vt:lpstr>Какво означава "да програмираме"?</vt:lpstr>
      <vt:lpstr>Компютърна програма – примери</vt:lpstr>
      <vt:lpstr>Компютърни програми</vt:lpstr>
      <vt:lpstr>Среда за разработка</vt:lpstr>
      <vt:lpstr>Среда за разработка</vt:lpstr>
      <vt:lpstr>Среда за разработка</vt:lpstr>
      <vt:lpstr>Създаване на конзолна програма</vt:lpstr>
      <vt:lpstr>Какво научихме днес?</vt:lpstr>
      <vt:lpstr>Въведение в програмирането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Въведение в програмирането</dc:title>
  <dc:subject>Coding 101 Course</dc:subject>
  <dc:creator>Software University Foundation</dc:creator>
  <cp:keywords>Sofware University; SoftUni; programming; coding; software development; education; training; course; курс; програмиране; кодене; кодиране; СофтУни</cp:keywords>
  <dc:description>Фондация "Софтуерен университет" - http://softuni.foundation</dc:description>
  <cp:lastModifiedBy>Svetlin Nakov</cp:lastModifiedBy>
  <cp:revision>296</cp:revision>
  <dcterms:created xsi:type="dcterms:W3CDTF">2014-01-02T17:00:34Z</dcterms:created>
  <dcterms:modified xsi:type="dcterms:W3CDTF">2019-12-16T18:38:38Z</dcterms:modified>
  <cp:category>computer programming;programming;C#;програмиране;кодиране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