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7"/>
  </p:notesMasterIdLst>
  <p:handoutMasterIdLst>
    <p:handoutMasterId r:id="rId28"/>
  </p:handoutMasterIdLst>
  <p:sldIdLst>
    <p:sldId id="454" r:id="rId3"/>
    <p:sldId id="276" r:id="rId4"/>
    <p:sldId id="420" r:id="rId5"/>
    <p:sldId id="418" r:id="rId6"/>
    <p:sldId id="428" r:id="rId7"/>
    <p:sldId id="433" r:id="rId8"/>
    <p:sldId id="429" r:id="rId9"/>
    <p:sldId id="434" r:id="rId10"/>
    <p:sldId id="430" r:id="rId11"/>
    <p:sldId id="436" r:id="rId12"/>
    <p:sldId id="438" r:id="rId13"/>
    <p:sldId id="439" r:id="rId14"/>
    <p:sldId id="442" r:id="rId15"/>
    <p:sldId id="443" r:id="rId16"/>
    <p:sldId id="444" r:id="rId17"/>
    <p:sldId id="451" r:id="rId18"/>
    <p:sldId id="445" r:id="rId19"/>
    <p:sldId id="446" r:id="rId20"/>
    <p:sldId id="440" r:id="rId21"/>
    <p:sldId id="441" r:id="rId22"/>
    <p:sldId id="448" r:id="rId23"/>
    <p:sldId id="427" r:id="rId24"/>
    <p:sldId id="452" r:id="rId25"/>
    <p:sldId id="481" r:id="rId2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162" d="100"/>
          <a:sy n="162" d="100"/>
        </p:scale>
        <p:origin x="150" y="18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2021-11-20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2021-11-20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9FA59304-908B-4F5D-A026-084F307D2C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5296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0956D53-FA36-4D03-943A-2CB4C4D10A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98328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5E657D2-A64F-428E-A73F-E96446502E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303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572812E-4C0D-43ED-B2E4-BADBD475F8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9524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75E87F8-797D-46D0-86AA-41437F64AB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25904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82D4A0B-66DD-4B13-9370-3C101371BB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4818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6A587DE-8EEA-4826-8B98-86E0718015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91107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8E5457B-095C-4A3A-8637-F161589D8A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60376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52FE54F-C3F4-44FD-9767-3D9DC93F93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2491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75012" y="685800"/>
            <a:ext cx="8215099" cy="1095352"/>
          </a:xfrm>
        </p:spPr>
        <p:txBody>
          <a:bodyPr>
            <a:normAutofit/>
          </a:bodyPr>
          <a:lstStyle/>
          <a:p>
            <a:r>
              <a:rPr lang="bg-BG" dirty="0"/>
              <a:t>Чертане с повторения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275012" y="1861402"/>
            <a:ext cx="8215099" cy="701700"/>
          </a:xfrm>
        </p:spPr>
        <p:txBody>
          <a:bodyPr>
            <a:normAutofit/>
          </a:bodyPr>
          <a:lstStyle/>
          <a:p>
            <a:r>
              <a:rPr lang="bg-BG" dirty="0"/>
              <a:t>Чертане на фигурки на конзолата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558417" y="2590216"/>
            <a:ext cx="4173548" cy="3618333"/>
            <a:chOff x="7340506" y="2293756"/>
            <a:chExt cx="4594703" cy="39147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0506" y="3160286"/>
              <a:ext cx="4115157" cy="3048264"/>
            </a:xfrm>
            <a:prstGeom prst="rect">
              <a:avLst/>
            </a:prstGeom>
          </p:spPr>
        </p:pic>
        <p:pic>
          <p:nvPicPr>
            <p:cNvPr id="1026" name="Picture 2" descr="https://cdn4.iconfinder.com/data/icons/STROKE/text/png/400/color_fil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3243">
              <a:off x="9634963" y="2293756"/>
              <a:ext cx="2300246" cy="2095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4" title="CC-BY-NC-SA License">
            <a:hlinkClick r:id="rId5" tooltip="This work is licensed under the &quot;Creative Commons Attribution-NonCommercial-ShareAlike 4.0 International&quot; license"/>
            <a:extLst>
              <a:ext uri="{FF2B5EF4-FFF2-40B4-BE49-F238E27FC236}">
                <a16:creationId xmlns:a16="http://schemas.microsoft.com/office/drawing/2014/main" id="{61F19D84-831E-4830-82B5-E50397B34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783" y="4076772"/>
            <a:ext cx="2175525" cy="76116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</p:spPr>
      </p:pic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BE862DDB-DE90-4D20-B46C-D6092AEFC3D2}"/>
              </a:ext>
            </a:extLst>
          </p:cNvPr>
          <p:cNvSpPr txBox="1">
            <a:spLocks/>
          </p:cNvSpPr>
          <p:nvPr/>
        </p:nvSpPr>
        <p:spPr bwMode="auto">
          <a:xfrm>
            <a:off x="760413" y="4998598"/>
            <a:ext cx="3187614" cy="444343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noProof="1"/>
              <a:t>Учителски</a:t>
            </a:r>
            <a:r>
              <a:rPr lang="bg-BG"/>
              <a:t> екип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FD778EA1-FFA3-4C5B-91E8-F73AE14194CE}"/>
              </a:ext>
            </a:extLst>
          </p:cNvPr>
          <p:cNvSpPr txBox="1">
            <a:spLocks/>
          </p:cNvSpPr>
          <p:nvPr/>
        </p:nvSpPr>
        <p:spPr bwMode="auto">
          <a:xfrm>
            <a:off x="760412" y="5403725"/>
            <a:ext cx="3187613" cy="382788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Обучение за ИТ кариера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25EC0C9D-C054-435E-9183-51B1388C091F}"/>
              </a:ext>
            </a:extLst>
          </p:cNvPr>
          <p:cNvSpPr txBox="1">
            <a:spLocks/>
          </p:cNvSpPr>
          <p:nvPr/>
        </p:nvSpPr>
        <p:spPr bwMode="auto">
          <a:xfrm>
            <a:off x="760412" y="5690893"/>
            <a:ext cx="3810000" cy="458462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hlinkClick r:id="rId7"/>
              </a:rPr>
              <a:t>https://it-kariera.mon.bg/e-learning/</a:t>
            </a:r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F3E0CE-0D6D-406C-994D-6650EA3DE713}"/>
              </a:ext>
            </a:extLst>
          </p:cNvPr>
          <p:cNvSpPr txBox="1"/>
          <p:nvPr/>
        </p:nvSpPr>
        <p:spPr>
          <a:xfrm rot="537995">
            <a:off x="5144812" y="3416262"/>
            <a:ext cx="2510495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Увод в</a:t>
            </a:r>
          </a:p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програмирането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D532F5B-EDB2-43C1-A51F-2BC05C4D33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0931" y="3940552"/>
            <a:ext cx="225308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43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Ромбче от звездички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Да се начертае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ромбче от звездички </a:t>
            </a:r>
            <a:r>
              <a:rPr lang="bg-BG" dirty="0"/>
              <a:t>с размер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85086" y="3382589"/>
            <a:ext cx="1450975" cy="249447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72000" rIns="180000" bIns="72000">
            <a:no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*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 *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 * *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 *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*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2811" y="1997172"/>
            <a:ext cx="1450975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3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484311" y="2827492"/>
            <a:ext cx="304801" cy="416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83010" y="1997172"/>
            <a:ext cx="8193002" cy="389337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(var row = 1; row &lt;= n; row++)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(var col = 1; col &lt;= n-row; col++)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Console.Write(" ");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Console.Write("*");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(var col = 1; col &lt; row; col++)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Console.Write(" *");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Console.WriteLine();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 </a:t>
            </a:r>
            <a:r>
              <a:rPr lang="en-US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 the down side of the rhomb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8B94B5B5-0E35-4ACB-B658-FFFFE63A4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9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Напишете програма, която въвежда число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/>
              <a:t> (1 ≤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dirty="0"/>
              <a:t> ≤ 100) </a:t>
            </a:r>
            <a:r>
              <a:rPr lang="bg-BG" dirty="0"/>
              <a:t>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печата коледна елха </a:t>
            </a:r>
            <a:r>
              <a:rPr lang="bg-BG" dirty="0"/>
              <a:t>с размер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bg-BG" dirty="0"/>
              <a:t> като в примерите по-долу: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Коледна елха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5991" y="2667000"/>
            <a:ext cx="1447800" cy="309600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2</a:t>
            </a:r>
            <a:endParaRPr lang="bg-BG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|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 | 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 | **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40990" y="2667000"/>
            <a:ext cx="1752600" cy="309600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3</a:t>
            </a:r>
            <a:endParaRPr lang="bg-BG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|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* | 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** | **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 | ***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061531" y="2668487"/>
            <a:ext cx="2443081" cy="309451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5</a:t>
            </a:r>
            <a:endParaRPr lang="bg-BG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|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* | 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** | **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*** | ***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**** | ****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 | *****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4212" y="2667000"/>
            <a:ext cx="1117600" cy="309600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1</a:t>
            </a:r>
            <a:endParaRPr lang="bg-BG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|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 | *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61791" y="2667000"/>
            <a:ext cx="2088000" cy="309451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4</a:t>
            </a:r>
            <a:endParaRPr lang="bg-BG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|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* | 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** | **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*** | ***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 | ****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7C1E0CAD-DF88-4982-A511-F2880D6D0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Коледна елха – решение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0414" y="1231310"/>
            <a:ext cx="10667998" cy="5118362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108000">
            <a:spAutoFit/>
          </a:bodyPr>
          <a:lstStyle/>
          <a:p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int.Parse(Console.ReadLine());</a:t>
            </a:r>
          </a:p>
          <a:p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&lt;= n; i++)</a:t>
            </a:r>
          </a:p>
          <a:p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var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stars</a:t>
            </a:r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new string('*', i);</a:t>
            </a:r>
          </a:p>
          <a:p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var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spaces</a:t>
            </a:r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new string(' ', n - i);</a:t>
            </a:r>
          </a:p>
          <a:p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Console.Write(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spaces</a:t>
            </a:r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Console.Write(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stars</a:t>
            </a:r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Console.Write("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| </a:t>
            </a:r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");</a:t>
            </a:r>
          </a:p>
          <a:p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Console.Write(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stars</a:t>
            </a:r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spaces</a:t>
            </a:r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en-US" sz="30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761412" y="3763196"/>
            <a:ext cx="2443081" cy="238022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08000" tIns="72000" rIns="108000" bIns="72000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|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* | 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** | **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*** | ***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**** | ****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 | *****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129902D1-0D50-47BB-8DBB-A94AA655D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0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751696"/>
            <a:ext cx="10363200" cy="820600"/>
          </a:xfrm>
        </p:spPr>
        <p:txBody>
          <a:bodyPr/>
          <a:lstStyle/>
          <a:p>
            <a:r>
              <a:rPr lang="bg-BG" dirty="0"/>
              <a:t>Чертане на по-сложни фигури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651472"/>
            <a:ext cx="10363200" cy="719034"/>
          </a:xfrm>
        </p:spPr>
        <p:txBody>
          <a:bodyPr/>
          <a:lstStyle/>
          <a:p>
            <a:r>
              <a:rPr lang="bg-BG" dirty="0"/>
              <a:t>Работа с вложени цикли и проверки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6612" y="664081"/>
            <a:ext cx="4328441" cy="3831719"/>
            <a:chOff x="7340506" y="2376831"/>
            <a:chExt cx="4328441" cy="38317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0506" y="3160286"/>
              <a:ext cx="4115157" cy="3048264"/>
            </a:xfrm>
            <a:prstGeom prst="rect">
              <a:avLst/>
            </a:prstGeom>
          </p:spPr>
        </p:pic>
        <p:pic>
          <p:nvPicPr>
            <p:cNvPr id="10" name="Picture 2" descr="https://cdn4.iconfinder.com/data/icons/STROKE/text/png/400/color_fil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3243">
              <a:off x="9679388" y="2376831"/>
              <a:ext cx="1989559" cy="1989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484812" y="1676400"/>
            <a:ext cx="5808604" cy="2498143"/>
          </a:xfrm>
          <a:prstGeom prst="roundRect">
            <a:avLst>
              <a:gd name="adj" fmla="val 2463"/>
            </a:avLst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**********     **********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     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*|||||*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     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**********     **********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4D82E4C6-6E81-4AD0-9519-2277E4937258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2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Напишете програма, която въвежда цяло число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3200" dirty="0"/>
              <a:t> (3 ≤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3200" dirty="0"/>
              <a:t> ≤ </a:t>
            </a:r>
            <a:r>
              <a:rPr lang="bg-BG" sz="3200" dirty="0"/>
              <a:t>100</a:t>
            </a:r>
            <a:r>
              <a:rPr lang="en-US" sz="3200" dirty="0"/>
              <a:t>) </a:t>
            </a:r>
            <a:r>
              <a:rPr lang="bg-BG" sz="3200" dirty="0"/>
              <a:t>и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печата слънчеви очила </a:t>
            </a:r>
            <a:r>
              <a:rPr lang="bg-BG" sz="3200" dirty="0"/>
              <a:t>с размер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5*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 </a:t>
            </a:r>
            <a:r>
              <a:rPr lang="en-US" sz="3200" dirty="0"/>
              <a:t>x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bg-BG" sz="3200" dirty="0"/>
              <a:t> като в примерите: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Слънчеви очила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3812" y="3359507"/>
            <a:ext cx="3581400" cy="169450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   ******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*|||*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   ******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72208" y="3359504"/>
            <a:ext cx="4741804" cy="212689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********    ********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*||||*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    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********    ********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93812" y="2661314"/>
            <a:ext cx="3581400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</a:t>
            </a:r>
            <a:r>
              <a:rPr lang="bg-BG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  <a:endParaRPr lang="en-US" sz="3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772208" y="2661311"/>
            <a:ext cx="4741804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</a:t>
            </a:r>
            <a:r>
              <a:rPr lang="bg-BG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endParaRPr lang="en-US" sz="3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A7DF07CF-83D9-47CC-BA57-CC5EF995C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Слънчеви очила</a:t>
            </a:r>
            <a:r>
              <a:rPr lang="en-US" dirty="0"/>
              <a:t> </a:t>
            </a:r>
            <a:r>
              <a:rPr lang="bg-BG" dirty="0"/>
              <a:t>– решение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0414" y="1095208"/>
            <a:ext cx="10667998" cy="5327200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108000">
            <a:spAutoFit/>
          </a:bodyPr>
          <a:lstStyle/>
          <a:p>
            <a:r>
              <a:rPr lang="en-US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Print the top part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Console.Write(new string('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',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 * n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));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Console.Write(new string('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',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));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Console.WriteLine(new string('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',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 * n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));</a:t>
            </a:r>
          </a:p>
          <a:p>
            <a:pPr>
              <a:spcBef>
                <a:spcPts val="1200"/>
              </a:spcBef>
            </a:pP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</a:t>
            </a:r>
            <a:r>
              <a:rPr lang="nn-NO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- 2</a:t>
            </a: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i++)</a:t>
            </a:r>
            <a:b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// TODO: </a:t>
            </a:r>
            <a:r>
              <a:rPr lang="en-US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 the middle part</a:t>
            </a:r>
            <a:endParaRPr lang="nn-NO" sz="2600" b="1" noProof="1">
              <a:solidFill>
                <a:srgbClr val="FBEE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600" b="1" noProof="1">
              <a:solidFill>
                <a:srgbClr val="FBEE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spcBef>
                <a:spcPts val="1200"/>
              </a:spcBef>
            </a:pPr>
            <a:r>
              <a:rPr lang="en-US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Print the bottom part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Console.Write(new string('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',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 * n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));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Console.Write(new string('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',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));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Console.WriteLine(new string('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',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 * n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));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542212" y="3048000"/>
            <a:ext cx="3581400" cy="169450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   ******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*|||*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   ******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CC12789-114A-47E9-A77D-184E2FF56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72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Слънчеви очила</a:t>
            </a:r>
            <a:r>
              <a:rPr lang="en-US" dirty="0"/>
              <a:t> </a:t>
            </a:r>
            <a:r>
              <a:rPr lang="bg-BG" dirty="0"/>
              <a:t>– решение</a:t>
            </a:r>
            <a:r>
              <a:rPr lang="en-US" dirty="0"/>
              <a:t> (2)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0414" y="1243621"/>
            <a:ext cx="10667998" cy="5080979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108000">
            <a:spAutoFit/>
          </a:bodyPr>
          <a:lstStyle/>
          <a:p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en-US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 the middle part</a:t>
            </a:r>
          </a:p>
          <a:p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 - 2; i++)</a:t>
            </a:r>
          </a:p>
          <a:p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nn-NO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 </a:t>
            </a:r>
            <a:r>
              <a:rPr lang="nn-NO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</a:t>
            </a:r>
            <a:r>
              <a:rPr lang="nn-NO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nn-NO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</a:t>
            </a: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>
              <a:spcBef>
                <a:spcPts val="1200"/>
              </a:spcBef>
            </a:pP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if (i == (n-1) / 2 - 1)</a:t>
            </a:r>
          </a:p>
          <a:p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Console.Write(new string('</a:t>
            </a:r>
            <a:r>
              <a:rPr lang="nn-NO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</a:t>
            </a: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', n));</a:t>
            </a:r>
          </a:p>
          <a:p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else</a:t>
            </a:r>
          </a:p>
          <a:p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Console.Write(new string(' ', n));</a:t>
            </a:r>
          </a:p>
          <a:p>
            <a:pPr>
              <a:spcBef>
                <a:spcPts val="1200"/>
              </a:spcBef>
            </a:pP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nn-NO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 </a:t>
            </a:r>
            <a:r>
              <a:rPr lang="nn-NO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</a:t>
            </a:r>
            <a:r>
              <a:rPr lang="nn-NO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nn-NO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</a:t>
            </a: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>
              <a:spcBef>
                <a:spcPts val="1200"/>
              </a:spcBef>
            </a:pPr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Console.WriteLine();</a:t>
            </a:r>
            <a:endParaRPr lang="nn-NO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nn-NO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579775" y="1508208"/>
            <a:ext cx="3581400" cy="169450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   ******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*|||*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   ******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34400F7-4BD9-4EA4-8B8E-20C7F7A72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60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8494799" cy="5570355"/>
          </a:xfrm>
        </p:spPr>
        <p:txBody>
          <a:bodyPr>
            <a:normAutofit/>
          </a:bodyPr>
          <a:lstStyle/>
          <a:p>
            <a:r>
              <a:rPr lang="bg-BG" sz="3200" dirty="0"/>
              <a:t>Напишете програма, която въвежда число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3200" dirty="0"/>
              <a:t> (</a:t>
            </a:r>
            <a:r>
              <a:rPr lang="bg-BG" sz="3200" dirty="0"/>
              <a:t>2</a:t>
            </a:r>
            <a:r>
              <a:rPr lang="en-US" sz="3200" dirty="0"/>
              <a:t> ≤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3200" dirty="0"/>
              <a:t> ≤ </a:t>
            </a:r>
            <a:r>
              <a:rPr lang="bg-BG" sz="3200" dirty="0"/>
              <a:t>100</a:t>
            </a:r>
            <a:r>
              <a:rPr lang="en-US" sz="3200" dirty="0"/>
              <a:t>) </a:t>
            </a:r>
            <a:r>
              <a:rPr lang="bg-BG" sz="3200" dirty="0"/>
              <a:t>и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печата къщичка </a:t>
            </a:r>
            <a:r>
              <a:rPr lang="bg-BG" sz="3200" dirty="0"/>
              <a:t>с размер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3200" dirty="0"/>
              <a:t> x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bg-BG" sz="3200" dirty="0"/>
              <a:t>: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Къщичка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56012" y="3229250"/>
            <a:ext cx="1524000" cy="24981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-**-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|**|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|**|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61412" y="1993590"/>
            <a:ext cx="2608204" cy="373380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---**---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--****--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-******-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|******|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|******|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|******|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|******|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656012" y="2531057"/>
            <a:ext cx="1524000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4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761412" y="1295400"/>
            <a:ext cx="2608204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8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993706" y="3229250"/>
            <a:ext cx="1905000" cy="24981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--*--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-***-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|***|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|***|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993706" y="2531057"/>
            <a:ext cx="1905000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</a:t>
            </a:r>
            <a:r>
              <a:rPr lang="bg-BG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endParaRPr lang="en-US" sz="30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370012" y="3229250"/>
            <a:ext cx="1524000" cy="24981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-*-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|*|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370012" y="2531057"/>
            <a:ext cx="1524000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3</a:t>
            </a:r>
          </a:p>
        </p:txBody>
      </p:sp>
      <p:sp>
        <p:nvSpPr>
          <p:cNvPr id="17" name="Slide Number Placeholder">
            <a:extLst>
              <a:ext uri="{FF2B5EF4-FFF2-40B4-BE49-F238E27FC236}">
                <a16:creationId xmlns:a16="http://schemas.microsoft.com/office/drawing/2014/main" id="{0BC2078D-E413-4A0C-B97F-9FABA6CC6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07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Къщичка</a:t>
            </a:r>
            <a:r>
              <a:rPr lang="en-US" dirty="0"/>
              <a:t> </a:t>
            </a:r>
            <a:r>
              <a:rPr lang="bg-BG" dirty="0"/>
              <a:t>– решение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414" y="1194036"/>
            <a:ext cx="10943998" cy="5173312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108000">
            <a:spAutoFit/>
          </a:bodyPr>
          <a:lstStyle/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stars = 1;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(n % 2 == 0) stars++;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(n+1) / 2; i++)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  <a:r>
              <a:rPr lang="en-US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Draw the roof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var padding = (n - stars) / 2);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Console.Write(new string('-', padding);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Console.Write(new string('*', stars));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Console.WriteLine(new string('-', padding);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stars = stars + 2;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spcBef>
                <a:spcPts val="1200"/>
              </a:spcBef>
            </a:pP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 / 2; i++)</a:t>
            </a:r>
          </a:p>
          <a:p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  <a:r>
              <a:rPr lang="en-US" sz="26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Draw the house body: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|*****| </a:t>
            </a:r>
            <a:r>
              <a:rPr lang="en-US" sz="2600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371012" y="2854656"/>
            <a:ext cx="1905000" cy="325247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---*---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--***--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-*****-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|*****|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|*****|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|*****|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5B0EF2B-3FC7-4944-91FC-557755E59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17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8986807" cy="5570355"/>
          </a:xfrm>
        </p:spPr>
        <p:txBody>
          <a:bodyPr>
            <a:normAutofit/>
          </a:bodyPr>
          <a:lstStyle/>
          <a:p>
            <a:r>
              <a:rPr lang="bg-BG" sz="3200" dirty="0"/>
              <a:t>Напишете програма, която въвежда цяло число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3200" dirty="0"/>
              <a:t> (1 ≤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3200" dirty="0"/>
              <a:t> ≤ </a:t>
            </a:r>
            <a:r>
              <a:rPr lang="bg-BG" sz="3200" dirty="0"/>
              <a:t>100</a:t>
            </a:r>
            <a:r>
              <a:rPr lang="en-US" sz="3200" dirty="0"/>
              <a:t>) </a:t>
            </a:r>
            <a:r>
              <a:rPr lang="bg-BG" sz="3200" dirty="0"/>
              <a:t>и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печата диамант </a:t>
            </a:r>
            <a:r>
              <a:rPr lang="bg-BG" sz="3200" dirty="0"/>
              <a:t>с размер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bg-BG" sz="3200" dirty="0"/>
              <a:t>: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Диамант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60612" y="3216861"/>
            <a:ext cx="1295400" cy="24981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599612" y="2462521"/>
            <a:ext cx="1828800" cy="325247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360612" y="2518668"/>
            <a:ext cx="1295400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=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599612" y="1764329"/>
            <a:ext cx="1828800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7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713412" y="3216861"/>
            <a:ext cx="1541404" cy="24981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713412" y="2518668"/>
            <a:ext cx="1541404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=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84212" y="3216861"/>
            <a:ext cx="1295400" cy="6845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84212" y="2518668"/>
            <a:ext cx="1295400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=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89063" y="5020704"/>
            <a:ext cx="1295400" cy="6845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89063" y="4322511"/>
            <a:ext cx="1295400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2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037012" y="3229740"/>
            <a:ext cx="1295400" cy="24981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037012" y="2531547"/>
            <a:ext cx="1295400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=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635816" y="3216861"/>
            <a:ext cx="1541404" cy="24981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635816" y="2518668"/>
            <a:ext cx="1541404" cy="6981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=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</a:t>
            </a:r>
          </a:p>
        </p:txBody>
      </p:sp>
      <p:sp>
        <p:nvSpPr>
          <p:cNvPr id="25" name="Slide Number Placeholder">
            <a:extLst>
              <a:ext uri="{FF2B5EF4-FFF2-40B4-BE49-F238E27FC236}">
                <a16:creationId xmlns:a16="http://schemas.microsoft.com/office/drawing/2014/main" id="{ECB74C04-3D71-4ACB-B883-D6E8C331F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3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7808997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bg-BG" dirty="0"/>
              <a:t>Чертане на прости фигури с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en-US" dirty="0"/>
              <a:t>-</a:t>
            </a:r>
            <a:r>
              <a:rPr lang="bg-BG" dirty="0"/>
              <a:t>цикъл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bg-BG" dirty="0"/>
              <a:t>Вложени цикли</a:t>
            </a:r>
            <a:r>
              <a:rPr lang="en-US" dirty="0"/>
              <a:t> (</a:t>
            </a:r>
            <a:r>
              <a:rPr lang="bg-BG" dirty="0"/>
              <a:t>цикъл в цикъл)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bg-BG" dirty="0"/>
              <a:t>Задачи за чертане: правоъгълници, квадрати, триъгълници, ромбове, …</a:t>
            </a:r>
            <a:endParaRPr lang="en-US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bg-BG" dirty="0"/>
              <a:t>Чертане на по-сложни фигури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548559" y="1524000"/>
            <a:ext cx="2013358" cy="1671809"/>
            <a:chOff x="7340506" y="2208490"/>
            <a:chExt cx="4523032" cy="40000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0506" y="3160286"/>
              <a:ext cx="4115157" cy="3048264"/>
            </a:xfrm>
            <a:prstGeom prst="rect">
              <a:avLst/>
            </a:prstGeom>
          </p:spPr>
        </p:pic>
        <p:pic>
          <p:nvPicPr>
            <p:cNvPr id="10" name="Picture 2" descr="https://cdn4.iconfinder.com/data/icons/STROKE/text/png/400/color_fil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3243">
              <a:off x="9690745" y="2208490"/>
              <a:ext cx="2172793" cy="2172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10A26C9-9C06-41ED-B577-FF0974621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1957680"/>
            <a:ext cx="4453022" cy="4595519"/>
          </a:xfrm>
          <a:prstGeom prst="rect">
            <a:avLst/>
          </a:prstGeom>
        </p:spPr>
      </p:pic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2DEAE80A-B789-4562-8575-28D5D91BF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23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Диамант</a:t>
            </a:r>
            <a:r>
              <a:rPr lang="en-US" dirty="0"/>
              <a:t> </a:t>
            </a:r>
            <a:r>
              <a:rPr lang="bg-BG" dirty="0"/>
              <a:t>– решение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0414" y="1143000"/>
            <a:ext cx="10667998" cy="5388756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108000">
            <a:spAutoFit/>
          </a:bodyPr>
          <a:lstStyle/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leftRight = (n - 1) / 2;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1; i &lt;= (n-1) / 2; i++)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  <a:r>
              <a:rPr lang="en-US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Draw the top part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Console.Write(new string('-', leftRight));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Console.Write("*");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var mid = n - 2 * leftRight - 2;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(mid &gt;= 0)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Console.Write(new string('-', mid));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Console.Write("*");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Console.WriteLine(new string('-', leftRight));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leftRight--;</a:t>
            </a:r>
          </a:p>
          <a:p>
            <a:r>
              <a:rPr lang="en-US" b="1" noProof="1">
                <a:solidFill>
                  <a:srgbClr val="FBEE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r>
              <a:rPr lang="en-US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//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TODO:</a:t>
            </a:r>
            <a:r>
              <a:rPr lang="en-US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Draw the bottom part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192854" y="3175716"/>
            <a:ext cx="1949700" cy="192978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92854" y="1447800"/>
            <a:ext cx="1949700" cy="143792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---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85A0338C-1B84-4DE3-8844-3140D1185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30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BBCE1D-E891-4666-9410-400CA450E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5" y="1552276"/>
            <a:ext cx="3023317" cy="2692822"/>
          </a:xfrm>
          <a:prstGeom prst="roundRect">
            <a:avLst>
              <a:gd name="adj" fmla="val 4420"/>
            </a:avLst>
          </a:prstGeom>
          <a:ln>
            <a:solidFill>
              <a:schemeClr val="tx1">
                <a:lumMod val="50000"/>
              </a:schemeClr>
            </a:solidFill>
          </a:ln>
          <a:scene3d>
            <a:camera prst="perspectiveHeroicExtremeLeftFacing" fov="3600000">
              <a:rot lat="53248" lon="784136" rev="159792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751696"/>
            <a:ext cx="10363200" cy="820600"/>
          </a:xfrm>
        </p:spPr>
        <p:txBody>
          <a:bodyPr/>
          <a:lstStyle/>
          <a:p>
            <a:r>
              <a:rPr lang="bg-BG" dirty="0"/>
              <a:t>Чертане на фигури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651472"/>
            <a:ext cx="10363200" cy="719034"/>
          </a:xfrm>
        </p:spPr>
        <p:txBody>
          <a:bodyPr/>
          <a:lstStyle/>
          <a:p>
            <a:r>
              <a:rPr lang="bg-BG" dirty="0"/>
              <a:t>Работа на живо в клас (</a:t>
            </a:r>
            <a:r>
              <a:rPr lang="bg-BG" noProof="1"/>
              <a:t>лаб</a:t>
            </a:r>
            <a:r>
              <a:rPr lang="bg-BG" dirty="0"/>
              <a:t>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359300" y="1661746"/>
            <a:ext cx="2269823" cy="2009343"/>
            <a:chOff x="7340506" y="2376831"/>
            <a:chExt cx="4328441" cy="38317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0506" y="3160286"/>
              <a:ext cx="4115157" cy="3048264"/>
            </a:xfrm>
            <a:prstGeom prst="rect">
              <a:avLst/>
            </a:prstGeom>
          </p:spPr>
        </p:pic>
        <p:pic>
          <p:nvPicPr>
            <p:cNvPr id="10" name="Picture 2" descr="https://cdn4.iconfinder.com/data/icons/STROKE/text/png/400/color_fil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3243">
              <a:off x="9679388" y="2376831"/>
              <a:ext cx="1989559" cy="1989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789612" y="1676400"/>
            <a:ext cx="5808604" cy="2498143"/>
          </a:xfrm>
          <a:prstGeom prst="roundRect">
            <a:avLst>
              <a:gd name="adj" fmla="val 2463"/>
            </a:avLst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**********     **********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     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*|||||*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     *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////////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</a:p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**********     **********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BD3BCDE5-821B-4E99-9AF9-A268FE6484FD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70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12208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Можем да чертаем фигури с</a:t>
            </a:r>
            <a:r>
              <a:rPr lang="en-US" sz="3200" dirty="0"/>
              <a:t> </a:t>
            </a:r>
            <a:r>
              <a:rPr lang="bg-BG" sz="3200" dirty="0"/>
              <a:t>вложени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/>
              <a:t>-</a:t>
            </a:r>
            <a:r>
              <a:rPr lang="bg-BG" sz="3200" dirty="0"/>
              <a:t>цикли: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днес?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7240" y="3166791"/>
            <a:ext cx="3404921" cy="291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0412" y="1897082"/>
            <a:ext cx="6885636" cy="424238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r =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r &lt;=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r++)</a:t>
            </a:r>
          </a:p>
          <a:p>
            <a:pPr eaLnBrk="0" hangingPunct="0">
              <a:lnSpc>
                <a:spcPct val="13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3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Console.Write("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");</a:t>
            </a:r>
          </a:p>
          <a:p>
            <a:pPr eaLnBrk="0" hangingPunct="0">
              <a:lnSpc>
                <a:spcPct val="13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c =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c &lt;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c++)</a:t>
            </a:r>
          </a:p>
          <a:p>
            <a:pPr eaLnBrk="0" hangingPunct="0">
              <a:lnSpc>
                <a:spcPct val="13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Console.Write("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");</a:t>
            </a:r>
          </a:p>
          <a:p>
            <a:pPr eaLnBrk="0" hangingPunct="0">
              <a:lnSpc>
                <a:spcPct val="13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Console.WriteLine();</a:t>
            </a:r>
          </a:p>
          <a:p>
            <a:pPr eaLnBrk="0" hangingPunct="0">
              <a:lnSpc>
                <a:spcPct val="13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804" y="2104237"/>
            <a:ext cx="1926608" cy="1427116"/>
          </a:xfrm>
          <a:prstGeom prst="rect">
            <a:avLst/>
          </a:prstGeom>
        </p:spPr>
      </p:pic>
      <p:pic>
        <p:nvPicPr>
          <p:cNvPr id="11" name="Picture 2" descr="https://cdn4.iconfinder.com/data/icons/STROKE/text/png/400/color_fi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243" flipH="1">
            <a:off x="7983545" y="1793075"/>
            <a:ext cx="1688659" cy="15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332" y="4547316"/>
            <a:ext cx="1816764" cy="182929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28104D0B-3F5F-4EF4-B685-DAD06C24A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70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Чертане с повторения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>
                <a:hlinkClick r:id="rId3"/>
              </a:rPr>
              <a:t>https://it-kariera.mon.bg/e-learning/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08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B8EED09-F949-4422-B8FE-96ECEBA2C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724400"/>
            <a:ext cx="10363200" cy="820600"/>
          </a:xfrm>
        </p:spPr>
        <p:txBody>
          <a:bodyPr/>
          <a:lstStyle/>
          <a:p>
            <a:r>
              <a:rPr lang="bg-BG" dirty="0"/>
              <a:t>Чертане на прости фигури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651472"/>
            <a:ext cx="10363200" cy="719034"/>
          </a:xfrm>
        </p:spPr>
        <p:txBody>
          <a:bodyPr/>
          <a:lstStyle/>
          <a:p>
            <a:r>
              <a:rPr lang="bg-BG" dirty="0"/>
              <a:t>Използване на </a:t>
            </a:r>
            <a:r>
              <a:rPr lang="en-US" b="1" dirty="0">
                <a:latin typeface="Consolas" panose="020B0609020204030204" pitchFamily="49" charset="0"/>
              </a:rPr>
              <a:t>for</a:t>
            </a:r>
            <a:r>
              <a:rPr lang="en-US" dirty="0"/>
              <a:t>-</a:t>
            </a:r>
            <a:r>
              <a:rPr lang="bg-BG" dirty="0"/>
              <a:t>цикъл за чертане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79612" y="587881"/>
            <a:ext cx="4328441" cy="3831719"/>
            <a:chOff x="7340506" y="2376831"/>
            <a:chExt cx="4328441" cy="38317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0506" y="3160286"/>
              <a:ext cx="4115157" cy="3048264"/>
            </a:xfrm>
            <a:prstGeom prst="rect">
              <a:avLst/>
            </a:prstGeom>
          </p:spPr>
        </p:pic>
        <p:pic>
          <p:nvPicPr>
            <p:cNvPr id="10" name="Picture 2" descr="https://cdn4.iconfinder.com/data/icons/STROKE/text/png/400/color_fil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93243">
              <a:off x="9679388" y="2376831"/>
              <a:ext cx="1989559" cy="1989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495" y="1552276"/>
            <a:ext cx="3023317" cy="2692822"/>
          </a:xfrm>
          <a:prstGeom prst="roundRect">
            <a:avLst>
              <a:gd name="adj" fmla="val 4420"/>
            </a:avLst>
          </a:prstGeom>
          <a:ln>
            <a:solidFill>
              <a:schemeClr val="tx1">
                <a:lumMod val="50000"/>
              </a:schemeClr>
            </a:solidFill>
          </a:ln>
          <a:scene3d>
            <a:camera prst="perspectiveHeroicExtremeLeftFacing" fov="3600000">
              <a:rot lat="53248" lon="784136" rev="159792"/>
            </a:camera>
            <a:lightRig rig="threePt" dir="t"/>
          </a:scene3d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E6BD8D2-7643-4BFF-AC4B-9AB5D83EAFEF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0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200" dirty="0"/>
              <a:t>Да се начертае на конзолата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правоъгълник от 10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x 1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0 звездички</a:t>
            </a:r>
            <a:r>
              <a:rPr lang="bg-BG" sz="3200" dirty="0"/>
              <a:t>:</a:t>
            </a:r>
            <a:endParaRPr lang="en-US" sz="3200" dirty="0"/>
          </a:p>
          <a:p>
            <a:pPr>
              <a:lnSpc>
                <a:spcPct val="110000"/>
              </a:lnSpc>
            </a:pPr>
            <a:endParaRPr lang="en-US" sz="3200" dirty="0"/>
          </a:p>
          <a:p>
            <a:pPr>
              <a:lnSpc>
                <a:spcPct val="110000"/>
              </a:lnSpc>
            </a:pPr>
            <a:endParaRPr lang="en-US" sz="3200" dirty="0"/>
          </a:p>
          <a:p>
            <a:pPr>
              <a:lnSpc>
                <a:spcPct val="110000"/>
              </a:lnSpc>
            </a:pPr>
            <a:endParaRPr lang="en-US" sz="3200" dirty="0"/>
          </a:p>
          <a:p>
            <a:pPr>
              <a:lnSpc>
                <a:spcPct val="110000"/>
              </a:lnSpc>
            </a:pPr>
            <a:endParaRPr lang="bg-BG" sz="3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g-BG" sz="3200" dirty="0"/>
              <a:t>Как работи примерът?</a:t>
            </a:r>
          </a:p>
          <a:p>
            <a:pPr lvl="1">
              <a:lnSpc>
                <a:spcPct val="110000"/>
              </a:lnSpc>
            </a:pPr>
            <a:r>
              <a:rPr lang="bg-BG" sz="3000" dirty="0"/>
              <a:t>10 пъти печата стринг, който се състои от 10 на брой звездички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Правоъгълник от 10 X 10 звездички</a:t>
            </a:r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36614" y="2057400"/>
            <a:ext cx="10515598" cy="216059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i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 &lt;=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i++)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string('*', 10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762" y="1845352"/>
            <a:ext cx="2065620" cy="3291278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3AC3D9A4-7E5D-4A96-A089-2B04BD40E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200" dirty="0"/>
              <a:t>Да се начертае на конзолата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правоъгълник от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x N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 звездички</a:t>
            </a:r>
            <a:r>
              <a:rPr lang="bg-BG" sz="3200" dirty="0"/>
              <a:t>: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Правоъгълник от N X N звездички</a:t>
            </a:r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60414" y="2130240"/>
            <a:ext cx="10667998" cy="34163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int.Parse(Console.ReadLine());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i =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 &lt;=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i++)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string('*', n</a:t>
            </a:r>
            <a:r>
              <a:rPr lang="bg-BG" sz="3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612" y="3426905"/>
            <a:ext cx="4786200" cy="2039154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3A75F3ED-0651-4A0C-B2BF-5252014E4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1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2928" y="4267200"/>
            <a:ext cx="9854484" cy="163883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>
            <a:solidFill>
              <a:schemeClr val="tx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Вложени цикли </a:t>
            </a:r>
            <a:r>
              <a:rPr lang="bg-BG" dirty="0"/>
              <a:t>== цикъл съдържа в себе си друг цикъл</a:t>
            </a:r>
          </a:p>
          <a:p>
            <a:pPr lvl="1"/>
            <a:r>
              <a:rPr lang="bg-BG" dirty="0"/>
              <a:t>Двата цикъла въртят различни променливи</a:t>
            </a:r>
          </a:p>
          <a:p>
            <a:r>
              <a:rPr lang="bg-BG" dirty="0"/>
              <a:t>Пример: външен цикъл </a:t>
            </a:r>
            <a:r>
              <a:rPr lang="en-US" dirty="0"/>
              <a:t>(</a:t>
            </a:r>
            <a:r>
              <a:rPr lang="bg-BG" dirty="0"/>
              <a:t>по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row</a:t>
            </a:r>
            <a:r>
              <a:rPr lang="en-US" dirty="0"/>
              <a:t>)</a:t>
            </a:r>
            <a:r>
              <a:rPr lang="bg-BG" dirty="0"/>
              <a:t> и вътрешен цикъл</a:t>
            </a:r>
            <a:r>
              <a:rPr lang="en-US" dirty="0"/>
              <a:t> </a:t>
            </a:r>
            <a:r>
              <a:rPr lang="bg-BG" dirty="0"/>
              <a:t>(по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col</a:t>
            </a:r>
            <a:r>
              <a:rPr lang="en-US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Вложени цикли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27212" y="4827645"/>
            <a:ext cx="3886200" cy="492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8575">
            <a:solidFill>
              <a:schemeClr val="tx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4" y="3388412"/>
            <a:ext cx="10820398" cy="293618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row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row &lt;=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row++)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col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col &lt;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col++)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Console.Write("*");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667610" y="3124200"/>
            <a:ext cx="4113213" cy="1041829"/>
          </a:xfrm>
          <a:prstGeom prst="wedgeRoundRectCallout">
            <a:avLst>
              <a:gd name="adj1" fmla="val -61116"/>
              <a:gd name="adj2" fmla="val 5314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Тялото на външния цикъл се повтаря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пъти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323012" y="4953000"/>
            <a:ext cx="4800600" cy="1041829"/>
          </a:xfrm>
          <a:prstGeom prst="wedgeRoundRectCallout">
            <a:avLst>
              <a:gd name="adj1" fmla="val -60044"/>
              <a:gd name="adj2" fmla="val -3956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Тялото на вътрешния цикъл се повтаря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bg-BG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пъти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EF6DA286-581E-4F2F-8BFC-5F68D4430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Квадрат от звездички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200" dirty="0"/>
              <a:t>Да се начертае на конзолата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квадрат от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x N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 звездички</a:t>
            </a:r>
            <a:r>
              <a:rPr lang="bg-BG" sz="3200" dirty="0"/>
              <a:t>:</a:t>
            </a:r>
            <a:endParaRPr lang="en-US" sz="32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0414" y="2057400"/>
            <a:ext cx="10667998" cy="385797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int.Parse(Console.ReadLine());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r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r &lt;=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r++)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Console.Write("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c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c &lt;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c++)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Console.Write("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147" y="2873992"/>
            <a:ext cx="4717473" cy="228600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4B5EFD7-8B0B-43AC-A47D-CA841D848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2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Триъгълник от долари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Да се начертае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триъгълник от долари </a:t>
            </a:r>
            <a:r>
              <a:rPr lang="bg-BG" dirty="0"/>
              <a:t>с размер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2927" y="3327390"/>
            <a:ext cx="2133598" cy="25879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$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$ $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$ $ $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$ $ $ $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$ $ $ $ $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0414" y="2057400"/>
            <a:ext cx="2133598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5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674812" y="2832558"/>
            <a:ext cx="304801" cy="416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64012" y="2057400"/>
            <a:ext cx="7888200" cy="385797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int.Parse(Console.ReadLine());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row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row &lt;=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row++)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Console.Write("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$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col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col &lt;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row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col++)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Console.Write("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$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BD9BD199-7C35-473E-947D-F6695B456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5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96529"/>
            <a:ext cx="11804822" cy="5570355"/>
          </a:xfrm>
        </p:spPr>
        <p:txBody>
          <a:bodyPr/>
          <a:lstStyle/>
          <a:p>
            <a:r>
              <a:rPr lang="bg-BG" dirty="0"/>
              <a:t>Да се начертае на конзолата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квадратна рамка </a:t>
            </a:r>
            <a:r>
              <a:rPr lang="bg-BG" dirty="0"/>
              <a:t>с размер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Квадратна рамка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76616" y="3338353"/>
            <a:ext cx="2133597" cy="258798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 - - - +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 - - - |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 - - - |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| - - - |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 - - - +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4212" y="1953904"/>
            <a:ext cx="2133598" cy="6920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 = 5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598609" y="2797206"/>
            <a:ext cx="304801" cy="416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75011" y="1953904"/>
            <a:ext cx="8215198" cy="401956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 the top row: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 - - - +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Console.Write("+");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n-2; i++)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Console.Write(" -");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 +");</a:t>
            </a:r>
          </a:p>
          <a:p>
            <a:pPr eaLnBrk="0" hangingPunct="0">
              <a:lnSpc>
                <a:spcPct val="105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row = 0; row &lt; n - 2; row++)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// TODO: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 the mid rows: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| - - - |</a:t>
            </a:r>
          </a:p>
          <a:p>
            <a:pPr eaLnBrk="0" hangingPunct="0">
              <a:lnSpc>
                <a:spcPct val="105000"/>
              </a:lnSpc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 the bottom row: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+ - - - +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9F18306D-6D9D-43C9-A768-D63F2C7F0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17959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7252</TotalTime>
  <Words>1692</Words>
  <Application>Microsoft Office PowerPoint</Application>
  <PresentationFormat>Custom</PresentationFormat>
  <Paragraphs>378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Consolas</vt:lpstr>
      <vt:lpstr>Wingdings</vt:lpstr>
      <vt:lpstr>Wingdings 2</vt:lpstr>
      <vt:lpstr>SoftUni 16x9</vt:lpstr>
      <vt:lpstr>Чертане с повторения</vt:lpstr>
      <vt:lpstr>Съдържание</vt:lpstr>
      <vt:lpstr>Чертане на прости фигури</vt:lpstr>
      <vt:lpstr>Правоъгълник от 10 X 10 звездички</vt:lpstr>
      <vt:lpstr>Правоъгълник от N X N звездички</vt:lpstr>
      <vt:lpstr>Вложени цикли</vt:lpstr>
      <vt:lpstr>Квадрат от звездички</vt:lpstr>
      <vt:lpstr>Триъгълник от долари</vt:lpstr>
      <vt:lpstr>Квадратна рамка</vt:lpstr>
      <vt:lpstr>Ромбче от звездички</vt:lpstr>
      <vt:lpstr>Коледна елха</vt:lpstr>
      <vt:lpstr>Коледна елха – решение</vt:lpstr>
      <vt:lpstr>Чертане на по-сложни фигури</vt:lpstr>
      <vt:lpstr>Слънчеви очила</vt:lpstr>
      <vt:lpstr>Слънчеви очила – решение</vt:lpstr>
      <vt:lpstr>Слънчеви очила – решение (2)</vt:lpstr>
      <vt:lpstr>Къщичка</vt:lpstr>
      <vt:lpstr>Къщичка – решение</vt:lpstr>
      <vt:lpstr>Диамант</vt:lpstr>
      <vt:lpstr>Диамант – решение</vt:lpstr>
      <vt:lpstr>Чертане на фигури</vt:lpstr>
      <vt:lpstr>Какво научихме днес?</vt:lpstr>
      <vt:lpstr>Чертане с повторения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Чертане с повторения</dc:title>
  <dc:subject>Coding 101 Course</dc:subject>
  <dc:creator>Software University Foundation</dc:creator>
  <cp:keywords>Sofware University; SoftUni; programming; coding; software development; education; training; course; курс; програмиране; кодене; кодиране; СофтУни</cp:keywords>
  <dc:description>Фондация "Софтуерен университет" - http://softuni.foundation</dc:description>
  <cp:lastModifiedBy>SAS41</cp:lastModifiedBy>
  <cp:revision>299</cp:revision>
  <dcterms:created xsi:type="dcterms:W3CDTF">2014-01-02T17:00:34Z</dcterms:created>
  <dcterms:modified xsi:type="dcterms:W3CDTF">2021-11-20T12:08:29Z</dcterms:modified>
  <cp:category>computer programming;programming;C#;програмиране;кодиране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