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2"/>
  </p:sldMasterIdLst>
  <p:notesMasterIdLst>
    <p:notesMasterId r:id="rId26"/>
  </p:notesMasterIdLst>
  <p:handoutMasterIdLst>
    <p:handoutMasterId r:id="rId27"/>
  </p:handoutMasterIdLst>
  <p:sldIdLst>
    <p:sldId id="634" r:id="rId3"/>
    <p:sldId id="561" r:id="rId4"/>
    <p:sldId id="562" r:id="rId5"/>
    <p:sldId id="601" r:id="rId6"/>
    <p:sldId id="573" r:id="rId7"/>
    <p:sldId id="595" r:id="rId8"/>
    <p:sldId id="613" r:id="rId9"/>
    <p:sldId id="629" r:id="rId10"/>
    <p:sldId id="630" r:id="rId11"/>
    <p:sldId id="631" r:id="rId12"/>
    <p:sldId id="611" r:id="rId13"/>
    <p:sldId id="579" r:id="rId14"/>
    <p:sldId id="624" r:id="rId15"/>
    <p:sldId id="614" r:id="rId16"/>
    <p:sldId id="615" r:id="rId17"/>
    <p:sldId id="617" r:id="rId18"/>
    <p:sldId id="618" r:id="rId19"/>
    <p:sldId id="619" r:id="rId20"/>
    <p:sldId id="602" r:id="rId21"/>
    <p:sldId id="621" r:id="rId22"/>
    <p:sldId id="591" r:id="rId23"/>
    <p:sldId id="632" r:id="rId24"/>
    <p:sldId id="481" r:id="rId25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2A"/>
    <a:srgbClr val="FFF0D9"/>
    <a:srgbClr val="F0F5FA"/>
    <a:srgbClr val="1A8AFA"/>
    <a:srgbClr val="0097CC"/>
    <a:srgbClr val="FDFFFF"/>
    <a:srgbClr val="603A14"/>
    <a:srgbClr val="E85C0E"/>
    <a:srgbClr val="BAB398"/>
    <a:srgbClr val="ADA48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533" autoAdjust="0"/>
  </p:normalViewPr>
  <p:slideViewPr>
    <p:cSldViewPr>
      <p:cViewPr varScale="1">
        <p:scale>
          <a:sx n="82" d="100"/>
          <a:sy n="82" d="100"/>
        </p:scale>
        <p:origin x="576" y="67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315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Created by the </a:t>
            </a:r>
            <a:r>
              <a:rPr lang="en-US" sz="1000" b="1" dirty="0"/>
              <a:t>Software University Foundation</a:t>
            </a:r>
            <a:r>
              <a:rPr lang="en-US" sz="1000" dirty="0"/>
              <a:t> – </a:t>
            </a:r>
            <a:r>
              <a:rPr lang="en-US" sz="1000" u="sng" dirty="0">
                <a:hlinkClick r:id="rId2"/>
              </a:rPr>
              <a:t>https://softuni.foundation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16-Dec-19</a:t>
            </a:fld>
            <a:endParaRPr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2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3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  <p:sp>
        <p:nvSpPr>
          <p:cNvPr id="5" name="Slide Notes Placeholder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3" name="Date Placeholder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16-Dec-19</a:t>
            </a:fld>
            <a:endParaRPr lang="en-US"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Footer Placeholder">
            <a:extLst>
              <a:ext uri="{FF2B5EF4-FFF2-40B4-BE49-F238E27FC236}">
                <a16:creationId xmlns:a16="http://schemas.microsoft.com/office/drawing/2014/main" id="{6500486D-5E9D-413B-932C-16418E9F1B6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680492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C6203580-A2C8-45BC-872F-D629F8911C2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884868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55194FC1-800C-43C4-ACA3-0B365D8270C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416438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*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82BDED-90FC-4B07-A4AE-5C0AABA2B497}" type="slidenum">
              <a:rPr lang="en-US"/>
              <a:pPr/>
              <a:t>5</a:t>
            </a:fld>
            <a:r>
              <a:rPr lang="en-US" dirty="0"/>
              <a:t>##</a:t>
            </a:r>
          </a:p>
        </p:txBody>
      </p:sp>
      <p:sp>
        <p:nvSpPr>
          <p:cNvPr id="609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9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">
            <a:extLst>
              <a:ext uri="{FF2B5EF4-FFF2-40B4-BE49-F238E27FC236}">
                <a16:creationId xmlns:a16="http://schemas.microsoft.com/office/drawing/2014/main" id="{F8334363-E137-4381-9ABB-81C72238932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3914144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EC19F974-1804-4279-8052-87BE7390C7C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2693508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*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D76B48-857F-4E3A-B30D-EFD8DEDF63DB}" type="slidenum">
              <a:rPr lang="en-US"/>
              <a:pPr/>
              <a:t>21</a:t>
            </a:fld>
            <a:r>
              <a:rPr lang="en-US" dirty="0"/>
              <a:t>##</a:t>
            </a:r>
          </a:p>
        </p:txBody>
      </p:sp>
      <p:sp>
        <p:nvSpPr>
          <p:cNvPr id="435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5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Footer Placeholder">
            <a:extLst>
              <a:ext uri="{FF2B5EF4-FFF2-40B4-BE49-F238E27FC236}">
                <a16:creationId xmlns:a16="http://schemas.microsoft.com/office/drawing/2014/main" id="{9B7802DD-0775-413A-B014-DDB48265F24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5118592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9D6CADD9-8119-4B81-8E90-6D7989C5D12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6268657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23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74167776-5B0E-46A2-AD62-A682FF7587A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39525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mpany Web Site Placeholder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  <p:sp>
        <p:nvSpPr>
          <p:cNvPr id="34" name="Company Name Placeholder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3" name="Author Web Site Placeholder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24988"/>
            <a:ext cx="3187613" cy="369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2" name="Author Position Placeholder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68556"/>
            <a:ext cx="3187614" cy="375194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Author Name Placeholder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76826"/>
            <a:ext cx="3187613" cy="49964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Slide Picture Placeholder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" name="Presentation Subtitle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" name="Presentation Title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5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2" name="Slide Content Placeholder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04822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995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Subtitle"/>
          <p:cNvSpPr>
            <a:spLocks noGrp="1"/>
          </p:cNvSpPr>
          <p:nvPr>
            <p:ph type="body" idx="1" hasCustomPrompt="1"/>
          </p:nvPr>
        </p:nvSpPr>
        <p:spPr>
          <a:xfrm>
            <a:off x="912812" y="5754968"/>
            <a:ext cx="10363200" cy="719034"/>
          </a:xfrm>
        </p:spPr>
        <p:txBody>
          <a:bodyPr wrap="square"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912812" y="4953000"/>
            <a:ext cx="10363200" cy="820600"/>
          </a:xfrm>
        </p:spPr>
        <p:txBody>
          <a:bodyPr wrap="square"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574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97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23173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0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218565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Text Placeholder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Slide Title Placeholder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1634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 ftr="0" dt="0"/>
  <p:txStyles>
    <p:titleStyle>
      <a:lvl1pPr algn="l" defTabSz="1218565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1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7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5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t-kariera.mon.bg/e-learning/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://creativecommons.org/licenses/by-nc-sa/4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hyperlink" Target="https://creativecommons.org/licenses/by-nc-sa/4.0" TargetMode="External"/><Relationship Id="rId7" Type="http://schemas.openxmlformats.org/officeDocument/2006/relationships/hyperlink" Target="https://mon.b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hyperlink" Target="https://softuni.foundation/" TargetMode="External"/><Relationship Id="rId10" Type="http://schemas.openxmlformats.org/officeDocument/2006/relationships/image" Target="../media/image23.jpeg"/><Relationship Id="rId4" Type="http://schemas.openxmlformats.org/officeDocument/2006/relationships/image" Target="../media/image20.png"/><Relationship Id="rId9" Type="http://schemas.openxmlformats.org/officeDocument/2006/relationships/hyperlink" Target="https://it-kariera.mon.bg/e-learni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884612" y="457200"/>
            <a:ext cx="7681699" cy="1476352"/>
          </a:xfrm>
        </p:spPr>
        <p:txBody>
          <a:bodyPr>
            <a:normAutofit/>
          </a:bodyPr>
          <a:lstStyle/>
          <a:p>
            <a:r>
              <a:rPr lang="bg-BG" dirty="0"/>
              <a:t>Методи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827212" y="1965299"/>
            <a:ext cx="9739099" cy="1311301"/>
          </a:xfrm>
        </p:spPr>
        <p:txBody>
          <a:bodyPr>
            <a:normAutofit/>
          </a:bodyPr>
          <a:lstStyle/>
          <a:p>
            <a:r>
              <a:rPr lang="bg-BG" dirty="0"/>
              <a:t>Деклариране и извикване на методи</a:t>
            </a:r>
            <a:endParaRPr lang="en-US" dirty="0"/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sz="quarter" idx="16"/>
          </p:nvPr>
        </p:nvPicPr>
        <p:blipFill>
          <a:blip r:embed="rId3" cstate="print"/>
          <a:srcRect t="2654" b="2654"/>
          <a:stretch>
            <a:fillRect/>
          </a:stretch>
        </p:blipFill>
        <p:spPr>
          <a:xfrm>
            <a:off x="6418337" y="4191000"/>
            <a:ext cx="5148188" cy="1940721"/>
          </a:xfrm>
          <a:prstGeom prst="rect">
            <a:avLst/>
          </a:prstGeom>
        </p:spPr>
      </p:pic>
      <p:pic>
        <p:nvPicPr>
          <p:cNvPr id="14" name="Picture 4" title="CC-BY-NC-SA License">
            <a:hlinkClick r:id="rId4" tooltip="This work is licensed under the &quot;Creative Commons Attribution-NonCommercial-ShareAlike 4.0 International&quot; license"/>
            <a:extLst>
              <a:ext uri="{FF2B5EF4-FFF2-40B4-BE49-F238E27FC236}">
                <a16:creationId xmlns:a16="http://schemas.microsoft.com/office/drawing/2014/main" id="{7FD32A56-BBD2-4D9E-83BF-85C0DD623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5783" y="4076772"/>
            <a:ext cx="2175525" cy="761165"/>
          </a:xfrm>
          <a:prstGeom prst="roundRect">
            <a:avLst>
              <a:gd name="adj" fmla="val 3940"/>
            </a:avLst>
          </a:prstGeom>
          <a:solidFill>
            <a:srgbClr val="231F20">
              <a:alpha val="50000"/>
            </a:srgbClr>
          </a:solidFill>
          <a:ln>
            <a:solidFill>
              <a:schemeClr val="accent1">
                <a:lumMod val="75000"/>
                <a:alpha val="50000"/>
              </a:schemeClr>
            </a:solidFill>
          </a:ln>
        </p:spPr>
      </p:pic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0D169E46-FBBD-4682-832B-BB37CC5DA208}"/>
              </a:ext>
            </a:extLst>
          </p:cNvPr>
          <p:cNvSpPr txBox="1">
            <a:spLocks/>
          </p:cNvSpPr>
          <p:nvPr/>
        </p:nvSpPr>
        <p:spPr bwMode="auto">
          <a:xfrm>
            <a:off x="760413" y="4998598"/>
            <a:ext cx="3187614" cy="444343"/>
          </a:xfrm>
          <a:prstGeom prst="rect">
            <a:avLst/>
          </a:prstGeom>
          <a:noFill/>
          <a:effectLst/>
        </p:spPr>
        <p:txBody>
          <a:bodyPr vert="horz" wrap="square" lIns="36000" tIns="36000" rIns="36000" bIns="36000" rtlCol="0" anchor="ctr" anchorCtr="0">
            <a:spAutoFit/>
          </a:bodyPr>
          <a:lstStyle>
            <a:lvl1pPr marL="0" indent="0" algn="l" defTabSz="1218987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  <a:lvl2pPr marL="60949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2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 noProof="1"/>
              <a:t>Учителски</a:t>
            </a:r>
            <a:r>
              <a:rPr lang="bg-BG"/>
              <a:t> екип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D8575F7F-91FA-4427-9955-4C836F38C8CF}"/>
              </a:ext>
            </a:extLst>
          </p:cNvPr>
          <p:cNvSpPr txBox="1">
            <a:spLocks/>
          </p:cNvSpPr>
          <p:nvPr/>
        </p:nvSpPr>
        <p:spPr bwMode="auto">
          <a:xfrm>
            <a:off x="760412" y="5403725"/>
            <a:ext cx="3187613" cy="382788"/>
          </a:xfrm>
          <a:prstGeom prst="rect">
            <a:avLst/>
          </a:prstGeom>
          <a:noFill/>
          <a:effectLst/>
        </p:spPr>
        <p:txBody>
          <a:bodyPr vert="horz" wrap="square" lIns="36000" tIns="36000" rIns="36000" bIns="36000" rtlCol="0" anchor="ctr" anchorCtr="0">
            <a:spAutoFit/>
          </a:bodyPr>
          <a:lstStyle>
            <a:lvl1pPr marL="0" indent="0" algn="l" defTabSz="1218987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60949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2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/>
              <a:t>Обучение за ИТ кариера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88963EB3-608C-4B2D-A6F8-871A04428BA4}"/>
              </a:ext>
            </a:extLst>
          </p:cNvPr>
          <p:cNvSpPr txBox="1">
            <a:spLocks/>
          </p:cNvSpPr>
          <p:nvPr/>
        </p:nvSpPr>
        <p:spPr bwMode="auto">
          <a:xfrm>
            <a:off x="760412" y="5690893"/>
            <a:ext cx="3810000" cy="458462"/>
          </a:xfrm>
          <a:prstGeom prst="rect">
            <a:avLst/>
          </a:prstGeom>
          <a:noFill/>
          <a:effectLst/>
        </p:spPr>
        <p:txBody>
          <a:bodyPr vert="horz" wrap="square" lIns="36000" tIns="36000" rIns="36000" bIns="36000" rtlCol="0" anchor="ctr" anchorCtr="0">
            <a:spAutoFit/>
          </a:bodyPr>
          <a:lstStyle>
            <a:lvl1pPr marL="0" indent="0" algn="l" defTabSz="1218987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  <a:lvl2pPr marL="60949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2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hlinkClick r:id="rId6"/>
              </a:rPr>
              <a:t>https://it-kariera.mon.bg/e-learning/</a:t>
            </a:r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2A9D7F8-4453-43A1-932B-99EBA536E0F3}"/>
              </a:ext>
            </a:extLst>
          </p:cNvPr>
          <p:cNvSpPr txBox="1"/>
          <p:nvPr/>
        </p:nvSpPr>
        <p:spPr>
          <a:xfrm rot="1555229">
            <a:off x="5280872" y="3618778"/>
            <a:ext cx="2510495" cy="722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bg-BG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Увод в</a:t>
            </a:r>
          </a:p>
          <a:p>
            <a:pPr algn="ctr">
              <a:lnSpc>
                <a:spcPct val="85000"/>
              </a:lnSpc>
            </a:pPr>
            <a:r>
              <a:rPr lang="bg-BG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програмирането</a:t>
            </a:r>
            <a:endParaRPr lang="en-US" b="1" spc="50" dirty="0">
              <a:ln w="9525" cmpd="sng">
                <a:solidFill>
                  <a:srgbClr val="FFA72A"/>
                </a:solidFill>
                <a:prstDash val="solid"/>
              </a:ln>
              <a:solidFill>
                <a:srgbClr val="FFF0D9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FDB8A2A-FCB4-4E1D-AB84-6E4FE513818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11619" y="3940552"/>
            <a:ext cx="2253081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094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Направете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3 метода </a:t>
            </a:r>
            <a:r>
              <a:rPr lang="bg-BG" dirty="0"/>
              <a:t>които принтират всяка част</a:t>
            </a:r>
            <a:endParaRPr lang="en-US" dirty="0"/>
          </a:p>
          <a:p>
            <a:pPr lvl="1"/>
            <a:r>
              <a:rPr lang="bg-BG" dirty="0"/>
              <a:t>Копирайте съдържанието от предишния слайд</a:t>
            </a:r>
          </a:p>
          <a:p>
            <a:pPr lvl="1"/>
            <a:r>
              <a:rPr lang="bg-BG" dirty="0"/>
              <a:t>Използвайте знака </a:t>
            </a:r>
            <a:r>
              <a:rPr lang="en-US" dirty="0"/>
              <a:t>"\u00A9"</a:t>
            </a:r>
            <a:r>
              <a:rPr lang="bg-BG" dirty="0"/>
              <a:t> за символът </a:t>
            </a:r>
            <a:r>
              <a:rPr lang="en-US" dirty="0"/>
              <a:t>©</a:t>
            </a:r>
          </a:p>
          <a:p>
            <a:r>
              <a:rPr lang="bg-BG" dirty="0"/>
              <a:t>Направете метод </a:t>
            </a:r>
            <a:r>
              <a:rPr lang="en-US" dirty="0" err="1"/>
              <a:t>PrintReceipt</a:t>
            </a:r>
            <a:r>
              <a:rPr lang="bg-BG" dirty="0"/>
              <a:t>(), който вика трита метода</a:t>
            </a:r>
            <a:r>
              <a:rPr lang="en-US" dirty="0"/>
              <a:t>: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Решение</a:t>
            </a:r>
            <a:r>
              <a:rPr lang="en-US" dirty="0"/>
              <a:t>: </a:t>
            </a:r>
            <a:r>
              <a:rPr lang="bg-BG" dirty="0"/>
              <a:t>Празна касова бележка</a:t>
            </a:r>
            <a:endParaRPr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836612" y="3909259"/>
            <a:ext cx="5105400" cy="2104028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44000" tIns="36000" rIns="144000" bIns="36000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private static void PrintReceipt()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PrintHeader();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PrintBody();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PrintFooter();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812" y="3904487"/>
            <a:ext cx="3526063" cy="2113716"/>
          </a:xfrm>
          <a:prstGeom prst="rect">
            <a:avLst/>
          </a:prstGeom>
        </p:spPr>
      </p:pic>
      <p:sp>
        <p:nvSpPr>
          <p:cNvPr id="22" name="Right Arrow 12"/>
          <p:cNvSpPr/>
          <p:nvPr/>
        </p:nvSpPr>
        <p:spPr>
          <a:xfrm>
            <a:off x="6246812" y="4770773"/>
            <a:ext cx="457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769B3DAE-8A88-4EDC-8F98-B2FEA5BBE6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4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5645497"/>
            <a:ext cx="8938472" cy="774883"/>
          </a:xfrm>
        </p:spPr>
        <p:txBody>
          <a:bodyPr/>
          <a:lstStyle/>
          <a:p>
            <a:pPr>
              <a:lnSpc>
                <a:spcPts val="5400"/>
              </a:lnSpc>
            </a:pPr>
            <a:r>
              <a:rPr lang="bg-BG" dirty="0"/>
              <a:t>Методи с параметри</a:t>
            </a:r>
            <a:endParaRPr lang="en-US" dirty="0"/>
          </a:p>
        </p:txBody>
      </p:sp>
      <p:pic>
        <p:nvPicPr>
          <p:cNvPr id="4" name="Picture 4" descr="http://support2.dundas.com/OnlineDocumentation/WinChart2003/images/Formulas_William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1"/>
          <a:stretch>
            <a:fillRect/>
          </a:stretch>
        </p:blipFill>
        <p:spPr bwMode="auto">
          <a:xfrm>
            <a:off x="4533537" y="2443300"/>
            <a:ext cx="2991848" cy="1814180"/>
          </a:xfrm>
          <a:prstGeom prst="roundRect">
            <a:avLst>
              <a:gd name="adj" fmla="val 5770"/>
            </a:avLst>
          </a:prstGeom>
          <a:noFill/>
        </p:spPr>
      </p:pic>
      <p:sp>
        <p:nvSpPr>
          <p:cNvPr id="5" name="TextBox 4"/>
          <p:cNvSpPr txBox="1"/>
          <p:nvPr/>
        </p:nvSpPr>
        <p:spPr>
          <a:xfrm rot="364535">
            <a:off x="6575950" y="4445794"/>
            <a:ext cx="21884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decimal</a:t>
            </a:r>
            <a:endParaRPr lang="en-US" sz="4000" b="1" noProof="1">
              <a:ln w="10160">
                <a:solidFill>
                  <a:schemeClr val="accent5"/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 rot="509281">
            <a:off x="1959561" y="2270490"/>
            <a:ext cx="21900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double</a:t>
            </a:r>
            <a:endParaRPr lang="en-US" sz="4400" b="1" noProof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 rot="20875553">
            <a:off x="3489784" y="4476571"/>
            <a:ext cx="12726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float</a:t>
            </a:r>
            <a:endParaRPr lang="en-US" sz="3600" b="1" noProof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 rot="21132441">
            <a:off x="8114742" y="1423027"/>
            <a:ext cx="1015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long</a:t>
            </a:r>
          </a:p>
        </p:txBody>
      </p:sp>
      <p:sp>
        <p:nvSpPr>
          <p:cNvPr id="9" name="TextBox 8"/>
          <p:cNvSpPr txBox="1"/>
          <p:nvPr/>
        </p:nvSpPr>
        <p:spPr>
          <a:xfrm rot="21521100">
            <a:off x="5341833" y="1049373"/>
            <a:ext cx="8730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int</a:t>
            </a:r>
            <a:endParaRPr lang="en-US" sz="4000" b="1" noProof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" name="Picture 2" descr="http://www.techno-archery.com/Archery%20copy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412" y="1981200"/>
            <a:ext cx="1097848" cy="1097848"/>
          </a:xfrm>
          <a:prstGeom prst="ellipse">
            <a:avLst/>
          </a:prstGeom>
          <a:noFill/>
        </p:spPr>
      </p:pic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9BA7073F-1208-485A-87C5-B36430CFAF22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887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Параметрите</a:t>
            </a:r>
            <a:r>
              <a:rPr lang="en-US" dirty="0"/>
              <a:t> </a:t>
            </a:r>
            <a:r>
              <a:rPr lang="bg-BG" dirty="0"/>
              <a:t>могат да бъдат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всеки тип данни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2"/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2"/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2"/>
            <a:endParaRPr lang="bg-BG" dirty="0">
              <a:solidFill>
                <a:schemeClr val="tx2">
                  <a:lumMod val="75000"/>
                </a:schemeClr>
              </a:solidFill>
            </a:endParaRPr>
          </a:p>
          <a:p>
            <a:pPr lvl="2"/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bg-BG" dirty="0"/>
              <a:t>Извикване на метод с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конкретни стойности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26926" y="5138292"/>
            <a:ext cx="10363200" cy="1272143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ts val="23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static void Main()</a:t>
            </a:r>
          </a:p>
          <a:p>
            <a:pPr eaLnBrk="0" hangingPunct="0">
              <a:lnSpc>
                <a:spcPts val="23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lnSpc>
                <a:spcPts val="23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PrintNumbers(</a:t>
            </a:r>
            <a:r>
              <a:rPr lang="en-US" sz="2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5</a:t>
            </a: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, </a:t>
            </a:r>
            <a:r>
              <a:rPr lang="en-US" sz="2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10</a:t>
            </a: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);</a:t>
            </a:r>
          </a:p>
          <a:p>
            <a:pPr eaLnBrk="0" hangingPunct="0">
              <a:lnSpc>
                <a:spcPts val="23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Използване на параметри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26926" y="1805399"/>
            <a:ext cx="10363200" cy="2157001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ts val="23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static void PrintNumbers</a:t>
            </a:r>
            <a:r>
              <a:rPr lang="en-US" sz="22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</a:t>
            </a:r>
            <a:r>
              <a:rPr lang="en-US" sz="2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int start</a:t>
            </a: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, </a:t>
            </a:r>
            <a:r>
              <a:rPr lang="en-US" sz="2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int end</a:t>
            </a: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</a:t>
            </a:r>
          </a:p>
          <a:p>
            <a:pPr eaLnBrk="0" hangingPunct="0">
              <a:lnSpc>
                <a:spcPts val="23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lnSpc>
                <a:spcPts val="23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for (int i = start; i &lt;= end; i++)</a:t>
            </a:r>
          </a:p>
          <a:p>
            <a:pPr eaLnBrk="0" hangingPunct="0">
              <a:lnSpc>
                <a:spcPts val="23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{</a:t>
            </a:r>
          </a:p>
          <a:p>
            <a:pPr eaLnBrk="0" hangingPunct="0">
              <a:lnSpc>
                <a:spcPts val="23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Console.Write("{0} ", i);</a:t>
            </a:r>
          </a:p>
          <a:p>
            <a:pPr eaLnBrk="0" hangingPunct="0">
              <a:lnSpc>
                <a:spcPts val="23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}</a:t>
            </a:r>
          </a:p>
          <a:p>
            <a:pPr eaLnBrk="0" hangingPunct="0">
              <a:lnSpc>
                <a:spcPts val="23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6" name="AutoShape 23"/>
          <p:cNvSpPr>
            <a:spLocks noChangeArrowheads="1"/>
          </p:cNvSpPr>
          <p:nvPr/>
        </p:nvSpPr>
        <p:spPr bwMode="auto">
          <a:xfrm>
            <a:off x="8685212" y="1729282"/>
            <a:ext cx="3200400" cy="1012172"/>
          </a:xfrm>
          <a:prstGeom prst="wedgeRoundRectCallout">
            <a:avLst>
              <a:gd name="adj1" fmla="val -82274"/>
              <a:gd name="adj2" fmla="val -22309"/>
              <a:gd name="adj3" fmla="val 16667"/>
            </a:avLst>
          </a:prstGeom>
          <a:solidFill>
            <a:srgbClr val="663606">
              <a:alpha val="95000"/>
            </a:srgbClr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72000" bIns="72000">
            <a:spAutoFit/>
          </a:bodyPr>
          <a:lstStyle/>
          <a:p>
            <a:pPr algn="ctr" eaLnBrk="0" hangingPunct="0">
              <a:lnSpc>
                <a:spcPts val="3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500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Деклариране на </a:t>
            </a:r>
            <a:r>
              <a:rPr lang="en-US" sz="2500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 </a:t>
            </a:r>
          </a:p>
          <a:p>
            <a:pPr algn="ctr" eaLnBrk="0" hangingPunct="0">
              <a:lnSpc>
                <a:spcPts val="3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5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500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 start </a:t>
            </a:r>
            <a:r>
              <a:rPr lang="bg-BG" sz="2500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и </a:t>
            </a:r>
            <a:r>
              <a:rPr lang="en-US" sz="25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500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 end</a:t>
            </a:r>
            <a:endParaRPr lang="en-US" sz="2500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AutoShape 23"/>
          <p:cNvSpPr>
            <a:spLocks noChangeArrowheads="1"/>
          </p:cNvSpPr>
          <p:nvPr/>
        </p:nvSpPr>
        <p:spPr bwMode="auto">
          <a:xfrm>
            <a:off x="6856412" y="5268277"/>
            <a:ext cx="3429000" cy="1012172"/>
          </a:xfrm>
          <a:prstGeom prst="wedgeRoundRectCallout">
            <a:avLst>
              <a:gd name="adj1" fmla="val -120790"/>
              <a:gd name="adj2" fmla="val -871"/>
              <a:gd name="adj3" fmla="val 16667"/>
            </a:avLst>
          </a:prstGeom>
          <a:solidFill>
            <a:srgbClr val="663606">
              <a:alpha val="95000"/>
            </a:srgbClr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72000" bIns="72000">
            <a:spAutoFit/>
          </a:bodyPr>
          <a:lstStyle/>
          <a:p>
            <a:pPr algn="ctr" eaLnBrk="0" hangingPunct="0">
              <a:lnSpc>
                <a:spcPts val="3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500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Подаване на конкретни стойности</a:t>
            </a:r>
            <a:endParaRPr lang="en-US" sz="2500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9" name="AutoShape 23"/>
          <p:cNvSpPr>
            <a:spLocks noChangeArrowheads="1"/>
          </p:cNvSpPr>
          <p:nvPr/>
        </p:nvSpPr>
        <p:spPr bwMode="auto">
          <a:xfrm>
            <a:off x="7542212" y="3171233"/>
            <a:ext cx="3839504" cy="1012172"/>
          </a:xfrm>
          <a:prstGeom prst="wedgeRoundRectCallout">
            <a:avLst>
              <a:gd name="adj1" fmla="val -84258"/>
              <a:gd name="adj2" fmla="val -151518"/>
              <a:gd name="adj3" fmla="val 16667"/>
            </a:avLst>
          </a:prstGeom>
          <a:solidFill>
            <a:srgbClr val="663606">
              <a:alpha val="95000"/>
            </a:srgbClr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72000" bIns="72000">
            <a:spAutoFit/>
          </a:bodyPr>
          <a:lstStyle/>
          <a:p>
            <a:pPr algn="ctr" eaLnBrk="0" hangingPunct="0">
              <a:lnSpc>
                <a:spcPts val="3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500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Няколко параметъра, </a:t>
            </a:r>
            <a:r>
              <a:rPr lang="bg-BG" sz="2500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разделени със запетайка</a:t>
            </a:r>
            <a:endParaRPr lang="en-US" sz="2500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1D561F00-0E51-4A45-B97E-B4D47B7493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3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627562" y="4600572"/>
            <a:ext cx="5562600" cy="328978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Можем да подаваме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нула</a:t>
            </a:r>
            <a:r>
              <a:rPr lang="en-US" dirty="0"/>
              <a:t> </a:t>
            </a:r>
            <a:r>
              <a:rPr lang="bg-BG" dirty="0"/>
              <a:t>или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няколко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dirty="0"/>
              <a:t>параметъра</a:t>
            </a:r>
            <a:endParaRPr lang="en-US" dirty="0"/>
          </a:p>
          <a:p>
            <a:r>
              <a:rPr lang="bg-BG" dirty="0"/>
              <a:t>Параметрите могат да бъдат от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различни типове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bg-BG" dirty="0"/>
              <a:t>Всеки параметър има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име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dirty="0"/>
              <a:t>и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тип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Използване на параметри </a:t>
            </a:r>
            <a:r>
              <a:rPr lang="en-US" dirty="0"/>
              <a:t>(2)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36612" y="4572000"/>
            <a:ext cx="10363200" cy="1567096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ts val="23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static void PrintStudent</a:t>
            </a:r>
            <a:r>
              <a:rPr lang="en-US" sz="22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</a:t>
            </a:r>
            <a:r>
              <a:rPr lang="en-US" sz="2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string name</a:t>
            </a: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, </a:t>
            </a:r>
            <a:r>
              <a:rPr lang="en-US" sz="2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int age</a:t>
            </a: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, </a:t>
            </a:r>
            <a:r>
              <a:rPr lang="en-US" sz="2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double</a:t>
            </a: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en-US" sz="2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grade</a:t>
            </a: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</a:t>
            </a:r>
          </a:p>
          <a:p>
            <a:pPr eaLnBrk="0" hangingPunct="0">
              <a:lnSpc>
                <a:spcPts val="23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lnSpc>
                <a:spcPts val="23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Console.Write("Student: {0}; Age: {1}, Grade: {2}",</a:t>
            </a:r>
          </a:p>
          <a:p>
            <a:pPr eaLnBrk="0" hangingPunct="0">
              <a:lnSpc>
                <a:spcPts val="23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</a:t>
            </a:r>
            <a:r>
              <a:rPr lang="en-US" sz="2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name</a:t>
            </a: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, </a:t>
            </a:r>
            <a:r>
              <a:rPr lang="en-US" sz="2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age</a:t>
            </a: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, </a:t>
            </a:r>
            <a:r>
              <a:rPr lang="en-US" sz="2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grade</a:t>
            </a: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);</a:t>
            </a:r>
          </a:p>
          <a:p>
            <a:pPr eaLnBrk="0" hangingPunct="0">
              <a:lnSpc>
                <a:spcPts val="23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6" name="AutoShape 23"/>
          <p:cNvSpPr>
            <a:spLocks noChangeArrowheads="1"/>
          </p:cNvSpPr>
          <p:nvPr/>
        </p:nvSpPr>
        <p:spPr bwMode="auto">
          <a:xfrm>
            <a:off x="5663413" y="3641172"/>
            <a:ext cx="2995598" cy="586523"/>
          </a:xfrm>
          <a:prstGeom prst="wedgeRoundRectCallout">
            <a:avLst>
              <a:gd name="adj1" fmla="val 58310"/>
              <a:gd name="adj2" fmla="val 102939"/>
              <a:gd name="adj3" fmla="val 16667"/>
            </a:avLst>
          </a:prstGeom>
          <a:solidFill>
            <a:srgbClr val="663606">
              <a:alpha val="95000"/>
            </a:srgbClr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72000" bIns="72000">
            <a:spAutoFit/>
          </a:bodyPr>
          <a:lstStyle/>
          <a:p>
            <a:pPr algn="ctr" eaLnBrk="0" hangingPunct="0">
              <a:lnSpc>
                <a:spcPts val="3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500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Тип на параметъра</a:t>
            </a:r>
            <a:endParaRPr lang="en-US" sz="2500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AutoShape 23"/>
          <p:cNvSpPr>
            <a:spLocks noChangeArrowheads="1"/>
          </p:cNvSpPr>
          <p:nvPr/>
        </p:nvSpPr>
        <p:spPr bwMode="auto">
          <a:xfrm>
            <a:off x="9066212" y="2709437"/>
            <a:ext cx="2315941" cy="1012172"/>
          </a:xfrm>
          <a:prstGeom prst="wedgeRoundRectCallout">
            <a:avLst>
              <a:gd name="adj1" fmla="val -19275"/>
              <a:gd name="adj2" fmla="val 141449"/>
              <a:gd name="adj3" fmla="val 16667"/>
            </a:avLst>
          </a:prstGeom>
          <a:solidFill>
            <a:srgbClr val="663606">
              <a:alpha val="95000"/>
            </a:srgbClr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72000" bIns="72000">
            <a:spAutoFit/>
          </a:bodyPr>
          <a:lstStyle/>
          <a:p>
            <a:pPr algn="ctr" eaLnBrk="0" hangingPunct="0">
              <a:lnSpc>
                <a:spcPts val="3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500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Име на параметъра</a:t>
            </a:r>
            <a:endParaRPr lang="en-US" sz="2500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9" name="AutoShape 23"/>
          <p:cNvSpPr>
            <a:spLocks noChangeArrowheads="1"/>
          </p:cNvSpPr>
          <p:nvPr/>
        </p:nvSpPr>
        <p:spPr bwMode="auto">
          <a:xfrm>
            <a:off x="1548613" y="3215523"/>
            <a:ext cx="3429000" cy="1012172"/>
          </a:xfrm>
          <a:prstGeom prst="wedgeRoundRectCallout">
            <a:avLst>
              <a:gd name="adj1" fmla="val 39948"/>
              <a:gd name="adj2" fmla="val 78535"/>
              <a:gd name="adj3" fmla="val 16667"/>
            </a:avLst>
          </a:prstGeom>
          <a:solidFill>
            <a:srgbClr val="663606">
              <a:alpha val="95000"/>
            </a:srgbClr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72000" bIns="72000">
            <a:spAutoFit/>
          </a:bodyPr>
          <a:lstStyle/>
          <a:p>
            <a:pPr algn="ctr" eaLnBrk="0" hangingPunct="0">
              <a:lnSpc>
                <a:spcPts val="3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500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Няколко параметъра </a:t>
            </a:r>
            <a:r>
              <a:rPr lang="bg-BG" sz="2500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от различни типове</a:t>
            </a:r>
            <a:endParaRPr lang="en-US" sz="2500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D081143A-9ABA-401A-BF64-40F1C90192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98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  <p:bldP spid="7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Да се </a:t>
            </a:r>
            <a:r>
              <a:rPr lang="ru-RU" dirty="0" err="1"/>
              <a:t>създаде</a:t>
            </a:r>
            <a:r>
              <a:rPr lang="ru-RU" dirty="0"/>
              <a:t> метод, </a:t>
            </a:r>
            <a:r>
              <a:rPr lang="ru-RU" dirty="0" err="1"/>
              <a:t>който</a:t>
            </a:r>
            <a:r>
              <a:rPr lang="ru-RU" dirty="0"/>
              <a:t> </a:t>
            </a:r>
            <a:r>
              <a:rPr lang="ru-RU" dirty="0" err="1"/>
              <a:t>печата</a:t>
            </a:r>
            <a:r>
              <a:rPr lang="ru-RU" dirty="0"/>
              <a:t> знака на </a:t>
            </a:r>
            <a:r>
              <a:rPr lang="ru-RU" dirty="0" err="1"/>
              <a:t>цяло</a:t>
            </a:r>
            <a:r>
              <a:rPr lang="ru-RU" dirty="0"/>
              <a:t> число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US" dirty="0"/>
              <a:t>: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Задача</a:t>
            </a:r>
            <a:r>
              <a:rPr lang="en-US" dirty="0"/>
              <a:t>: </a:t>
            </a:r>
            <a:r>
              <a:rPr lang="bg-BG" dirty="0"/>
              <a:t>Знак на цяло число</a:t>
            </a:r>
            <a:endParaRPr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903412" y="2362200"/>
            <a:ext cx="914400" cy="692085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80000" tIns="108000" rIns="180000" bIns="108000">
            <a:spAutoFit/>
          </a:bodyPr>
          <a:lstStyle/>
          <a:p>
            <a:pPr algn="ctr"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2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808412" y="2362200"/>
            <a:ext cx="6157800" cy="692085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80000" tIns="108000" rIns="180000" bIns="108000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The number 2 is positive.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3119176" y="2517742"/>
            <a:ext cx="457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903412" y="3509343"/>
            <a:ext cx="914400" cy="692085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80000" tIns="108000" rIns="180000" bIns="108000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-5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808411" y="4606201"/>
            <a:ext cx="6157799" cy="692085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80000" tIns="108000" rIns="180000" bIns="108000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The number 0 is zero.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3119176" y="4812028"/>
            <a:ext cx="457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903412" y="4652895"/>
            <a:ext cx="914400" cy="692085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80000" tIns="108000" rIns="180000" bIns="108000">
            <a:spAutoFit/>
          </a:bodyPr>
          <a:lstStyle/>
          <a:p>
            <a:pPr algn="ctr"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0</a:t>
            </a:r>
          </a:p>
        </p:txBody>
      </p:sp>
      <p:sp>
        <p:nvSpPr>
          <p:cNvPr id="19" name="Right Arrow 15"/>
          <p:cNvSpPr/>
          <p:nvPr/>
        </p:nvSpPr>
        <p:spPr>
          <a:xfrm>
            <a:off x="3119176" y="3664885"/>
            <a:ext cx="457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3833200" y="3509343"/>
            <a:ext cx="6133011" cy="692085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80000" tIns="108000" rIns="180000" bIns="108000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The number -5 is negative.</a:t>
            </a:r>
          </a:p>
        </p:txBody>
      </p:sp>
      <p:sp>
        <p:nvSpPr>
          <p:cNvPr id="17" name="Slide Number Placeholder">
            <a:extLst>
              <a:ext uri="{FF2B5EF4-FFF2-40B4-BE49-F238E27FC236}">
                <a16:creationId xmlns:a16="http://schemas.microsoft.com/office/drawing/2014/main" id="{C23B4330-0D10-4F2D-8694-79E5EFE5AB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6231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Решение</a:t>
            </a:r>
            <a:r>
              <a:rPr lang="en-US" dirty="0"/>
              <a:t>: </a:t>
            </a:r>
            <a:r>
              <a:rPr lang="bg-BG" dirty="0"/>
              <a:t>Знак на цяло число</a:t>
            </a:r>
            <a:endParaRPr lang="en-US" dirty="0"/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379412" y="1752600"/>
            <a:ext cx="11201400" cy="341632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static void PrintSign(int number)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{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   if (number &gt; 0)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       Console.WriteLine("The number {0} is positive", number);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   else if (number &lt; 0)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       Console.WriteLine("The number {0} </a:t>
            </a:r>
            <a:r>
              <a:rPr lang="en-GB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is </a:t>
            </a: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negative.", number);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   else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       Console.WriteLine("The number {0} is zero.", number);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}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93213884-5D14-4822-AB8D-A43FE6E04F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6654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Задача: Принтиране на триъгълник</a:t>
            </a:r>
          </a:p>
        </p:txBody>
      </p:sp>
      <p:sp>
        <p:nvSpPr>
          <p:cNvPr id="5765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Да се </a:t>
            </a:r>
            <a:r>
              <a:rPr lang="ru-RU" dirty="0" err="1"/>
              <a:t>създаде</a:t>
            </a:r>
            <a:r>
              <a:rPr lang="ru-RU" dirty="0"/>
              <a:t> метод, </a:t>
            </a:r>
            <a:r>
              <a:rPr lang="ru-RU" dirty="0" err="1"/>
              <a:t>който</a:t>
            </a:r>
            <a:r>
              <a:rPr lang="ru-RU" dirty="0"/>
              <a:t> </a:t>
            </a:r>
            <a:r>
              <a:rPr lang="ru-RU" dirty="0" err="1"/>
              <a:t>принтира</a:t>
            </a:r>
            <a:r>
              <a:rPr lang="ru-RU" dirty="0"/>
              <a:t> </a:t>
            </a:r>
            <a:r>
              <a:rPr lang="ru-RU" dirty="0" err="1"/>
              <a:t>триъгълник</a:t>
            </a:r>
            <a:r>
              <a:rPr lang="ru-RU" dirty="0"/>
              <a:t>, </a:t>
            </a:r>
            <a:r>
              <a:rPr lang="ru-RU" dirty="0" err="1"/>
              <a:t>както</a:t>
            </a:r>
            <a:r>
              <a:rPr lang="ru-RU" dirty="0"/>
              <a:t> е показано в примерите</a:t>
            </a:r>
            <a:r>
              <a:rPr lang="en-US" dirty="0"/>
              <a:t>: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503612" y="2676636"/>
            <a:ext cx="1447800" cy="2587989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80000" tIns="108000" rIns="180000" bIns="108000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1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1 2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1 2 3 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1 2 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1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8264611" y="2202659"/>
            <a:ext cx="1792201" cy="3535941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80000" tIns="108000" rIns="180000" bIns="108000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1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1 2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1 2 3 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1 2 3 4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1 2 3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1 2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1 </a:t>
            </a:r>
            <a:endParaRPr lang="en-US" sz="2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2412" y="3625197"/>
            <a:ext cx="914400" cy="692085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80000" tIns="108000" rIns="180000" bIns="108000">
            <a:spAutoFit/>
          </a:bodyPr>
          <a:lstStyle/>
          <a:p>
            <a:pPr algn="ctr"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3</a:t>
            </a:r>
            <a:endParaRPr lang="en-US" sz="2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1" name="Right Arrow 12"/>
          <p:cNvSpPr/>
          <p:nvPr/>
        </p:nvSpPr>
        <p:spPr>
          <a:xfrm>
            <a:off x="2741612" y="3780131"/>
            <a:ext cx="457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283411" y="3625197"/>
            <a:ext cx="914400" cy="692085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80000" tIns="108000" rIns="180000" bIns="108000">
            <a:spAutoFit/>
          </a:bodyPr>
          <a:lstStyle/>
          <a:p>
            <a:pPr algn="ctr"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4</a:t>
            </a:r>
            <a:endParaRPr lang="en-US" sz="2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7502611" y="3780131"/>
            <a:ext cx="457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4" name="Slide Number Placeholder">
            <a:extLst>
              <a:ext uri="{FF2B5EF4-FFF2-40B4-BE49-F238E27FC236}">
                <a16:creationId xmlns:a16="http://schemas.microsoft.com/office/drawing/2014/main" id="{19DDDCA5-61CE-4E58-BD9E-E74A20E993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04055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Създайте метод, който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принтира един ред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,</a:t>
            </a:r>
            <a:r>
              <a:rPr lang="en-US" dirty="0"/>
              <a:t> </a:t>
            </a:r>
            <a:r>
              <a:rPr lang="bg-BG" dirty="0"/>
              <a:t>състоящ се от числа в диапазон от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определено начало </a:t>
            </a:r>
            <a:r>
              <a:rPr lang="bg-BG" dirty="0"/>
              <a:t>до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определен край</a:t>
            </a:r>
            <a:r>
              <a:rPr lang="en-US" dirty="0"/>
              <a:t>: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Решение: Принтиране на триъгълник</a:t>
            </a:r>
            <a:endParaRPr lang="en-US" dirty="0"/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1025524" y="2743200"/>
            <a:ext cx="10134600" cy="3046988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static void PrintLine(int start, int end)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{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   for (int i = start; i &lt;= end; i++)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   {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       Console.Write(i + " ");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   }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   Console.WriteLine();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}</a:t>
            </a:r>
            <a:endParaRPr lang="en-US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</a:endParaRP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2273BADE-63B5-4AD1-9F07-7687B97B5D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7217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Създайте метод, който принтира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първата </a:t>
            </a:r>
            <a:r>
              <a:rPr lang="bg-BG" dirty="0"/>
              <a:t>и после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втората </a:t>
            </a:r>
            <a:r>
              <a:rPr lang="bg-BG" dirty="0"/>
              <a:t>половина на триъгълника</a:t>
            </a:r>
            <a:r>
              <a:rPr lang="en-US" dirty="0"/>
              <a:t>: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Решение: Принтиране на триъгълник </a:t>
            </a:r>
            <a:r>
              <a:rPr lang="en-GB" dirty="0"/>
              <a:t>(2)</a:t>
            </a:r>
            <a:endParaRPr lang="en-US" dirty="0"/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1025524" y="2310348"/>
            <a:ext cx="10134600" cy="3785652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static void PrintTriangle(int n)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for (int line = 1; line &lt;= n; line++)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{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PrintLine(1, line);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}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for (int line = n - 1; line &gt;= 1; line--)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{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PrintLine(1, line);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}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  <a:endParaRPr lang="en-US" sz="20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7" name="AutoShape 23"/>
          <p:cNvSpPr>
            <a:spLocks noChangeArrowheads="1"/>
          </p:cNvSpPr>
          <p:nvPr/>
        </p:nvSpPr>
        <p:spPr bwMode="auto">
          <a:xfrm>
            <a:off x="6056312" y="1821187"/>
            <a:ext cx="2275657" cy="978316"/>
          </a:xfrm>
          <a:prstGeom prst="wedgeRoundRectCallout">
            <a:avLst>
              <a:gd name="adj1" fmla="val -65095"/>
              <a:gd name="adj2" fmla="val 22608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 с </a:t>
            </a:r>
            <a:r>
              <a:rPr lang="bg-BG" sz="2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параметър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</a:t>
            </a:r>
          </a:p>
        </p:txBody>
      </p:sp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661275E6-EF0B-44B2-881C-2F7C246528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458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90413" y="1012208"/>
            <a:ext cx="11804822" cy="5570355"/>
          </a:xfrm>
        </p:spPr>
        <p:txBody>
          <a:bodyPr>
            <a:normAutofit/>
          </a:bodyPr>
          <a:lstStyle/>
          <a:p>
            <a:r>
              <a:rPr lang="ru-RU" dirty="0" err="1"/>
              <a:t>Нарисувайте</a:t>
            </a:r>
            <a:r>
              <a:rPr lang="ru-RU" dirty="0"/>
              <a:t> на </a:t>
            </a:r>
            <a:r>
              <a:rPr lang="ru-RU" dirty="0" err="1"/>
              <a:t>конзолата</a:t>
            </a:r>
            <a:r>
              <a:rPr lang="ru-RU" dirty="0"/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запълнен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квадрат </a:t>
            </a:r>
            <a:r>
              <a:rPr lang="ru-RU" dirty="0" err="1"/>
              <a:t>със</a:t>
            </a:r>
            <a:r>
              <a:rPr lang="ru-RU" dirty="0"/>
              <a:t> страна </a:t>
            </a:r>
            <a:r>
              <a:rPr lang="en-US" sz="3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</a:t>
            </a:r>
            <a:r>
              <a:rPr lang="ru-RU" dirty="0"/>
              <a:t>, </a:t>
            </a:r>
            <a:r>
              <a:rPr lang="ru-RU" dirty="0" err="1"/>
              <a:t>както</a:t>
            </a:r>
            <a:r>
              <a:rPr lang="ru-RU" dirty="0"/>
              <a:t> е </a:t>
            </a:r>
            <a:r>
              <a:rPr lang="ru-RU" dirty="0" err="1"/>
              <a:t>показно</a:t>
            </a:r>
            <a:r>
              <a:rPr lang="ru-RU" dirty="0"/>
              <a:t> в примера</a:t>
            </a:r>
            <a:r>
              <a:rPr lang="en-US" sz="3200" dirty="0"/>
              <a:t>: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Задача: Рисуване на запълнен квадрат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8432126" y="1725549"/>
            <a:ext cx="3134286" cy="1697763"/>
            <a:chOff x="7227326" y="1883637"/>
            <a:chExt cx="3134286" cy="1697763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7227326" y="2365494"/>
              <a:ext cx="609600" cy="624374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20000"/>
              </a:schemeClr>
            </a:solidFill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txBody>
            <a:bodyPr wrap="square" lIns="180000" tIns="108000" rIns="180000" bIns="108000">
              <a:spAutoFit/>
            </a:bodyPr>
            <a:lstStyle/>
            <a:p>
              <a:pPr algn="ctr" eaLnBrk="0" hangingPunct="0">
                <a:lnSpc>
                  <a:spcPct val="110000"/>
                </a:lnSpc>
                <a:buClr>
                  <a:schemeClr val="accent5">
                    <a:lumMod val="40000"/>
                    <a:lumOff val="60000"/>
                  </a:schemeClr>
                </a:buClr>
                <a:buSzPct val="70000"/>
              </a:pPr>
              <a:r>
                <a:rPr lang="en-US" b="1" noProof="1">
                  <a:solidFill>
                    <a:srgbClr val="FBEED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  <a:cs typeface="Consolas" pitchFamily="49" charset="0"/>
                </a:rPr>
                <a:t>4</a:t>
              </a: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8609012" y="1883637"/>
              <a:ext cx="1752600" cy="1697763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20000"/>
              </a:schemeClr>
            </a:solidFill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txBody>
            <a:bodyPr wrap="square" lIns="108000" tIns="36000" rIns="108000" bIns="36000">
              <a:spAutoFit/>
            </a:bodyPr>
            <a:lstStyle/>
            <a:p>
              <a:pPr algn="ctr" eaLnBrk="0" hangingPunct="0">
                <a:lnSpc>
                  <a:spcPct val="110000"/>
                </a:lnSpc>
                <a:buClr>
                  <a:schemeClr val="accent5">
                    <a:lumMod val="40000"/>
                    <a:lumOff val="60000"/>
                  </a:schemeClr>
                </a:buClr>
                <a:buSzPct val="70000"/>
              </a:pPr>
              <a:r>
                <a:rPr lang="da-DK" b="1" noProof="1">
                  <a:solidFill>
                    <a:srgbClr val="FBEED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  <a:cs typeface="Consolas" pitchFamily="49" charset="0"/>
                </a:rPr>
                <a:t>--------</a:t>
              </a:r>
            </a:p>
            <a:p>
              <a:pPr algn="ctr" eaLnBrk="0" hangingPunct="0">
                <a:lnSpc>
                  <a:spcPct val="110000"/>
                </a:lnSpc>
                <a:buClr>
                  <a:schemeClr val="accent5">
                    <a:lumMod val="40000"/>
                    <a:lumOff val="60000"/>
                  </a:schemeClr>
                </a:buClr>
                <a:buSzPct val="70000"/>
              </a:pPr>
              <a:r>
                <a:rPr lang="da-DK" b="1" noProof="1">
                  <a:solidFill>
                    <a:srgbClr val="FBEED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  <a:cs typeface="Consolas" pitchFamily="49" charset="0"/>
                </a:rPr>
                <a:t>-\/\/\/-</a:t>
              </a:r>
            </a:p>
            <a:p>
              <a:pPr algn="ctr" eaLnBrk="0" hangingPunct="0">
                <a:lnSpc>
                  <a:spcPct val="110000"/>
                </a:lnSpc>
                <a:buClr>
                  <a:schemeClr val="accent5">
                    <a:lumMod val="40000"/>
                    <a:lumOff val="60000"/>
                  </a:schemeClr>
                </a:buClr>
                <a:buSzPct val="70000"/>
              </a:pPr>
              <a:r>
                <a:rPr lang="da-DK" b="1" noProof="1">
                  <a:solidFill>
                    <a:srgbClr val="FBEED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  <a:cs typeface="Consolas" pitchFamily="49" charset="0"/>
                </a:rPr>
                <a:t>-\/\/\/-</a:t>
              </a:r>
            </a:p>
            <a:p>
              <a:pPr algn="ctr" eaLnBrk="0" hangingPunct="0">
                <a:lnSpc>
                  <a:spcPct val="110000"/>
                </a:lnSpc>
                <a:buClr>
                  <a:schemeClr val="accent5">
                    <a:lumMod val="40000"/>
                    <a:lumOff val="60000"/>
                  </a:schemeClr>
                </a:buClr>
                <a:buSzPct val="70000"/>
              </a:pPr>
              <a:r>
                <a:rPr lang="da-DK" b="1" noProof="1">
                  <a:solidFill>
                    <a:srgbClr val="FBEED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  <a:cs typeface="Consolas" pitchFamily="49" charset="0"/>
                </a:rPr>
                <a:t>--------</a:t>
              </a:r>
            </a:p>
          </p:txBody>
        </p:sp>
        <p:sp>
          <p:nvSpPr>
            <p:cNvPr id="7" name="Right Arrow 6"/>
            <p:cNvSpPr/>
            <p:nvPr/>
          </p:nvSpPr>
          <p:spPr>
            <a:xfrm>
              <a:off x="8008017" y="2487181"/>
              <a:ext cx="457200" cy="3810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08012" y="2487363"/>
            <a:ext cx="5354181" cy="3684837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08000" tIns="72000" rIns="108000" bIns="72000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static void PrintHeaderRow(int n)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  Console.WriteLine(</a:t>
            </a:r>
            <a:endParaRPr lang="bg-BG" sz="22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</a:t>
            </a: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new</a:t>
            </a:r>
            <a:r>
              <a:rPr lang="bg-BG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string('-', 2 * n)); }</a:t>
            </a:r>
          </a:p>
          <a:p>
            <a:pPr eaLnBrk="0" hangingPunct="0">
              <a:spcBef>
                <a:spcPts val="12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static void PrintMiddleRow(int n)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Console.Write('-');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for (int i = 1; i &lt; n; i++)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Console.Write("\\/");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Console.WriteLine('-');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156212" y="3656914"/>
            <a:ext cx="5410200" cy="2515286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08000" tIns="72000" rIns="108000" bIns="72000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static void Main() {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int n = </a:t>
            </a:r>
            <a:r>
              <a:rPr lang="en-US" sz="2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 TODO: read n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PrintHeaderRow(n);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for (int i = 0; i &lt; n - 2; i++)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PrintMiddleRow(n);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PrintHeaderRow(n);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15" name="AutoShape 23"/>
          <p:cNvSpPr>
            <a:spLocks noChangeArrowheads="1"/>
          </p:cNvSpPr>
          <p:nvPr/>
        </p:nvSpPr>
        <p:spPr bwMode="auto">
          <a:xfrm>
            <a:off x="6059331" y="1931584"/>
            <a:ext cx="2275657" cy="978316"/>
          </a:xfrm>
          <a:prstGeom prst="wedgeRoundRectCallout">
            <a:avLst>
              <a:gd name="adj1" fmla="val -64323"/>
              <a:gd name="adj2" fmla="val -758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 с </a:t>
            </a:r>
            <a:r>
              <a:rPr lang="bg-BG" sz="2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параметър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</a:t>
            </a:r>
          </a:p>
        </p:txBody>
      </p:sp>
      <p:sp>
        <p:nvSpPr>
          <p:cNvPr id="14" name="Slide Number Placeholder">
            <a:extLst>
              <a:ext uri="{FF2B5EF4-FFF2-40B4-BE49-F238E27FC236}">
                <a16:creationId xmlns:a16="http://schemas.microsoft.com/office/drawing/2014/main" id="{18C4B03C-997E-4A9B-8321-2A606F6E10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660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Съдържание</a:t>
            </a:r>
          </a:p>
        </p:txBody>
      </p:sp>
      <p:sp>
        <p:nvSpPr>
          <p:cNvPr id="44441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90413" y="1191467"/>
            <a:ext cx="11804822" cy="5530010"/>
          </a:xfrm>
        </p:spPr>
        <p:txBody>
          <a:bodyPr>
            <a:normAutofit/>
          </a:bodyPr>
          <a:lstStyle/>
          <a:p>
            <a:pPr marL="452438" indent="-452438">
              <a:lnSpc>
                <a:spcPts val="4000"/>
              </a:lnSpc>
              <a:buFontTx/>
              <a:buAutoNum type="arabicPeriod"/>
              <a:tabLst/>
            </a:pPr>
            <a:r>
              <a:rPr lang="bg-BG" dirty="0"/>
              <a:t>Използване на методи</a:t>
            </a:r>
            <a:endParaRPr lang="en-US" dirty="0"/>
          </a:p>
          <a:p>
            <a:pPr marL="712788" lvl="1" indent="-350838">
              <a:lnSpc>
                <a:spcPts val="4000"/>
              </a:lnSpc>
            </a:pPr>
            <a:r>
              <a:rPr lang="bg-BG" dirty="0"/>
              <a:t>Какво е метод?</a:t>
            </a:r>
          </a:p>
          <a:p>
            <a:pPr marL="712788" lvl="1" indent="-350838">
              <a:lnSpc>
                <a:spcPts val="4000"/>
              </a:lnSpc>
            </a:pPr>
            <a:r>
              <a:rPr lang="bg-BG" dirty="0"/>
              <a:t>Защо използваме методи?</a:t>
            </a:r>
            <a:endParaRPr lang="en-US" dirty="0"/>
          </a:p>
          <a:p>
            <a:pPr marL="712788" lvl="1" indent="-350838">
              <a:lnSpc>
                <a:spcPts val="4000"/>
              </a:lnSpc>
            </a:pPr>
            <a:r>
              <a:rPr lang="bg-BG" dirty="0"/>
              <a:t>Деклариране на методи</a:t>
            </a:r>
          </a:p>
          <a:p>
            <a:pPr marL="712788" lvl="1" indent="-350838">
              <a:lnSpc>
                <a:spcPts val="4000"/>
              </a:lnSpc>
            </a:pPr>
            <a:r>
              <a:rPr lang="bg-BG" dirty="0"/>
              <a:t>Извикване на методи</a:t>
            </a:r>
            <a:endParaRPr lang="en-US" dirty="0"/>
          </a:p>
          <a:p>
            <a:pPr marL="452438" indent="-452438">
              <a:lnSpc>
                <a:spcPts val="4000"/>
              </a:lnSpc>
              <a:buFontTx/>
              <a:buAutoNum type="arabicPeriod"/>
            </a:pPr>
            <a:r>
              <a:rPr lang="bg-BG" dirty="0"/>
              <a:t>Методи с параметри</a:t>
            </a:r>
            <a:endParaRPr lang="en-US" dirty="0"/>
          </a:p>
          <a:p>
            <a:pPr marL="712788" lvl="1" indent="-350838">
              <a:lnSpc>
                <a:spcPts val="4000"/>
              </a:lnSpc>
            </a:pPr>
            <a:r>
              <a:rPr lang="bg-BG" dirty="0"/>
              <a:t>Използване на параметри</a:t>
            </a:r>
            <a:br>
              <a:rPr lang="bg-BG" dirty="0"/>
            </a:br>
            <a:r>
              <a:rPr lang="bg-BG" dirty="0"/>
              <a:t>в методите</a:t>
            </a:r>
            <a:endParaRPr lang="en-US" dirty="0"/>
          </a:p>
        </p:txBody>
      </p:sp>
      <p:pic>
        <p:nvPicPr>
          <p:cNvPr id="1026" name="Picture 2" descr="http://www.graphicsfuel.com/wp-content/uploads/2012/07/books-icon-5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40169" y="1905000"/>
            <a:ext cx="3640654" cy="364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8801F510-3369-4699-9505-92466C038C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1223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4" y="4877550"/>
            <a:ext cx="11429998" cy="898222"/>
          </a:xfrm>
        </p:spPr>
        <p:txBody>
          <a:bodyPr/>
          <a:lstStyle/>
          <a:p>
            <a:r>
              <a:rPr lang="bg-BG" dirty="0"/>
              <a:t>Деклариране и извикване на методи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912813" y="5834166"/>
            <a:ext cx="10363200" cy="719034"/>
          </a:xfrm>
        </p:spPr>
        <p:txBody>
          <a:bodyPr/>
          <a:lstStyle/>
          <a:p>
            <a:r>
              <a:rPr lang="bg-BG" dirty="0"/>
              <a:t>Работа на живо в клас (</a:t>
            </a:r>
            <a:r>
              <a:rPr lang="bg-BG" noProof="1"/>
              <a:t>лаб</a:t>
            </a:r>
            <a:r>
              <a:rPr lang="bg-BG" dirty="0"/>
              <a:t>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671" y="1447800"/>
            <a:ext cx="3665563" cy="2819400"/>
          </a:xfrm>
          <a:prstGeom prst="rect">
            <a:avLst/>
          </a:prstGeom>
          <a:scene3d>
            <a:camera prst="perspectiveHeroicExtremeRightFacing"/>
            <a:lightRig rig="threePt" dir="t"/>
          </a:scene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4965" y="1468582"/>
            <a:ext cx="3607247" cy="2951018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529" y="1447800"/>
            <a:ext cx="2835990" cy="3429750"/>
          </a:xfrm>
          <a:prstGeom prst="rect">
            <a:avLst/>
          </a:prstGeom>
        </p:spPr>
      </p:pic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C0E61604-233C-4F07-B608-5F7629056662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3418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2438" indent="-452438">
              <a:lnSpc>
                <a:spcPct val="100000"/>
              </a:lnSpc>
            </a:pPr>
            <a:r>
              <a:rPr lang="bg-BG" dirty="0"/>
              <a:t>Можем да разделим голяма програма</a:t>
            </a:r>
            <a:br>
              <a:rPr lang="bg-BG" dirty="0"/>
            </a:br>
            <a:r>
              <a:rPr lang="bg-BG" dirty="0"/>
              <a:t>на прости методи, които решават </a:t>
            </a:r>
            <a:br>
              <a:rPr lang="bg-BG" dirty="0"/>
            </a:br>
            <a:r>
              <a:rPr lang="bg-BG" dirty="0"/>
              <a:t>по-малки проблеми</a:t>
            </a:r>
          </a:p>
          <a:p>
            <a:pPr marL="452438" indent="-452438">
              <a:lnSpc>
                <a:spcPct val="100000"/>
              </a:lnSpc>
            </a:pPr>
            <a:r>
              <a:rPr lang="bg-BG" dirty="0"/>
              <a:t>Методите имат </a:t>
            </a:r>
          </a:p>
          <a:p>
            <a:pPr marL="757184" lvl="1" indent="-452438">
              <a:lnSpc>
                <a:spcPct val="100000"/>
              </a:lnSpc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име, тип, параметри и тяло</a:t>
            </a:r>
          </a:p>
          <a:p>
            <a:pPr marL="452438" indent="-452438"/>
            <a:r>
              <a:rPr lang="bg-BG" dirty="0"/>
              <a:t>Методите се извикват по тяхното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име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452438" indent="-452438"/>
            <a:r>
              <a:rPr lang="bg-BG" dirty="0"/>
              <a:t>Могат да приемат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параметри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800101" lvl="1" indent="-452438"/>
            <a:r>
              <a:rPr lang="bg-BG" dirty="0"/>
              <a:t>Параметрите приемат реални стойности,</a:t>
            </a:r>
            <a:br>
              <a:rPr lang="bg-BG" dirty="0"/>
            </a:br>
            <a:r>
              <a:rPr lang="bg-BG" dirty="0"/>
              <a:t>когато методът се извика</a:t>
            </a:r>
            <a:endParaRPr lang="en-US" dirty="0"/>
          </a:p>
        </p:txBody>
      </p:sp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Какво научихме днес?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862617-082F-407E-9661-F55FAB9932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3577" y="3700158"/>
            <a:ext cx="1807035" cy="1478300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F36A45E-AA8E-4B02-92D2-5AFC0F68A5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7212" y="4685731"/>
            <a:ext cx="1831741" cy="1408900"/>
          </a:xfrm>
          <a:prstGeom prst="rect">
            <a:avLst/>
          </a:prstGeom>
          <a:scene3d>
            <a:camera prst="perspectiveHeroicExtremeRightFacing"/>
            <a:lightRig rig="threePt" dir="t"/>
          </a:scene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757" y="1413393"/>
            <a:ext cx="3203889" cy="2741183"/>
          </a:xfrm>
          <a:prstGeom prst="rect">
            <a:avLst/>
          </a:prstGeom>
        </p:spPr>
      </p:pic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C081CC42-2560-449C-8813-8A485F7BD2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724666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Деклариране и извикване на методи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https://it-kariera.mon.bg/e-learning/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7044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Content"/>
          <p:cNvSpPr>
            <a:spLocks noGrp="1"/>
          </p:cNvSpPr>
          <p:nvPr>
            <p:ph idx="1"/>
          </p:nvPr>
        </p:nvSpPr>
        <p:spPr>
          <a:xfrm>
            <a:off x="146037" y="1066799"/>
            <a:ext cx="11891975" cy="5654677"/>
          </a:xfrm>
        </p:spPr>
        <p:txBody>
          <a:bodyPr>
            <a:normAutofit/>
          </a:bodyPr>
          <a:lstStyle/>
          <a:p>
            <a:r>
              <a:rPr lang="bg-BG" sz="2900" dirty="0"/>
              <a:t>Настоящият курс </a:t>
            </a:r>
            <a:r>
              <a:rPr lang="en-US" sz="2900" dirty="0"/>
              <a:t>(</a:t>
            </a:r>
            <a:r>
              <a:rPr lang="bg-BG" sz="2900" dirty="0"/>
              <a:t>презентации</a:t>
            </a:r>
            <a:r>
              <a:rPr lang="en-US" sz="2900" dirty="0"/>
              <a:t>, </a:t>
            </a:r>
            <a:r>
              <a:rPr lang="bg-BG" sz="2900" dirty="0"/>
              <a:t>примери</a:t>
            </a:r>
            <a:r>
              <a:rPr lang="en-US" sz="2900" dirty="0"/>
              <a:t>, </a:t>
            </a:r>
            <a:r>
              <a:rPr lang="bg-BG" sz="2900" dirty="0"/>
              <a:t>задачи, упражнения и др.</a:t>
            </a:r>
            <a:r>
              <a:rPr lang="en-US" sz="2900" dirty="0"/>
              <a:t>)</a:t>
            </a:r>
            <a:r>
              <a:rPr lang="bg-BG" sz="2900" dirty="0"/>
              <a:t> е разработен за нуждите на Национална програма "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Обучение за ИТ кариера</a:t>
            </a:r>
            <a:r>
              <a:rPr lang="bg-BG" sz="2900" dirty="0"/>
              <a:t>" на МОН за подготовка по професия "Приложен програмист"</a:t>
            </a:r>
          </a:p>
          <a:p>
            <a:endParaRPr lang="bg-BG" sz="2900" dirty="0"/>
          </a:p>
          <a:p>
            <a:endParaRPr lang="bg-BG" sz="2900" dirty="0"/>
          </a:p>
          <a:p>
            <a:r>
              <a:rPr lang="bg-BG" sz="2900" dirty="0"/>
              <a:t>Курсът е базиран на учебно съдържание и методика, предоставени от 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фондация "Софтуерен университет" </a:t>
            </a:r>
            <a:r>
              <a:rPr lang="bg-BG" sz="2900" dirty="0"/>
              <a:t>и се разпространява под свободен</a:t>
            </a:r>
            <a:r>
              <a:rPr lang="bg-BG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2900" dirty="0"/>
              <a:t>лиценз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</a:rPr>
              <a:t> CC-BY-NC-SA</a:t>
            </a:r>
            <a:endParaRPr lang="bg-BG" sz="2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oup Logos">
            <a:extLst>
              <a:ext uri="{FF2B5EF4-FFF2-40B4-BE49-F238E27FC236}">
                <a16:creationId xmlns:a16="http://schemas.microsoft.com/office/drawing/2014/main" id="{40A26E2B-FAAA-4165-9B90-2760644E8132}"/>
              </a:ext>
            </a:extLst>
          </p:cNvPr>
          <p:cNvGrpSpPr/>
          <p:nvPr/>
        </p:nvGrpSpPr>
        <p:grpSpPr>
          <a:xfrm>
            <a:off x="2970212" y="5553269"/>
            <a:ext cx="6016452" cy="873381"/>
            <a:chOff x="2970212" y="5562600"/>
            <a:chExt cx="6016452" cy="873381"/>
          </a:xfrm>
        </p:grpSpPr>
        <p:pic>
          <p:nvPicPr>
            <p:cNvPr id="22" name="Logo CC-BY-NC-SA">
              <a:hlinkClick r:id="rId3"/>
              <a:extLst>
                <a:ext uri="{FF2B5EF4-FFF2-40B4-BE49-F238E27FC236}">
                  <a16:creationId xmlns:a16="http://schemas.microsoft.com/office/drawing/2014/main" id="{F7FF078B-D7E3-4FDC-B697-3E0B738E7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1612" y="5562600"/>
              <a:ext cx="2435052" cy="873380"/>
            </a:xfrm>
            <a:prstGeom prst="rect">
              <a:avLst/>
            </a:prstGeom>
          </p:spPr>
        </p:pic>
        <p:pic>
          <p:nvPicPr>
            <p:cNvPr id="20" name="Logo SoftUni Foundation" descr="A picture containing plate, drawing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99622D04-ADD1-4DB1-A02F-2D61BE27A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212" y="5562600"/>
              <a:ext cx="3121158" cy="873381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</p:grpSp>
      <p:grpSp>
        <p:nvGrpSpPr>
          <p:cNvPr id="5" name="Group Logos">
            <a:extLst>
              <a:ext uri="{FF2B5EF4-FFF2-40B4-BE49-F238E27FC236}">
                <a16:creationId xmlns:a16="http://schemas.microsoft.com/office/drawing/2014/main" id="{0602D838-02AF-4A2B-9E34-F6768ABCBB84}"/>
              </a:ext>
            </a:extLst>
          </p:cNvPr>
          <p:cNvGrpSpPr/>
          <p:nvPr/>
        </p:nvGrpSpPr>
        <p:grpSpPr>
          <a:xfrm>
            <a:off x="3112083" y="2715207"/>
            <a:ext cx="5709475" cy="970203"/>
            <a:chOff x="3112083" y="2705876"/>
            <a:chExt cx="5709475" cy="970203"/>
          </a:xfrm>
        </p:grpSpPr>
        <p:pic>
          <p:nvPicPr>
            <p:cNvPr id="10" name="Logo IT Career" descr="A close up of a logo&#10;&#10;Description automatically generated">
              <a:hlinkClick r:id="rId7"/>
              <a:extLst>
                <a:ext uri="{FF2B5EF4-FFF2-40B4-BE49-F238E27FC236}">
                  <a16:creationId xmlns:a16="http://schemas.microsoft.com/office/drawing/2014/main" id="{C6B4761B-EE8B-460E-A5AF-6A003F255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083" y="2705879"/>
              <a:ext cx="2837416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2" name="Logo Ministry of Education">
              <a:hlinkClick r:id="rId9"/>
              <a:extLst>
                <a:ext uri="{FF2B5EF4-FFF2-40B4-BE49-F238E27FC236}">
                  <a16:creationId xmlns:a16="http://schemas.microsoft.com/office/drawing/2014/main" id="{E65F853D-4D5F-404D-B9AA-6840D1102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718" y="2705876"/>
              <a:ext cx="2104840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49197" cy="1110780"/>
          </a:xfrm>
        </p:spPr>
        <p:txBody>
          <a:bodyPr>
            <a:normAutofit/>
          </a:bodyPr>
          <a:lstStyle/>
          <a:p>
            <a:r>
              <a:rPr lang="bg-BG" dirty="0"/>
              <a:t>Министерство на образованието и науката (МОН)</a:t>
            </a:r>
            <a:endParaRPr lang="en-US" dirty="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7695D6F8-6394-4C53-BA25-5835FFAD08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967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4953000"/>
            <a:ext cx="8938472" cy="1467380"/>
          </a:xfrm>
        </p:spPr>
        <p:txBody>
          <a:bodyPr/>
          <a:lstStyle/>
          <a:p>
            <a:pPr>
              <a:lnSpc>
                <a:spcPts val="5400"/>
              </a:lnSpc>
            </a:pPr>
            <a:r>
              <a:rPr lang="bg-BG" dirty="0"/>
              <a:t>Деклариране и извикване</a:t>
            </a:r>
            <a:br>
              <a:rPr lang="bg-BG" dirty="0"/>
            </a:br>
            <a:r>
              <a:rPr lang="bg-BG" dirty="0"/>
              <a:t>на методи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97158" y="1017794"/>
            <a:ext cx="7236579" cy="3560373"/>
          </a:xfrm>
          <a:prstGeom prst="rect">
            <a:avLst/>
          </a:prstGeom>
        </p:spPr>
      </p:pic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66BFDF67-B793-46BC-A4FA-50DFB306DBF4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532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32287" y="3029169"/>
            <a:ext cx="7053473" cy="1455921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Методите</a:t>
            </a:r>
            <a:r>
              <a:rPr lang="en-US" dirty="0"/>
              <a:t> </a:t>
            </a:r>
            <a:r>
              <a:rPr lang="bg-BG" dirty="0"/>
              <a:t>са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именувано парче код, </a:t>
            </a:r>
            <a:r>
              <a:rPr lang="bg-BG" dirty="0"/>
              <a:t>което</a:t>
            </a:r>
            <a:r>
              <a:rPr lang="en-US" dirty="0"/>
              <a:t> </a:t>
            </a:r>
            <a:r>
              <a:rPr lang="bg-BG" dirty="0"/>
              <a:t>може да се извика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Деклариране</a:t>
            </a:r>
            <a:r>
              <a:rPr lang="bg-BG" dirty="0"/>
              <a:t> на прост метод</a:t>
            </a:r>
            <a:r>
              <a:rPr lang="en-US" dirty="0"/>
              <a:t>: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Извикване</a:t>
            </a:r>
            <a:r>
              <a:rPr lang="en-US" dirty="0"/>
              <a:t> </a:t>
            </a:r>
            <a:r>
              <a:rPr lang="bg-BG" dirty="0"/>
              <a:t>на метода няколко пъти</a:t>
            </a:r>
            <a:r>
              <a:rPr lang="en-US" dirty="0"/>
              <a:t>: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Прости Методи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36612" y="2570539"/>
            <a:ext cx="10515600" cy="2004958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80000" tIns="36000" rIns="180000" bIns="72000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static void PrintHeader()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Console.WriteLine("----------");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6" name="AutoShape 23"/>
          <p:cNvSpPr>
            <a:spLocks noChangeArrowheads="1"/>
          </p:cNvSpPr>
          <p:nvPr/>
        </p:nvSpPr>
        <p:spPr bwMode="auto">
          <a:xfrm>
            <a:off x="8228012" y="3124200"/>
            <a:ext cx="3429000" cy="1114328"/>
          </a:xfrm>
          <a:prstGeom prst="wedgeRoundRectCallout">
            <a:avLst>
              <a:gd name="adj1" fmla="val -70454"/>
              <a:gd name="adj2" fmla="val -23245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Тялото</a:t>
            </a:r>
            <a:r>
              <a:rPr lang="bg-BG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метода винаги е в</a:t>
            </a: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{</a:t>
            </a: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}</a:t>
            </a:r>
            <a:endParaRPr lang="bg-BG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7" name="AutoShape 23"/>
          <p:cNvSpPr>
            <a:spLocks noChangeArrowheads="1"/>
          </p:cNvSpPr>
          <p:nvPr/>
        </p:nvSpPr>
        <p:spPr bwMode="auto">
          <a:xfrm>
            <a:off x="6606960" y="1756308"/>
            <a:ext cx="2757600" cy="1082443"/>
          </a:xfrm>
          <a:prstGeom prst="wedgeRoundRectCallout">
            <a:avLst>
              <a:gd name="adj1" fmla="val -73216"/>
              <a:gd name="adj2" fmla="val 47505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Име на метода: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PrintHeader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836612" y="5396552"/>
            <a:ext cx="10515600" cy="1020655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44000" tIns="36000" rIns="144000" bIns="36000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PrintHeader();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PrintHeader();</a:t>
            </a:r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C46EEC4C-120B-4ABE-91CD-AC4FC78466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67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Защо да използваме методи?</a:t>
            </a:r>
          </a:p>
        </p:txBody>
      </p:sp>
      <p:sp>
        <p:nvSpPr>
          <p:cNvPr id="429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3600"/>
              </a:lnSpc>
            </a:pPr>
            <a:r>
              <a:rPr lang="bg-BG" dirty="0"/>
              <a:t>Управляваме процеса на програмиране</a:t>
            </a:r>
            <a:endParaRPr lang="en-US" dirty="0"/>
          </a:p>
          <a:p>
            <a:pPr lvl="1">
              <a:lnSpc>
                <a:spcPts val="3600"/>
              </a:lnSpc>
            </a:pPr>
            <a:r>
              <a:rPr lang="bg-BG" dirty="0"/>
              <a:t>Разделяме големи програми на малки части</a:t>
            </a:r>
            <a:endParaRPr lang="en-US" dirty="0"/>
          </a:p>
          <a:p>
            <a:pPr lvl="1">
              <a:lnSpc>
                <a:spcPts val="3600"/>
              </a:lnSpc>
            </a:pPr>
            <a:r>
              <a:rPr lang="bg-BG" dirty="0"/>
              <a:t>По-добра организация на програмата ни</a:t>
            </a:r>
            <a:endParaRPr lang="en-US" dirty="0"/>
          </a:p>
          <a:p>
            <a:pPr lvl="1">
              <a:lnSpc>
                <a:spcPts val="3600"/>
              </a:lnSpc>
            </a:pPr>
            <a:r>
              <a:rPr lang="bg-BG" dirty="0"/>
              <a:t>Подобрява четимостта на кода</a:t>
            </a:r>
            <a:endParaRPr lang="en-US" dirty="0"/>
          </a:p>
          <a:p>
            <a:pPr lvl="1">
              <a:lnSpc>
                <a:spcPts val="3600"/>
              </a:lnSpc>
            </a:pPr>
            <a:r>
              <a:rPr lang="bg-BG" dirty="0"/>
              <a:t>Подобрява разбираемостта на кода</a:t>
            </a:r>
            <a:endParaRPr lang="en-US" dirty="0"/>
          </a:p>
          <a:p>
            <a:pPr>
              <a:lnSpc>
                <a:spcPts val="3600"/>
              </a:lnSpc>
            </a:pPr>
            <a:r>
              <a:rPr lang="bg-BG" dirty="0"/>
              <a:t>Избягваме</a:t>
            </a:r>
            <a:r>
              <a:rPr lang="ru-RU" dirty="0"/>
              <a:t> </a:t>
            </a:r>
            <a:r>
              <a:rPr lang="bg-BG" dirty="0"/>
              <a:t>повторението</a:t>
            </a:r>
            <a:r>
              <a:rPr lang="ru-RU" dirty="0"/>
              <a:t> на </a:t>
            </a:r>
            <a:r>
              <a:rPr lang="bg-BG" dirty="0"/>
              <a:t>програмен</a:t>
            </a:r>
            <a:r>
              <a:rPr lang="ru-RU" dirty="0"/>
              <a:t> код</a:t>
            </a:r>
            <a:endParaRPr lang="en-US" dirty="0"/>
          </a:p>
          <a:p>
            <a:pPr lvl="1">
              <a:lnSpc>
                <a:spcPts val="3600"/>
              </a:lnSpc>
            </a:pPr>
            <a:r>
              <a:rPr lang="bg-BG" dirty="0"/>
              <a:t>Подобрява поддръжката на кода</a:t>
            </a:r>
            <a:endParaRPr lang="en-US" dirty="0"/>
          </a:p>
          <a:p>
            <a:pPr>
              <a:lnSpc>
                <a:spcPts val="3600"/>
              </a:lnSpc>
            </a:pPr>
            <a:r>
              <a:rPr lang="bg-BG" dirty="0"/>
              <a:t>Преизползваемост на кода</a:t>
            </a:r>
            <a:endParaRPr lang="en-US" dirty="0"/>
          </a:p>
          <a:p>
            <a:pPr lvl="1">
              <a:lnSpc>
                <a:spcPts val="3600"/>
              </a:lnSpc>
            </a:pPr>
            <a:r>
              <a:rPr lang="bg-BG" dirty="0"/>
              <a:t>Използване на съществуващи методи няколко пъти</a:t>
            </a:r>
          </a:p>
        </p:txBody>
      </p:sp>
      <p:pic>
        <p:nvPicPr>
          <p:cNvPr id="11266" name="Picture 2" descr="http://bluweb.com/toys/ideas/blocksm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66212" y="4027349"/>
            <a:ext cx="2406316" cy="1828800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9CA0F22F-ADC4-4F1B-97C7-F3A94175EC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56938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807891" y="2118136"/>
            <a:ext cx="8410721" cy="1447800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684212" y="1543587"/>
            <a:ext cx="10668000" cy="2114013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80000" tIns="108000" rIns="180000" bIns="108000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static </a:t>
            </a:r>
            <a:r>
              <a:rPr lang="en-GB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double GetSquare</a:t>
            </a:r>
            <a:r>
              <a:rPr lang="en-GB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</a:t>
            </a:r>
            <a:r>
              <a:rPr lang="en-GB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double</a:t>
            </a:r>
            <a:r>
              <a:rPr lang="en-GB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en-GB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num</a:t>
            </a:r>
            <a:r>
              <a:rPr lang="en-GB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return num * num;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  <a:endParaRPr lang="en-US" sz="2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bg-BG" dirty="0"/>
              <a:t>В </a:t>
            </a:r>
            <a:r>
              <a:rPr lang="en-US" dirty="0"/>
              <a:t>C#</a:t>
            </a:r>
            <a:r>
              <a:rPr lang="bg-BG" dirty="0"/>
              <a:t>,</a:t>
            </a:r>
            <a:r>
              <a:rPr lang="en-US" dirty="0"/>
              <a:t> </a:t>
            </a:r>
            <a:r>
              <a:rPr lang="bg-BG" dirty="0"/>
              <a:t>методите се декларират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вътре в клас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Main()</a:t>
            </a:r>
            <a:r>
              <a:rPr lang="en-US" dirty="0"/>
              <a:t> </a:t>
            </a:r>
            <a:r>
              <a:rPr lang="bg-BG" dirty="0"/>
              <a:t>също е метод</a:t>
            </a:r>
            <a:endParaRPr lang="en-US" dirty="0"/>
          </a:p>
          <a:p>
            <a:r>
              <a:rPr lang="bg-BG" dirty="0"/>
              <a:t>Декларираните променливи</a:t>
            </a:r>
            <a:br>
              <a:rPr lang="bg-BG" dirty="0"/>
            </a:br>
            <a:r>
              <a:rPr lang="bg-BG" dirty="0"/>
              <a:t>са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локални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Деклариране на методи</a:t>
            </a:r>
            <a:endParaRPr lang="en-US" dirty="0"/>
          </a:p>
        </p:txBody>
      </p:sp>
      <p:sp>
        <p:nvSpPr>
          <p:cNvPr id="11" name="AutoShape 23"/>
          <p:cNvSpPr>
            <a:spLocks noChangeArrowheads="1"/>
          </p:cNvSpPr>
          <p:nvPr/>
        </p:nvSpPr>
        <p:spPr bwMode="auto">
          <a:xfrm>
            <a:off x="4646612" y="854976"/>
            <a:ext cx="2373468" cy="586523"/>
          </a:xfrm>
          <a:prstGeom prst="wedgeRoundRectCallout">
            <a:avLst>
              <a:gd name="adj1" fmla="val -45068"/>
              <a:gd name="adj2" fmla="val 98104"/>
              <a:gd name="adj3" fmla="val 16667"/>
            </a:avLst>
          </a:prstGeom>
          <a:solidFill>
            <a:srgbClr val="663606">
              <a:alpha val="95000"/>
            </a:srgbClr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72000" bIns="72000">
            <a:spAutoFit/>
          </a:bodyPr>
          <a:lstStyle/>
          <a:p>
            <a:pPr algn="ctr" eaLnBrk="0" hangingPunct="0">
              <a:lnSpc>
                <a:spcPts val="3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5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Име на метода</a:t>
            </a:r>
          </a:p>
        </p:txBody>
      </p:sp>
      <p:sp>
        <p:nvSpPr>
          <p:cNvPr id="12" name="AutoShape 23"/>
          <p:cNvSpPr>
            <a:spLocks noChangeArrowheads="1"/>
          </p:cNvSpPr>
          <p:nvPr/>
        </p:nvSpPr>
        <p:spPr bwMode="auto">
          <a:xfrm>
            <a:off x="274964" y="861277"/>
            <a:ext cx="4038600" cy="586523"/>
          </a:xfrm>
          <a:prstGeom prst="wedgeRoundRectCallout">
            <a:avLst>
              <a:gd name="adj1" fmla="val 11779"/>
              <a:gd name="adj2" fmla="val 94602"/>
              <a:gd name="adj3" fmla="val 16667"/>
            </a:avLst>
          </a:prstGeom>
          <a:solidFill>
            <a:srgbClr val="663606">
              <a:alpha val="95000"/>
            </a:srgbClr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72000" bIns="72000">
            <a:spAutoFit/>
          </a:bodyPr>
          <a:lstStyle/>
          <a:p>
            <a:pPr algn="ctr" eaLnBrk="0" hangingPunct="0">
              <a:lnSpc>
                <a:spcPts val="3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5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Тип на връщаната стойност</a:t>
            </a:r>
          </a:p>
        </p:txBody>
      </p:sp>
      <p:sp>
        <p:nvSpPr>
          <p:cNvPr id="13" name="AutoShape 23"/>
          <p:cNvSpPr>
            <a:spLocks noChangeArrowheads="1"/>
          </p:cNvSpPr>
          <p:nvPr/>
        </p:nvSpPr>
        <p:spPr bwMode="auto">
          <a:xfrm>
            <a:off x="8436714" y="1007376"/>
            <a:ext cx="2141887" cy="586523"/>
          </a:xfrm>
          <a:prstGeom prst="wedgeRoundRectCallout">
            <a:avLst>
              <a:gd name="adj1" fmla="val -101384"/>
              <a:gd name="adj2" fmla="val 73567"/>
              <a:gd name="adj3" fmla="val 16667"/>
            </a:avLst>
          </a:prstGeom>
          <a:solidFill>
            <a:srgbClr val="663606">
              <a:alpha val="95000"/>
            </a:srgbClr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72000" bIns="72000">
            <a:spAutoFit/>
          </a:bodyPr>
          <a:lstStyle/>
          <a:p>
            <a:pPr algn="ctr" eaLnBrk="0" hangingPunct="0">
              <a:lnSpc>
                <a:spcPts val="3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5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Параметри</a:t>
            </a:r>
          </a:p>
        </p:txBody>
      </p:sp>
      <p:sp>
        <p:nvSpPr>
          <p:cNvPr id="14" name="AutoShape 23"/>
          <p:cNvSpPr>
            <a:spLocks noChangeArrowheads="1"/>
          </p:cNvSpPr>
          <p:nvPr/>
        </p:nvSpPr>
        <p:spPr bwMode="auto">
          <a:xfrm>
            <a:off x="9427025" y="2607576"/>
            <a:ext cx="1497799" cy="586523"/>
          </a:xfrm>
          <a:prstGeom prst="wedgeRoundRectCallout">
            <a:avLst>
              <a:gd name="adj1" fmla="val -180626"/>
              <a:gd name="adj2" fmla="val -11879"/>
              <a:gd name="adj3" fmla="val 16667"/>
            </a:avLst>
          </a:prstGeom>
          <a:solidFill>
            <a:srgbClr val="663606">
              <a:alpha val="95000"/>
            </a:srgbClr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72000" bIns="72000">
            <a:spAutoFit/>
          </a:bodyPr>
          <a:lstStyle/>
          <a:p>
            <a:pPr algn="ctr" eaLnBrk="0" hangingPunct="0">
              <a:lnSpc>
                <a:spcPts val="3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5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Тяло</a:t>
            </a: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5957808" y="4572000"/>
            <a:ext cx="4937204" cy="2046302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80000" tIns="108000" rIns="180000" bIns="108000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1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class MyProgram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1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1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static </a:t>
            </a:r>
            <a:r>
              <a:rPr lang="en-GB" sz="1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void</a:t>
            </a:r>
            <a:r>
              <a:rPr lang="en-GB" sz="1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en-GB" sz="1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Main</a:t>
            </a:r>
            <a:r>
              <a:rPr lang="en-GB" sz="18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</a:t>
            </a:r>
            <a:r>
              <a:rPr lang="en-GB" sz="1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string[] args</a:t>
            </a:r>
            <a:r>
              <a:rPr lang="en-GB" sz="1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1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{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1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}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1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  <a:endParaRPr lang="en-US" sz="1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5" name="Slide Number Placeholder">
            <a:extLst>
              <a:ext uri="{FF2B5EF4-FFF2-40B4-BE49-F238E27FC236}">
                <a16:creationId xmlns:a16="http://schemas.microsoft.com/office/drawing/2014/main" id="{81B9C0CC-6FA7-43CF-8833-E6CF3708CB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32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Методите</a:t>
            </a:r>
            <a:r>
              <a:rPr lang="en-US" dirty="0"/>
              <a:t> </a:t>
            </a:r>
            <a:r>
              <a:rPr lang="bg-BG" dirty="0"/>
              <a:t>могат да бъдат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извикани </a:t>
            </a:r>
            <a:r>
              <a:rPr lang="bg-BG" dirty="0"/>
              <a:t>чрез името им</a:t>
            </a: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Извикване</a:t>
            </a:r>
            <a:r>
              <a:rPr lang="en-US" dirty="0"/>
              <a:t> </a:t>
            </a:r>
            <a:r>
              <a:rPr lang="bg-BG" dirty="0"/>
              <a:t>на метод</a:t>
            </a:r>
            <a:r>
              <a:rPr lang="en-US" dirty="0"/>
              <a:t>: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36612" y="1840210"/>
            <a:ext cx="10515600" cy="2004958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80000" tIns="36000" rIns="180000" bIns="72000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static void PrintHeader()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Console.WriteLine("----------");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Извикване на метод</a:t>
            </a:r>
            <a:endParaRPr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835024" y="4598376"/>
            <a:ext cx="10515600" cy="1968607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44000" tIns="36000" rIns="144000" bIns="36000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static void Main()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PrintHeader()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10" name="AutoShape 23"/>
          <p:cNvSpPr>
            <a:spLocks noChangeArrowheads="1"/>
          </p:cNvSpPr>
          <p:nvPr/>
        </p:nvSpPr>
        <p:spPr bwMode="auto">
          <a:xfrm>
            <a:off x="8418512" y="2250178"/>
            <a:ext cx="2462100" cy="1012172"/>
          </a:xfrm>
          <a:prstGeom prst="wedgeRoundRectCallout">
            <a:avLst>
              <a:gd name="adj1" fmla="val -148234"/>
              <a:gd name="adj2" fmla="val -62238"/>
              <a:gd name="adj3" fmla="val 16667"/>
            </a:avLst>
          </a:prstGeom>
          <a:solidFill>
            <a:srgbClr val="663606">
              <a:alpha val="95000"/>
            </a:srgbClr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72000" bIns="72000">
            <a:spAutoFit/>
          </a:bodyPr>
          <a:lstStyle/>
          <a:p>
            <a:pPr algn="ctr" eaLnBrk="0" hangingPunct="0">
              <a:lnSpc>
                <a:spcPts val="3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5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Декларация</a:t>
            </a:r>
            <a:br>
              <a:rPr lang="bg-BG" sz="25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</a:br>
            <a:r>
              <a:rPr lang="bg-BG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на метод</a:t>
            </a:r>
            <a:endParaRPr lang="bg-BG" sz="25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1" name="AutoShape 23"/>
          <p:cNvSpPr>
            <a:spLocks noChangeArrowheads="1"/>
          </p:cNvSpPr>
          <p:nvPr/>
        </p:nvSpPr>
        <p:spPr bwMode="auto">
          <a:xfrm>
            <a:off x="6932612" y="5265811"/>
            <a:ext cx="2286000" cy="1012172"/>
          </a:xfrm>
          <a:prstGeom prst="wedgeRoundRectCallout">
            <a:avLst>
              <a:gd name="adj1" fmla="val -152332"/>
              <a:gd name="adj2" fmla="val -120"/>
              <a:gd name="adj3" fmla="val 16667"/>
            </a:avLst>
          </a:prstGeom>
          <a:solidFill>
            <a:srgbClr val="663606">
              <a:alpha val="95000"/>
            </a:srgbClr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72000" bIns="72000">
            <a:spAutoFit/>
          </a:bodyPr>
          <a:lstStyle/>
          <a:p>
            <a:pPr algn="ctr" eaLnBrk="0" hangingPunct="0">
              <a:lnSpc>
                <a:spcPts val="3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5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Извикване</a:t>
            </a:r>
            <a:br>
              <a:rPr lang="bg-BG" sz="25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</a:br>
            <a:r>
              <a:rPr lang="bg-BG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на метод</a:t>
            </a:r>
            <a:endParaRPr lang="bg-BG" sz="25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2" name="Slide Number Placeholder">
            <a:extLst>
              <a:ext uri="{FF2B5EF4-FFF2-40B4-BE49-F238E27FC236}">
                <a16:creationId xmlns:a16="http://schemas.microsoft.com/office/drawing/2014/main" id="{0B8E7DBC-E235-4DDA-8FFB-E1486A4EF5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28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90413" y="1151121"/>
            <a:ext cx="6818399" cy="5570355"/>
          </a:xfrm>
        </p:spPr>
        <p:txBody>
          <a:bodyPr/>
          <a:lstStyle/>
          <a:p>
            <a:r>
              <a:rPr lang="bg-BG" dirty="0"/>
              <a:t>Метод може да бъде извикан от</a:t>
            </a:r>
            <a:r>
              <a:rPr lang="en-US" dirty="0"/>
              <a:t>:</a:t>
            </a:r>
          </a:p>
          <a:p>
            <a:pPr lvl="1"/>
            <a:r>
              <a:rPr lang="bg-BG" dirty="0"/>
              <a:t>Главният метод </a:t>
            </a:r>
            <a:r>
              <a:rPr lang="en-US" dirty="0"/>
              <a:t>–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Main()</a:t>
            </a:r>
          </a:p>
          <a:p>
            <a:pPr lvl="1"/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377887" lvl="1" indent="0">
              <a:buNone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377887" lvl="1" indent="0">
              <a:buNone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Собственото си тяло </a:t>
            </a:r>
            <a:r>
              <a:rPr lang="en-US" dirty="0"/>
              <a:t>– </a:t>
            </a:r>
            <a:r>
              <a:rPr lang="bg-BG" dirty="0"/>
              <a:t>Рекурсия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Извикване на метод </a:t>
            </a:r>
            <a:r>
              <a:rPr lang="en-US" dirty="0"/>
              <a:t>(2)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684212" y="2743200"/>
            <a:ext cx="4876800" cy="142692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44000" tIns="36000" rIns="144000" bIns="36000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static void Main()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</a:t>
            </a:r>
            <a:r>
              <a:rPr lang="en-US" sz="2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PrintHeader()</a:t>
            </a: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6399212" y="2553514"/>
            <a:ext cx="4868124" cy="1765474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44000" tIns="36000" rIns="144000" bIns="36000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static void PrintReceipt()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</a:t>
            </a:r>
            <a:r>
              <a:rPr lang="en-US" sz="2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PrintHeader()</a:t>
            </a:r>
            <a:r>
              <a:rPr lang="en-US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PrintFooter()</a:t>
            </a: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7100" y="5182048"/>
            <a:ext cx="6394624" cy="1523552"/>
          </a:xfrm>
          <a:prstGeom prst="rect">
            <a:avLst/>
          </a:prstGeom>
        </p:spPr>
      </p:pic>
      <p:sp>
        <p:nvSpPr>
          <p:cNvPr id="9" name="Content Placeholder 6"/>
          <p:cNvSpPr txBox="1">
            <a:spLocks/>
          </p:cNvSpPr>
          <p:nvPr/>
        </p:nvSpPr>
        <p:spPr>
          <a:xfrm>
            <a:off x="6330216" y="1815525"/>
            <a:ext cx="4724400" cy="622876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>
            <a:lvl1pPr marL="304747" indent="-304747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Char char="§"/>
              <a:defRPr sz="3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2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bg-BG" dirty="0"/>
              <a:t>Някой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друг метод</a:t>
            </a:r>
            <a:endParaRPr lang="en-US" dirty="0"/>
          </a:p>
        </p:txBody>
      </p:sp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29724435-D91C-4E54-8C77-78D8CB5975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8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Да се </a:t>
            </a:r>
            <a:r>
              <a:rPr lang="ru-RU" dirty="0" err="1"/>
              <a:t>напише</a:t>
            </a:r>
            <a:r>
              <a:rPr lang="ru-RU" dirty="0"/>
              <a:t> метод, </a:t>
            </a:r>
            <a:r>
              <a:rPr lang="ru-RU" dirty="0" err="1"/>
              <a:t>който</a:t>
            </a:r>
            <a:r>
              <a:rPr lang="ru-RU" dirty="0"/>
              <a:t> </a:t>
            </a:r>
            <a:r>
              <a:rPr lang="ru-RU" dirty="0" err="1"/>
              <a:t>печата</a:t>
            </a:r>
            <a:r>
              <a:rPr lang="ru-RU" dirty="0"/>
              <a:t> </a:t>
            </a:r>
            <a:r>
              <a:rPr lang="ru-RU" dirty="0" err="1"/>
              <a:t>празна</a:t>
            </a:r>
            <a:r>
              <a:rPr lang="ru-RU" dirty="0"/>
              <a:t> </a:t>
            </a:r>
            <a:r>
              <a:rPr lang="ru-RU" dirty="0" err="1"/>
              <a:t>касова</a:t>
            </a:r>
            <a:r>
              <a:rPr lang="ru-RU" dirty="0"/>
              <a:t> </a:t>
            </a:r>
            <a:r>
              <a:rPr lang="ru-RU" dirty="0" err="1"/>
              <a:t>бележка</a:t>
            </a:r>
            <a:r>
              <a:rPr lang="en-US" dirty="0"/>
              <a:t>: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Задача</a:t>
            </a:r>
            <a:r>
              <a:rPr lang="en-US" dirty="0"/>
              <a:t>: </a:t>
            </a:r>
            <a:r>
              <a:rPr lang="bg-BG" dirty="0"/>
              <a:t>Празна касова бележка</a:t>
            </a:r>
            <a:endParaRPr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760412" y="2209800"/>
            <a:ext cx="2746636" cy="692085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80000" tIns="108000" rIns="180000" bIns="108000">
            <a:spAutoFit/>
          </a:bodyPr>
          <a:lstStyle/>
          <a:p>
            <a:pPr algn="ctr"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Горна част</a:t>
            </a:r>
            <a:endParaRPr lang="en-US" sz="2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494212" y="1967772"/>
            <a:ext cx="6248400" cy="1166061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80000" tIns="108000" rIns="180000" bIns="108000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CASH RECEIPT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------------------------------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3808412" y="2365342"/>
            <a:ext cx="457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760412" y="3575115"/>
            <a:ext cx="2746636" cy="692085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80000" tIns="108000" rIns="180000" bIns="108000">
            <a:spAutoFit/>
          </a:bodyPr>
          <a:lstStyle/>
          <a:p>
            <a:pPr algn="ctr"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Средна част</a:t>
            </a:r>
            <a:endParaRPr lang="en-US" sz="2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4514955" y="4724633"/>
            <a:ext cx="6227657" cy="1166061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80000" tIns="108000" rIns="180000" bIns="108000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------------------------------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© IT KARIERA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3804976" y="5112133"/>
            <a:ext cx="457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756976" y="4953000"/>
            <a:ext cx="2746636" cy="692085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80000" tIns="108000" rIns="180000" bIns="108000">
            <a:spAutoFit/>
          </a:bodyPr>
          <a:lstStyle/>
          <a:p>
            <a:pPr algn="ctr"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Долна част</a:t>
            </a:r>
            <a:endParaRPr lang="en-US" sz="2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9" name="Right Arrow 15"/>
          <p:cNvSpPr/>
          <p:nvPr/>
        </p:nvSpPr>
        <p:spPr>
          <a:xfrm>
            <a:off x="3808412" y="3730657"/>
            <a:ext cx="457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4514955" y="3353267"/>
            <a:ext cx="6227657" cy="1166061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80000" tIns="108000" rIns="180000" bIns="108000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Charged to____________________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Received by___________________</a:t>
            </a:r>
          </a:p>
        </p:txBody>
      </p:sp>
      <p:sp>
        <p:nvSpPr>
          <p:cNvPr id="17" name="Slide Number Placeholder">
            <a:extLst>
              <a:ext uri="{FF2B5EF4-FFF2-40B4-BE49-F238E27FC236}">
                <a16:creationId xmlns:a16="http://schemas.microsoft.com/office/drawing/2014/main" id="{F51A89FA-6DBE-430B-BEAE-EC1D8DC0F7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344069"/>
      </p:ext>
    </p:extLst>
  </p:cSld>
  <p:clrMapOvr>
    <a:masterClrMapping/>
  </p:clrMapOvr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Software-University-Foundation</Template>
  <TotalTime>7136</TotalTime>
  <Words>1387</Words>
  <Application>Microsoft Office PowerPoint</Application>
  <PresentationFormat>Custom</PresentationFormat>
  <Paragraphs>305</Paragraphs>
  <Slides>23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Consolas</vt:lpstr>
      <vt:lpstr>Wingdings</vt:lpstr>
      <vt:lpstr>Wingdings 2</vt:lpstr>
      <vt:lpstr>SoftUni 16x9</vt:lpstr>
      <vt:lpstr>Методи</vt:lpstr>
      <vt:lpstr>Съдържание</vt:lpstr>
      <vt:lpstr>Деклариране и извикване на методи</vt:lpstr>
      <vt:lpstr>Прости Методи</vt:lpstr>
      <vt:lpstr>Защо да използваме методи?</vt:lpstr>
      <vt:lpstr>Деклариране на методи</vt:lpstr>
      <vt:lpstr>Извикване на метод</vt:lpstr>
      <vt:lpstr>Извикване на метод (2)</vt:lpstr>
      <vt:lpstr>Задача: Празна касова бележка</vt:lpstr>
      <vt:lpstr>Решение: Празна касова бележка</vt:lpstr>
      <vt:lpstr>Методи с параметри</vt:lpstr>
      <vt:lpstr>Използване на параметри</vt:lpstr>
      <vt:lpstr>Използване на параметри (2)</vt:lpstr>
      <vt:lpstr>Задача: Знак на цяло число</vt:lpstr>
      <vt:lpstr>Решение: Знак на цяло число</vt:lpstr>
      <vt:lpstr>Задача: Принтиране на триъгълник</vt:lpstr>
      <vt:lpstr>Решение: Принтиране на триъгълник</vt:lpstr>
      <vt:lpstr>Решение: Принтиране на триъгълник (2)</vt:lpstr>
      <vt:lpstr>Задача: Рисуване на запълнен квадрат</vt:lpstr>
      <vt:lpstr>Деклариране и извикване на методи</vt:lpstr>
      <vt:lpstr>Какво научихме днес?</vt:lpstr>
      <vt:lpstr>Деклариране и извикване на методи</vt:lpstr>
      <vt:lpstr>Министерство на образованието и науката (МОН)</vt:lpstr>
    </vt:vector>
  </TitlesOfParts>
  <Manager/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Деклариране и извикване на методи</dc:title>
  <dc:subject>Programming Fundamentals Course</dc:subject>
  <dc:creator>Software University Foundation</dc:creator>
  <cp:keywords>Sofware University; SoftUni; programming; coding; software development; education; training; course; курс; програмиране; кодене; кодиране; СофтУни</cp:keywords>
  <dc:description>Фондация "Софтуерен университет" - http://softuni.foundation</dc:description>
  <cp:lastModifiedBy>Svetlin Nakov</cp:lastModifiedBy>
  <cp:revision>295</cp:revision>
  <dcterms:created xsi:type="dcterms:W3CDTF">2014-01-02T17:00:34Z</dcterms:created>
  <dcterms:modified xsi:type="dcterms:W3CDTF">2019-12-16T13:14:31Z</dcterms:modified>
  <cp:category>computer programming;programming;C#;програмиране;кодиране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