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5"/>
  </p:notesMasterIdLst>
  <p:handoutMasterIdLst>
    <p:handoutMasterId r:id="rId26"/>
  </p:handoutMasterIdLst>
  <p:sldIdLst>
    <p:sldId id="655" r:id="rId3"/>
    <p:sldId id="561" r:id="rId4"/>
    <p:sldId id="584" r:id="rId5"/>
    <p:sldId id="577" r:id="rId6"/>
    <p:sldId id="627" r:id="rId7"/>
    <p:sldId id="625" r:id="rId8"/>
    <p:sldId id="587" r:id="rId9"/>
    <p:sldId id="576" r:id="rId10"/>
    <p:sldId id="623" r:id="rId11"/>
    <p:sldId id="585" r:id="rId12"/>
    <p:sldId id="588" r:id="rId13"/>
    <p:sldId id="589" r:id="rId14"/>
    <p:sldId id="626" r:id="rId15"/>
    <p:sldId id="649" r:id="rId16"/>
    <p:sldId id="628" r:id="rId17"/>
    <p:sldId id="632" r:id="rId18"/>
    <p:sldId id="622" r:id="rId19"/>
    <p:sldId id="636" r:id="rId20"/>
    <p:sldId id="646" r:id="rId21"/>
    <p:sldId id="591" r:id="rId22"/>
    <p:sldId id="651" r:id="rId23"/>
    <p:sldId id="481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5E5620A-DB1A-4DA6-9F15-9BB7F2AAF3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7404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185DF40-9D73-46BF-BFAB-75B2F1818A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9586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A3FD5-FD3F-4C79-A80B-E275BA2DB07B}" type="slidenum">
              <a:rPr lang="en-US"/>
              <a:pPr/>
              <a:t>3</a:t>
            </a:fld>
            <a:r>
              <a:rPr lang="en-US" dirty="0"/>
              <a:t>##</a:t>
            </a: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AEFBC96-EAB1-4D45-B6B9-AEB151684F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9455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6607E61-683B-4F2D-BAC3-912D37EE8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2138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76B48-857F-4E3A-B30D-EFD8DEDF63DB}" type="slidenum">
              <a:rPr lang="en-US"/>
              <a:pPr/>
              <a:t>20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C7FB2D3-CFCA-4CA8-868E-C506FE8D44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4777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6753403-60D0-47A8-8B41-A54BB06BD1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4287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320C845-E33C-4980-8445-A54657DBB9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6847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4612" y="457200"/>
            <a:ext cx="7681699" cy="1476352"/>
          </a:xfrm>
        </p:spPr>
        <p:txBody>
          <a:bodyPr>
            <a:normAutofit/>
          </a:bodyPr>
          <a:lstStyle/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4612" y="1965299"/>
            <a:ext cx="7681699" cy="1311301"/>
          </a:xfrm>
        </p:spPr>
        <p:txBody>
          <a:bodyPr>
            <a:normAutofit/>
          </a:bodyPr>
          <a:lstStyle/>
          <a:p>
            <a:r>
              <a:rPr lang="bg-BG" dirty="0"/>
              <a:t>Връщане на резултат и варианти на метод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 t="2654" b="2654"/>
          <a:stretch>
            <a:fillRect/>
          </a:stretch>
        </p:blipFill>
        <p:spPr>
          <a:xfrm>
            <a:off x="6418337" y="4231479"/>
            <a:ext cx="5148188" cy="1940721"/>
          </a:xfrm>
          <a:prstGeom prst="rect">
            <a:avLst/>
          </a:prstGeom>
        </p:spPr>
      </p:pic>
      <p:pic>
        <p:nvPicPr>
          <p:cNvPr id="14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30EE40F8-1320-4BA8-A6F6-52DE6C26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2F28F0C-36FD-4391-A8D8-0F0CA84E1ABA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1B873BD-3D78-4C19-852C-F8C599B82B3D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DA77A2D-4523-42BE-BBD8-4F4575067C87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E75A1-C0E2-43CD-BE1B-A06D41C15EFA}"/>
              </a:ext>
            </a:extLst>
          </p:cNvPr>
          <p:cNvSpPr txBox="1"/>
          <p:nvPr/>
        </p:nvSpPr>
        <p:spPr>
          <a:xfrm rot="1555229">
            <a:off x="528087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0A15D7-E292-4F32-95DF-A687F90BF1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19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ru-RU" dirty="0"/>
              <a:t>Да се </a:t>
            </a:r>
            <a:r>
              <a:rPr lang="ru-RU" dirty="0" err="1"/>
              <a:t>напише</a:t>
            </a:r>
            <a:r>
              <a:rPr lang="ru-RU" dirty="0"/>
              <a:t> метод,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изчислява</a:t>
            </a:r>
            <a:r>
              <a:rPr lang="ru-RU" dirty="0"/>
              <a:t> и </a:t>
            </a:r>
            <a:r>
              <a:rPr lang="ru-RU" dirty="0" err="1"/>
              <a:t>връща</a:t>
            </a:r>
            <a:r>
              <a:rPr lang="ru-RU" dirty="0"/>
              <a:t> </a:t>
            </a:r>
            <a:r>
              <a:rPr lang="ru-RU" dirty="0" err="1"/>
              <a:t>резултата</a:t>
            </a:r>
            <a:r>
              <a:rPr lang="ru-RU" dirty="0"/>
              <a:t> от </a:t>
            </a:r>
            <a:r>
              <a:rPr lang="ru-RU" dirty="0" err="1"/>
              <a:t>повдигането</a:t>
            </a:r>
            <a:r>
              <a:rPr lang="ru-RU" dirty="0"/>
              <a:t> на число на дадена степен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Степен на число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6612" y="3209192"/>
            <a:ext cx="10439400" cy="298809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/>
              <a:t>static double </a:t>
            </a:r>
            <a:r>
              <a:rPr lang="en-US" sz="2000" dirty="0" err="1"/>
              <a:t>RaiseToPower</a:t>
            </a:r>
            <a:r>
              <a:rPr lang="en-US" sz="2000" dirty="0"/>
              <a:t>(double number, int power)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  double result = 1;</a:t>
            </a:r>
          </a:p>
          <a:p>
            <a:r>
              <a:rPr lang="nn-NO" sz="2000" dirty="0"/>
              <a:t>    for (int i = 0; i &lt; power; i++)</a:t>
            </a:r>
          </a:p>
          <a:p>
            <a:r>
              <a:rPr lang="en-US" sz="2000" dirty="0"/>
              <a:t>    {</a:t>
            </a:r>
          </a:p>
          <a:p>
            <a:r>
              <a:rPr lang="en-US" sz="2000" dirty="0"/>
              <a:t>        result *= number;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    return result;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0012" y="2355915"/>
            <a:ext cx="1548000" cy="66592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81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56212" y="2355915"/>
            <a:ext cx="15480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en-GB" sz="2800" b="1" baseline="3000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en-US" sz="2800" b="1" baseline="3000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ight Arrow 12"/>
          <p:cNvSpPr/>
          <p:nvPr/>
        </p:nvSpPr>
        <p:spPr>
          <a:xfrm>
            <a:off x="8422944" y="249837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84612" y="2333259"/>
            <a:ext cx="1548000" cy="66592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256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50812" y="2333259"/>
            <a:ext cx="15480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GB" sz="2800" b="1" baseline="3000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  <a:endParaRPr lang="en-US" sz="2800" b="1" baseline="3000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2"/>
          <p:cNvSpPr/>
          <p:nvPr/>
        </p:nvSpPr>
        <p:spPr>
          <a:xfrm>
            <a:off x="3325011" y="247572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21594522-411D-4097-A878-158163D9E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0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562600"/>
            <a:ext cx="8938472" cy="820600"/>
          </a:xfrm>
        </p:spPr>
        <p:txBody>
          <a:bodyPr/>
          <a:lstStyle/>
          <a:p>
            <a:r>
              <a:rPr lang="bg-BG" dirty="0"/>
              <a:t>Варианти на методи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329" y="1371600"/>
            <a:ext cx="7260167" cy="3733800"/>
          </a:xfrm>
          <a:prstGeom prst="roundRect">
            <a:avLst>
              <a:gd name="adj" fmla="val 2564"/>
            </a:avLst>
          </a:prstGeom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024AD30-EC46-4882-84A0-F57065E4137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1044" y="2707729"/>
            <a:ext cx="3140912" cy="32897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Комбинацията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се нарича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сигнатура на метод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Сигнатурата се използва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разграничаване</a:t>
            </a:r>
            <a:r>
              <a:rPr lang="en-US" dirty="0"/>
              <a:t> </a:t>
            </a:r>
            <a:r>
              <a:rPr lang="bg-BG" dirty="0"/>
              <a:t>между методи с едно и също име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Методи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едно и също име, </a:t>
            </a:r>
            <a:r>
              <a:rPr lang="bg-BG" dirty="0"/>
              <a:t>но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различна сигнатура </a:t>
            </a:r>
            <a:r>
              <a:rPr lang="bg-BG" dirty="0"/>
              <a:t>се наричат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варианти на метод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9148" y="2472316"/>
            <a:ext cx="10439400" cy="1584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Print(string text)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Console.WriteLine(text);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Сигнатура на метода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8254445" y="2286000"/>
            <a:ext cx="2275657" cy="978316"/>
          </a:xfrm>
          <a:prstGeom prst="wedgeRoundRectCallout">
            <a:avLst>
              <a:gd name="adj1" fmla="val -134739"/>
              <a:gd name="adj2" fmla="val -61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Сигнатура</a:t>
            </a:r>
          </a:p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метод</a:t>
            </a:r>
            <a:endParaRPr lang="en-US" sz="280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E50EC56-B90A-43A7-83A8-7562DB0A9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06726" y="5227320"/>
            <a:ext cx="5235942" cy="360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3001084" y="3820160"/>
            <a:ext cx="3017128" cy="360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2992292" y="2412032"/>
            <a:ext cx="3178320" cy="360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5195964"/>
            <a:ext cx="10439400" cy="1260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Print(string text, int number)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Console.WriteLine(text + ' ' + number);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9012" y="3776884"/>
            <a:ext cx="10439400" cy="1260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Print(int number)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Console.WriteLine(number);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7804" y="2362200"/>
            <a:ext cx="10439400" cy="1260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Print(string text)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Console.WriteLine(text);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Можем да използваме едно име на няколко метода с различни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сигнатури</a:t>
            </a:r>
            <a:r>
              <a:rPr lang="en-US" dirty="0"/>
              <a:t> (</a:t>
            </a:r>
            <a:r>
              <a:rPr lang="bg-BG" dirty="0"/>
              <a:t>име и параметри на метод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Варианти на методи</a:t>
            </a:r>
            <a:endParaRPr lang="en-US" dirty="0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7559675" y="3852590"/>
            <a:ext cx="2640799" cy="1012172"/>
          </a:xfrm>
          <a:prstGeom prst="wedgeRoundRectCallout">
            <a:avLst>
              <a:gd name="adj1" fmla="val -100393"/>
              <a:gd name="adj2" fmla="val -173148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Различни сигнатури</a:t>
            </a:r>
          </a:p>
        </p:txBody>
      </p:sp>
      <p:sp>
        <p:nvSpPr>
          <p:cNvPr id="13" name="AutoShape 23">
            <a:extLst>
              <a:ext uri="{FF2B5EF4-FFF2-40B4-BE49-F238E27FC236}">
                <a16:creationId xmlns:a16="http://schemas.microsoft.com/office/drawing/2014/main" id="{95BF5829-ADA3-4636-A3D3-5161A2028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4" y="3852584"/>
            <a:ext cx="2640799" cy="1012172"/>
          </a:xfrm>
          <a:prstGeom prst="wedgeRoundRectCallout">
            <a:avLst>
              <a:gd name="adj1" fmla="val -106053"/>
              <a:gd name="adj2" fmla="val 73551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Различни сигнатури</a:t>
            </a:r>
          </a:p>
        </p:txBody>
      </p:sp>
      <p:sp>
        <p:nvSpPr>
          <p:cNvPr id="14" name="AutoShape 23">
            <a:extLst>
              <a:ext uri="{FF2B5EF4-FFF2-40B4-BE49-F238E27FC236}">
                <a16:creationId xmlns:a16="http://schemas.microsoft.com/office/drawing/2014/main" id="{3BBB8BD6-659E-42D0-8D90-050D708D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3852587"/>
            <a:ext cx="2640799" cy="1012172"/>
          </a:xfrm>
          <a:prstGeom prst="wedgeRoundRectCallout">
            <a:avLst>
              <a:gd name="adj1" fmla="val -100726"/>
              <a:gd name="adj2" fmla="val -32426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Различни сигнатури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0F96D223-D01D-490D-97BE-D579BB25D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Типът на връщаната стойност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е част </a:t>
            </a:r>
            <a:r>
              <a:rPr lang="bg-BG" dirty="0"/>
              <a:t>от сигнатурата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Ето един пример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err="1"/>
              <a:t>Компилаторът</a:t>
            </a:r>
            <a:r>
              <a:rPr lang="ru-RU" dirty="0"/>
              <a:t> не би </a:t>
            </a:r>
            <a:r>
              <a:rPr lang="ru-RU" dirty="0" err="1"/>
              <a:t>могъл</a:t>
            </a:r>
            <a:r>
              <a:rPr lang="ru-RU" dirty="0"/>
              <a:t> да </a:t>
            </a:r>
            <a:r>
              <a:rPr lang="ru-RU" dirty="0" err="1"/>
              <a:t>прецени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кой от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двата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метода да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изпълни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9148" y="2438400"/>
            <a:ext cx="10439400" cy="13747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Print(string text)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Console.WriteLine(text);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Сигнатура и тип на </a:t>
            </a:r>
            <a:r>
              <a:rPr lang="ru-RU" dirty="0" err="1"/>
              <a:t>връщаната</a:t>
            </a:r>
            <a:r>
              <a:rPr lang="ru-RU" dirty="0"/>
              <a:t> </a:t>
            </a:r>
            <a:r>
              <a:rPr lang="ru-RU" dirty="0" err="1"/>
              <a:t>стойност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9148" y="4001549"/>
            <a:ext cx="10439400" cy="13747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Print(string text)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text;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A53310B-9A43-4544-B2E2-54CFCB836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5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Да се създаде метод </a:t>
            </a:r>
            <a:r>
              <a:rPr lang="en-US" dirty="0"/>
              <a:t>GetMax()</a:t>
            </a:r>
            <a:r>
              <a:rPr lang="bg-BG" dirty="0"/>
              <a:t>, който</a:t>
            </a:r>
            <a:r>
              <a:rPr lang="ru-RU" dirty="0"/>
              <a:t> </a:t>
            </a:r>
            <a:r>
              <a:rPr lang="bg-BG" dirty="0"/>
              <a:t>връща</a:t>
            </a:r>
            <a:r>
              <a:rPr lang="ru-RU" dirty="0"/>
              <a:t> </a:t>
            </a:r>
            <a:r>
              <a:rPr lang="bg-BG" dirty="0"/>
              <a:t>като</a:t>
            </a:r>
            <a:r>
              <a:rPr lang="ru-RU" dirty="0"/>
              <a:t> </a:t>
            </a:r>
            <a:r>
              <a:rPr lang="bg-BG" dirty="0"/>
              <a:t>резултат</a:t>
            </a:r>
            <a:r>
              <a:rPr lang="ru-RU" dirty="0"/>
              <a:t> </a:t>
            </a:r>
            <a:r>
              <a:rPr lang="bg-BG" dirty="0"/>
              <a:t>по-голямата</a:t>
            </a:r>
            <a:r>
              <a:rPr lang="ru-RU" dirty="0"/>
              <a:t> от </a:t>
            </a:r>
            <a:r>
              <a:rPr lang="ru-RU" dirty="0" err="1"/>
              <a:t>двет</a:t>
            </a:r>
            <a:r>
              <a:rPr lang="en-US" dirty="0"/>
              <a:t>e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en-US" dirty="0"/>
              <a:t>. </a:t>
            </a:r>
            <a:r>
              <a:rPr lang="bg-BG" dirty="0"/>
              <a:t>Стойностите могат да бъдат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char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string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  По-голямата от две стойности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8E2A93-81B6-4561-9301-2EBAFE39DF9A}"/>
              </a:ext>
            </a:extLst>
          </p:cNvPr>
          <p:cNvGrpSpPr/>
          <p:nvPr/>
        </p:nvGrpSpPr>
        <p:grpSpPr>
          <a:xfrm>
            <a:off x="6780681" y="2438400"/>
            <a:ext cx="4101807" cy="1640037"/>
            <a:chOff x="6780681" y="3401429"/>
            <a:chExt cx="4101807" cy="164003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190488" y="3884222"/>
              <a:ext cx="1692000" cy="68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z</a:t>
              </a:r>
              <a:endPara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780681" y="3401429"/>
              <a:ext cx="1692000" cy="164003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char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z</a:t>
              </a:r>
              <a:endPara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8" name="Right Arrow 12"/>
            <p:cNvSpPr/>
            <p:nvPr/>
          </p:nvSpPr>
          <p:spPr>
            <a:xfrm>
              <a:off x="8626596" y="4035722"/>
              <a:ext cx="457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4382CF-BBD9-44D1-A4B7-5E0070DE4B8B}"/>
              </a:ext>
            </a:extLst>
          </p:cNvPr>
          <p:cNvGrpSpPr/>
          <p:nvPr/>
        </p:nvGrpSpPr>
        <p:grpSpPr>
          <a:xfrm>
            <a:off x="1523139" y="3453485"/>
            <a:ext cx="4087141" cy="1640037"/>
            <a:chOff x="1523139" y="2438400"/>
            <a:chExt cx="4087141" cy="1640037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18280" y="2870712"/>
              <a:ext cx="1692000" cy="68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16</a:t>
              </a:r>
              <a:endPara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23139" y="2438400"/>
              <a:ext cx="1691273" cy="164003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latin typeface="Consolas" pitchFamily="49" charset="0"/>
                  <a:cs typeface="Consolas" pitchFamily="49" charset="0"/>
                </a:rPr>
                <a:t>int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latin typeface="Consolas" pitchFamily="49" charset="0"/>
                  <a:cs typeface="Consolas" pitchFamily="49" charset="0"/>
                </a:rPr>
                <a:t>2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latin typeface="Consolas" pitchFamily="49" charset="0"/>
                  <a:cs typeface="Consolas" pitchFamily="49" charset="0"/>
                </a:rPr>
                <a:t>16</a:t>
              </a:r>
            </a:p>
          </p:txBody>
        </p:sp>
        <p:sp>
          <p:nvSpPr>
            <p:cNvPr id="12" name="Right Arrow 12"/>
            <p:cNvSpPr/>
            <p:nvPr/>
          </p:nvSpPr>
          <p:spPr>
            <a:xfrm>
              <a:off x="3354930" y="3063036"/>
              <a:ext cx="457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39D477-20F4-43B0-8DB4-7418C9A39A95}"/>
              </a:ext>
            </a:extLst>
          </p:cNvPr>
          <p:cNvGrpSpPr/>
          <p:nvPr/>
        </p:nvGrpSpPr>
        <p:grpSpPr>
          <a:xfrm>
            <a:off x="6780681" y="4468229"/>
            <a:ext cx="4087868" cy="1640037"/>
            <a:chOff x="1522412" y="4468229"/>
            <a:chExt cx="4087868" cy="164003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918280" y="4930812"/>
              <a:ext cx="1692000" cy="68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aaa</a:t>
              </a:r>
              <a:endPara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22412" y="4468229"/>
              <a:ext cx="1692000" cy="164003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string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aaa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GB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bbb</a:t>
              </a:r>
              <a:endPara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5" name="Right Arrow 12"/>
            <p:cNvSpPr/>
            <p:nvPr/>
          </p:nvSpPr>
          <p:spPr>
            <a:xfrm>
              <a:off x="3354930" y="5093522"/>
              <a:ext cx="457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697345C0-1A35-48E3-A55E-F7B0338B4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685683"/>
            <a:ext cx="8938472" cy="17346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Процес на изпълнение</a:t>
            </a:r>
            <a:br>
              <a:rPr lang="bg-BG" dirty="0"/>
            </a:br>
            <a:r>
              <a:rPr lang="bg-BG" dirty="0"/>
              <a:t>на програма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158" y="1017794"/>
            <a:ext cx="7236579" cy="3560373"/>
          </a:xfrm>
          <a:prstGeom prst="rect">
            <a:avLst/>
          </a:prstGeom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E711D42-EE76-4F81-98BF-A4E7F271275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2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6925" y="4419600"/>
            <a:ext cx="10650095" cy="214038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36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PrintLogo()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Console.WriteLine("Company Logo");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Console.WriteLine("http://www.companywebsite.com");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6924" y="1752600"/>
            <a:ext cx="10650095" cy="25780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Console.WriteLine("before method executes");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PrintLogo();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Console.WriteLine("after method executes");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Изпълнението се продължава след извикване на метод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Изпълнение на програма</a:t>
            </a:r>
            <a:endParaRPr lang="en-US" dirty="0"/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068336" y="2362200"/>
            <a:ext cx="2726676" cy="586523"/>
          </a:xfrm>
          <a:prstGeom prst="wedgeRoundRectCallout">
            <a:avLst>
              <a:gd name="adj1" fmla="val -61512"/>
              <a:gd name="adj2" fmla="val -355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Първо изпълнение</a:t>
            </a:r>
            <a:endParaRPr lang="bg-BG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9066212" y="2979419"/>
            <a:ext cx="2752250" cy="586523"/>
          </a:xfrm>
          <a:prstGeom prst="wedgeRoundRectCallout">
            <a:avLst>
              <a:gd name="adj1" fmla="val -247304"/>
              <a:gd name="adj2" fmla="val -9921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Извикване на метод</a:t>
            </a:r>
            <a:endParaRPr lang="bg-BG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9066212" y="3586910"/>
            <a:ext cx="2752250" cy="586523"/>
          </a:xfrm>
          <a:prstGeom prst="wedgeRoundRectCallout">
            <a:avLst>
              <a:gd name="adj1" fmla="val -59957"/>
              <a:gd name="adj2" fmla="val -34306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Следващо изпълнение</a:t>
            </a:r>
            <a:endParaRPr lang="bg-BG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674" y="3124199"/>
            <a:ext cx="1220543" cy="1732720"/>
            <a:chOff x="83674" y="3124199"/>
            <a:chExt cx="1220543" cy="1732720"/>
          </a:xfrm>
        </p:grpSpPr>
        <p:sp>
          <p:nvSpPr>
            <p:cNvPr id="2" name="Arrow: Curved Right 1"/>
            <p:cNvSpPr/>
            <p:nvPr/>
          </p:nvSpPr>
          <p:spPr>
            <a:xfrm>
              <a:off x="83674" y="3124200"/>
              <a:ext cx="762000" cy="1732719"/>
            </a:xfrm>
            <a:prstGeom prst="curvedRightArrow">
              <a:avLst>
                <a:gd name="adj1" fmla="val 25000"/>
                <a:gd name="adj2" fmla="val 52492"/>
                <a:gd name="adj3" fmla="val 25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47017" y="3124199"/>
              <a:ext cx="457200" cy="183600"/>
            </a:xfrm>
            <a:prstGeom prst="rect">
              <a:avLst/>
            </a:prstGeom>
            <a:solidFill>
              <a:srgbClr val="C3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FB0093A-E3B3-4F38-9E7F-361843A9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напише програма, която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умножава сумата </a:t>
            </a:r>
            <a:r>
              <a:rPr lang="bg-BG" dirty="0"/>
              <a:t>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всички четни цифри </a:t>
            </a:r>
            <a:r>
              <a:rPr lang="bg-BG" dirty="0"/>
              <a:t>на число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 сумата на всички нечетни цифри </a:t>
            </a:r>
            <a:r>
              <a:rPr lang="bg-BG" dirty="0"/>
              <a:t>на същото число</a:t>
            </a:r>
            <a:r>
              <a:rPr lang="en-US" dirty="0"/>
              <a:t>:</a:t>
            </a:r>
          </a:p>
          <a:p>
            <a:pPr lvl="2"/>
            <a:r>
              <a:rPr lang="bg-BG" dirty="0"/>
              <a:t>Направете метод </a:t>
            </a:r>
            <a:r>
              <a:rPr lang="en-US" dirty="0" err="1"/>
              <a:t>GetMultipleOfEvensAndOdds</a:t>
            </a:r>
            <a:r>
              <a:rPr lang="en-US" dirty="0"/>
              <a:t>()</a:t>
            </a:r>
          </a:p>
          <a:p>
            <a:pPr lvl="2"/>
            <a:r>
              <a:rPr lang="bg-BG" dirty="0"/>
              <a:t>Направете методи </a:t>
            </a:r>
            <a:r>
              <a:rPr lang="en-US" dirty="0" err="1"/>
              <a:t>GetSumOfEvenDigits</a:t>
            </a:r>
            <a:r>
              <a:rPr lang="en-US" dirty="0"/>
              <a:t>()</a:t>
            </a:r>
            <a:r>
              <a:rPr lang="bg-BG" dirty="0"/>
              <a:t> и </a:t>
            </a:r>
            <a:r>
              <a:rPr lang="en-US" dirty="0" err="1"/>
              <a:t>GetSumOfOddDigits</a:t>
            </a:r>
            <a:r>
              <a:rPr lang="en-US" dirty="0"/>
              <a:t>()</a:t>
            </a:r>
          </a:p>
          <a:p>
            <a:pPr lvl="2"/>
            <a:r>
              <a:rPr lang="bg-BG" dirty="0"/>
              <a:t>Използвайте </a:t>
            </a:r>
            <a:r>
              <a:rPr lang="en-US" dirty="0" err="1"/>
              <a:t>Math.Abs</a:t>
            </a:r>
            <a:r>
              <a:rPr lang="en-US" dirty="0"/>
              <a:t>()</a:t>
            </a:r>
            <a:r>
              <a:rPr lang="bg-BG" dirty="0"/>
              <a:t> за негативните числа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Умножение на четна и нечетна сума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5001" y="4966082"/>
            <a:ext cx="3209326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Четни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2 4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Нечетни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1 3 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012" y="4979164"/>
            <a:ext cx="1557628" cy="113989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-12345</a:t>
            </a:r>
          </a:p>
        </p:txBody>
      </p:sp>
      <p:sp>
        <p:nvSpPr>
          <p:cNvPr id="8" name="Right Arrow 12"/>
          <p:cNvSpPr/>
          <p:nvPr/>
        </p:nvSpPr>
        <p:spPr>
          <a:xfrm>
            <a:off x="1898675" y="5358613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75419" y="4953001"/>
            <a:ext cx="3369873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Четна сума 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6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Нечетна сума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9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ight Arrow 12"/>
          <p:cNvSpPr/>
          <p:nvPr/>
        </p:nvSpPr>
        <p:spPr>
          <a:xfrm>
            <a:off x="5744525" y="534553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ight Arrow 12"/>
          <p:cNvSpPr/>
          <p:nvPr/>
        </p:nvSpPr>
        <p:spPr>
          <a:xfrm>
            <a:off x="9722472" y="53455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296384" y="4953000"/>
            <a:ext cx="1460136" cy="11660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54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31A0DF91-71C1-488D-809D-00D974A18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612" y="4225741"/>
            <a:ext cx="7467602" cy="1550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4800" dirty="0"/>
              <a:t>Връщане на резултат и</a:t>
            </a:r>
            <a:br>
              <a:rPr lang="bg-BG" sz="4800" dirty="0"/>
            </a:br>
            <a:r>
              <a:rPr lang="bg-BG" sz="4800" dirty="0"/>
              <a:t>варианти на метод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834166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71" y="1233819"/>
            <a:ext cx="3665563" cy="28194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5" y="1172947"/>
            <a:ext cx="3607247" cy="295101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066800"/>
            <a:ext cx="2371057" cy="2867476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3D12A1D-ED99-4D45-B452-05167B8447C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52438" indent="-452438">
              <a:lnSpc>
                <a:spcPts val="4000"/>
              </a:lnSpc>
              <a:buFontTx/>
              <a:buAutoNum type="arabicPeriod"/>
            </a:pPr>
            <a:r>
              <a:rPr lang="bg-BG" dirty="0"/>
              <a:t>Връщане на резултат</a:t>
            </a:r>
            <a:endParaRPr lang="en-US" dirty="0"/>
          </a:p>
          <a:p>
            <a:pPr marL="452438" indent="-452438">
              <a:lnSpc>
                <a:spcPts val="4000"/>
              </a:lnSpc>
              <a:buFontTx/>
              <a:buAutoNum type="arabicPeriod"/>
            </a:pPr>
            <a:r>
              <a:rPr lang="bg-BG" dirty="0"/>
              <a:t>Варианти на метод</a:t>
            </a:r>
            <a:endParaRPr lang="en-US" dirty="0"/>
          </a:p>
          <a:p>
            <a:pPr marL="452438" indent="-452438">
              <a:lnSpc>
                <a:spcPts val="4000"/>
              </a:lnSpc>
              <a:buFontTx/>
              <a:buAutoNum type="arabicPeriod"/>
            </a:pPr>
            <a:r>
              <a:rPr lang="bg-BG" dirty="0"/>
              <a:t>Процес на изпълнение на програма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169" y="1905000"/>
            <a:ext cx="3640654" cy="36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2E0A9-1CCB-4E7E-9AF4-54B9B2DCED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812" y="3962400"/>
            <a:ext cx="3322739" cy="1708837"/>
          </a:xfrm>
          <a:prstGeom prst="roundRect">
            <a:avLst>
              <a:gd name="adj" fmla="val 2564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745F46-0179-4920-BF63-6D98FE096188}"/>
              </a:ext>
            </a:extLst>
          </p:cNvPr>
          <p:cNvGrpSpPr>
            <a:grpSpLocks noChangeAspect="1"/>
          </p:cNvGrpSpPr>
          <p:nvPr/>
        </p:nvGrpSpPr>
        <p:grpSpPr>
          <a:xfrm>
            <a:off x="534602" y="3962400"/>
            <a:ext cx="3265777" cy="1708837"/>
            <a:chOff x="2513012" y="1219200"/>
            <a:chExt cx="6553200" cy="3429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5CD76C-958F-4465-87EB-D1B3BF853639}"/>
                </a:ext>
              </a:extLst>
            </p:cNvPr>
            <p:cNvSpPr/>
            <p:nvPr/>
          </p:nvSpPr>
          <p:spPr>
            <a:xfrm>
              <a:off x="2513012" y="1219200"/>
              <a:ext cx="6553200" cy="3429000"/>
            </a:xfrm>
            <a:prstGeom prst="roundRect">
              <a:avLst>
                <a:gd name="adj" fmla="val 175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12B05C-19BD-44DA-8C40-BF0864FE6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412" y="1295400"/>
              <a:ext cx="3276600" cy="3276600"/>
            </a:xfrm>
            <a:prstGeom prst="rect">
              <a:avLst/>
            </a:prstGeom>
          </p:spPr>
        </p:pic>
      </p:grp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6F463FE-A5D7-458E-BAF6-34BEF0EB8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7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2438" indent="-452438">
              <a:lnSpc>
                <a:spcPct val="150000"/>
              </a:lnSpc>
            </a:pPr>
            <a:r>
              <a:rPr lang="bg-BG" dirty="0"/>
              <a:t>Методите могат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връщат</a:t>
            </a:r>
            <a:r>
              <a:rPr lang="en-US" dirty="0"/>
              <a:t> </a:t>
            </a:r>
            <a:r>
              <a:rPr lang="bg-BG" dirty="0"/>
              <a:t>стойност…</a:t>
            </a:r>
          </a:p>
          <a:p>
            <a:pPr marL="452438" indent="-452438">
              <a:lnSpc>
                <a:spcPct val="150000"/>
              </a:lnSpc>
            </a:pPr>
            <a:r>
              <a:rPr lang="bg-BG" dirty="0"/>
              <a:t>…или не </a:t>
            </a:r>
            <a:r>
              <a:rPr lang="en-US" dirty="0"/>
              <a:t>(</a:t>
            </a:r>
            <a:r>
              <a:rPr lang="bg-BG" dirty="0"/>
              <a:t>тип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void</a:t>
            </a:r>
            <a:r>
              <a:rPr lang="en-US" dirty="0"/>
              <a:t>)</a:t>
            </a:r>
            <a:endParaRPr lang="bg-BG" dirty="0"/>
          </a:p>
          <a:p>
            <a:pPr>
              <a:lnSpc>
                <a:spcPct val="150000"/>
              </a:lnSpc>
            </a:pPr>
            <a:r>
              <a:rPr lang="bg-BG" dirty="0"/>
              <a:t>Методите могат да имат </a:t>
            </a:r>
            <a:br>
              <a:rPr lang="bg-BG" dirty="0"/>
            </a:br>
            <a:r>
              <a:rPr lang="bg-BG" dirty="0"/>
              <a:t>различни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варианти</a:t>
            </a:r>
            <a:r>
              <a:rPr lang="bg-BG" dirty="0"/>
              <a:t> с едно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bg-BG" dirty="0"/>
              <a:t>Какъв е процесът на изпълнение</a:t>
            </a:r>
            <a:br>
              <a:rPr lang="bg-BG" dirty="0"/>
            </a:br>
            <a:r>
              <a:rPr lang="bg-BG" dirty="0"/>
              <a:t>на програма</a:t>
            </a:r>
            <a:endParaRPr lang="en-US" dirty="0"/>
          </a:p>
          <a:p>
            <a:pPr marL="452438" indent="-452438">
              <a:lnSpc>
                <a:spcPct val="150000"/>
              </a:lnSpc>
            </a:pPr>
            <a:endParaRPr lang="en-US" dirty="0"/>
          </a:p>
          <a:p>
            <a:pPr marL="452438" indent="-452438">
              <a:lnSpc>
                <a:spcPct val="150000"/>
              </a:lnSpc>
            </a:pPr>
            <a:endParaRPr lang="en-US" dirty="0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7AB64-CE41-4B95-AB74-2C0F6D92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12" y="4101894"/>
            <a:ext cx="2590800" cy="199273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24" y="1600200"/>
            <a:ext cx="3348088" cy="2864556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7CDA9AE-5914-411C-B62D-3431E116D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732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Връщане на резултат и варианти на метод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7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42EBFEC-8DA7-4642-AECB-6196934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25176" y="4652304"/>
            <a:ext cx="8938472" cy="1900896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Връщане на резултат</a:t>
            </a:r>
            <a:br>
              <a:rPr lang="bg-BG" dirty="0"/>
            </a:br>
            <a:r>
              <a:rPr lang="bg-BG" dirty="0"/>
              <a:t>от метод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963439" y="1295400"/>
            <a:ext cx="6261947" cy="3276600"/>
            <a:chOff x="2513012" y="1219200"/>
            <a:chExt cx="6553200" cy="342900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2513012" y="1219200"/>
              <a:ext cx="6553200" cy="3429000"/>
            </a:xfrm>
            <a:prstGeom prst="roundRect">
              <a:avLst>
                <a:gd name="adj" fmla="val 175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412" y="1295400"/>
              <a:ext cx="3276600" cy="3276600"/>
            </a:xfrm>
            <a:prstGeom prst="rect">
              <a:avLst/>
            </a:prstGeom>
          </p:spPr>
        </p:pic>
      </p:grp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E810EF0-9C74-4C16-AC1E-4913EF976FB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520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>
            <a:normAutofit/>
          </a:bodyPr>
          <a:lstStyle/>
          <a:p>
            <a:r>
              <a:rPr lang="bg-BG" sz="3200" dirty="0"/>
              <a:t>Тип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3200" dirty="0">
                <a:latin typeface="+mj-lt"/>
                <a:cs typeface="Consolas" pitchFamily="49" charset="0"/>
              </a:rPr>
              <a:t> – </a:t>
            </a:r>
            <a:r>
              <a:rPr lang="bg-BG" sz="3200" dirty="0"/>
              <a:t>не връща никаква стойност </a:t>
            </a:r>
            <a:r>
              <a:rPr lang="en-US" sz="3200" dirty="0"/>
              <a:t>(</a:t>
            </a:r>
            <a:r>
              <a:rPr lang="bg-BG" sz="3200" dirty="0"/>
              <a:t>само изпълнява кода</a:t>
            </a:r>
            <a:r>
              <a:rPr lang="en-US" sz="3200" dirty="0"/>
              <a:t>)</a:t>
            </a:r>
            <a:endParaRPr lang="bg-BG" sz="3200" dirty="0"/>
          </a:p>
          <a:p>
            <a:endParaRPr lang="en-US" sz="2400" dirty="0"/>
          </a:p>
          <a:p>
            <a:endParaRPr lang="bg-BG" sz="3200" dirty="0"/>
          </a:p>
          <a:p>
            <a:endParaRPr lang="en-US" sz="3200" dirty="0"/>
          </a:p>
          <a:p>
            <a:r>
              <a:rPr lang="bg-BG" sz="3200" dirty="0"/>
              <a:t>Други типове </a:t>
            </a:r>
            <a:r>
              <a:rPr lang="en-US" sz="3200" dirty="0"/>
              <a:t>– </a:t>
            </a:r>
            <a:r>
              <a:rPr lang="bg-BG" sz="3200" dirty="0"/>
              <a:t>връщат стойност от</a:t>
            </a:r>
            <a:r>
              <a:rPr lang="en-US" sz="3200" dirty="0"/>
              <a:t> </a:t>
            </a:r>
            <a:r>
              <a:rPr lang="bg-BG" sz="3200" dirty="0" err="1"/>
              <a:t>тип,съвместим</a:t>
            </a:r>
            <a:r>
              <a:rPr lang="bg-BG" sz="3200" dirty="0"/>
              <a:t> с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типа </a:t>
            </a:r>
            <a:r>
              <a:rPr lang="bg-BG" sz="3200" dirty="0"/>
              <a:t>на метода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Типове</a:t>
            </a:r>
            <a:r>
              <a:rPr lang="ru-RU" dirty="0"/>
              <a:t> на </a:t>
            </a:r>
            <a:r>
              <a:rPr lang="ru-RU" dirty="0" err="1"/>
              <a:t>връщаната</a:t>
            </a:r>
            <a:r>
              <a:rPr lang="ru-RU" dirty="0"/>
              <a:t> от метода </a:t>
            </a:r>
            <a:r>
              <a:rPr lang="ru-RU" dirty="0" err="1"/>
              <a:t>стойност</a:t>
            </a:r>
            <a:endParaRPr lang="ru-RU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83802" y="1600200"/>
            <a:ext cx="10363198" cy="19108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/>
              <a:t>static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void</a:t>
            </a:r>
            <a:r>
              <a:rPr lang="en-US" sz="2200" dirty="0"/>
              <a:t> AddOne(int n) </a:t>
            </a:r>
          </a:p>
          <a:p>
            <a:r>
              <a:rPr lang="en-US" sz="2200" dirty="0"/>
              <a:t>{</a:t>
            </a:r>
          </a:p>
          <a:p>
            <a:r>
              <a:rPr lang="en-US" sz="2200" dirty="0"/>
              <a:t>    n += 1;</a:t>
            </a:r>
          </a:p>
          <a:p>
            <a:r>
              <a:rPr lang="en-US" sz="2200" dirty="0"/>
              <a:t>    Console.WriteLine(n);</a:t>
            </a:r>
          </a:p>
          <a:p>
            <a:r>
              <a:rPr lang="en-US" sz="2200" dirty="0"/>
              <a:t>}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83802" y="4800600"/>
            <a:ext cx="10363198" cy="157232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static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200" dirty="0">
                <a:solidFill>
                  <a:schemeClr val="tx1"/>
                </a:solidFill>
              </a:rPr>
              <a:t> PlusOne(int n) </a:t>
            </a:r>
          </a:p>
          <a:p>
            <a:r>
              <a:rPr lang="en-US" sz="2200" dirty="0">
                <a:solidFill>
                  <a:schemeClr val="tx1"/>
                </a:solidFill>
              </a:rPr>
              <a:t>{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return</a:t>
            </a:r>
            <a:r>
              <a:rPr lang="en-US" sz="2200" dirty="0">
                <a:solidFill>
                  <a:schemeClr val="tx1"/>
                </a:solidFill>
              </a:rPr>
              <a:t> n + 1;</a:t>
            </a:r>
          </a:p>
          <a:p>
            <a:r>
              <a:rPr lang="en-US" sz="22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5713412" y="2249982"/>
            <a:ext cx="2743200" cy="874218"/>
          </a:xfrm>
          <a:prstGeom prst="wedgeRoundRectCallout">
            <a:avLst>
              <a:gd name="adj1" fmla="val -80164"/>
              <a:gd name="adj2" fmla="val 262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Няма оператор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5256212" y="5097605"/>
            <a:ext cx="2965286" cy="978316"/>
          </a:xfrm>
          <a:prstGeom prst="wedgeRoundRectCallout">
            <a:avLst>
              <a:gd name="adj1" fmla="val -99598"/>
              <a:gd name="adj2" fmla="val 181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 стойност 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C8196CC-AEF5-446A-904B-6F40A6B7C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>
            <a:normAutofit/>
          </a:bodyPr>
          <a:lstStyle/>
          <a:p>
            <a:r>
              <a:rPr lang="bg-BG" sz="3200" dirty="0"/>
              <a:t>Веднага спира изпълнението на метода</a:t>
            </a:r>
            <a:endParaRPr lang="en-US" sz="3200" dirty="0"/>
          </a:p>
          <a:p>
            <a:r>
              <a:rPr lang="bg-BG" sz="3200" dirty="0"/>
              <a:t>Връща определената стойност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Void </a:t>
            </a:r>
            <a:r>
              <a:rPr lang="bg-BG" sz="3200" dirty="0"/>
              <a:t>методите могат да бъдат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спрени</a:t>
            </a:r>
            <a:r>
              <a:rPr lang="en-US" sz="3200" dirty="0"/>
              <a:t> </a:t>
            </a:r>
            <a:r>
              <a:rPr lang="bg-BG" sz="3200" dirty="0"/>
              <a:t>с използване на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return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377887" lvl="1" indent="0"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Return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11225" y="2474965"/>
            <a:ext cx="10363198" cy="224943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/>
              <a:t>static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string</a:t>
            </a:r>
            <a:r>
              <a:rPr lang="en-US" sz="2200" dirty="0"/>
              <a:t> </a:t>
            </a:r>
            <a:r>
              <a:rPr lang="en-US" sz="2200" dirty="0" err="1"/>
              <a:t>ReadFullName</a:t>
            </a:r>
            <a:r>
              <a:rPr lang="en-US" sz="2200" dirty="0"/>
              <a:t>() </a:t>
            </a:r>
          </a:p>
          <a:p>
            <a:r>
              <a:rPr lang="en-US" sz="2200" dirty="0"/>
              <a:t>{</a:t>
            </a:r>
          </a:p>
          <a:p>
            <a:r>
              <a:rPr lang="en-US" sz="2200" dirty="0"/>
              <a:t>    string </a:t>
            </a:r>
            <a:r>
              <a:rPr lang="en-US" sz="2200" dirty="0" err="1"/>
              <a:t>firstName</a:t>
            </a:r>
            <a:r>
              <a:rPr lang="en-US" sz="2200" dirty="0"/>
              <a:t> = </a:t>
            </a:r>
            <a:r>
              <a:rPr lang="en-US" sz="2200" dirty="0" err="1"/>
              <a:t>Console.ReadLine</a:t>
            </a:r>
            <a:r>
              <a:rPr lang="en-US" sz="2200" dirty="0"/>
              <a:t>();</a:t>
            </a:r>
          </a:p>
          <a:p>
            <a:r>
              <a:rPr lang="en-US" sz="2200" dirty="0"/>
              <a:t>    string </a:t>
            </a:r>
            <a:r>
              <a:rPr lang="en-US" sz="2200" dirty="0" err="1"/>
              <a:t>lastName</a:t>
            </a:r>
            <a:r>
              <a:rPr lang="en-US" sz="2200" dirty="0"/>
              <a:t> = </a:t>
            </a:r>
            <a:r>
              <a:rPr lang="en-US" sz="2200" dirty="0" err="1"/>
              <a:t>Console.ReadLine</a:t>
            </a:r>
            <a:r>
              <a:rPr lang="en-US" sz="2200" dirty="0"/>
              <a:t>();</a:t>
            </a:r>
          </a:p>
          <a:p>
            <a:r>
              <a:rPr lang="en-US" sz="2200" dirty="0"/>
              <a:t>   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return</a:t>
            </a:r>
            <a:r>
              <a:rPr lang="en-US" sz="2200" dirty="0"/>
              <a:t> </a:t>
            </a:r>
            <a:r>
              <a:rPr lang="en-US" sz="2200" dirty="0" err="1"/>
              <a:t>firstName</a:t>
            </a:r>
            <a:r>
              <a:rPr lang="en-US" sz="2200" dirty="0"/>
              <a:t> + " " + </a:t>
            </a:r>
            <a:r>
              <a:rPr lang="en-US" sz="2200" dirty="0" err="1"/>
              <a:t>lastName</a:t>
            </a:r>
            <a:r>
              <a:rPr lang="en-US" sz="2200" dirty="0"/>
              <a:t>;</a:t>
            </a:r>
          </a:p>
          <a:p>
            <a:r>
              <a:rPr lang="en-US" sz="2200" dirty="0"/>
              <a:t>}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11225" y="5857302"/>
            <a:ext cx="10363198" cy="5566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/>
              <a:t>return;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8075612" y="3505200"/>
            <a:ext cx="2965286" cy="978316"/>
          </a:xfrm>
          <a:prstGeom prst="wedgeRoundRectCallout">
            <a:avLst>
              <a:gd name="adj1" fmla="val -84773"/>
              <a:gd name="adj2" fmla="val 1182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Връща стойност</a:t>
            </a:r>
            <a:r>
              <a:rPr lang="en-US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3AE4B87-C651-4937-AFDF-43F7C0514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>
            <a:normAutofit/>
          </a:bodyPr>
          <a:lstStyle/>
          <a:p>
            <a:r>
              <a:rPr lang="bg-BG" sz="3200" dirty="0"/>
              <a:t>Стойностите могат да се</a:t>
            </a:r>
            <a:r>
              <a:rPr lang="en-US" sz="3200" dirty="0"/>
              <a:t>:</a:t>
            </a:r>
          </a:p>
          <a:p>
            <a:pPr lvl="1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Присвояват</a:t>
            </a:r>
            <a:r>
              <a:rPr lang="en-US" sz="3000" dirty="0"/>
              <a:t> </a:t>
            </a:r>
            <a:r>
              <a:rPr lang="bg-BG" sz="3000" dirty="0"/>
              <a:t>на променлива</a:t>
            </a:r>
            <a:r>
              <a:rPr lang="en-US" sz="3000" dirty="0"/>
              <a:t>:</a:t>
            </a:r>
          </a:p>
          <a:p>
            <a:pPr lvl="1"/>
            <a:endParaRPr lang="en-US" sz="3000" dirty="0"/>
          </a:p>
          <a:p>
            <a:pPr lvl="1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Използват</a:t>
            </a:r>
            <a:r>
              <a:rPr lang="en-US" sz="3000" dirty="0"/>
              <a:t> </a:t>
            </a:r>
            <a:r>
              <a:rPr lang="bg-BG" sz="3000" dirty="0"/>
              <a:t>в изрази</a:t>
            </a:r>
            <a:r>
              <a:rPr lang="en-US" sz="3000" dirty="0"/>
              <a:t>:</a:t>
            </a:r>
          </a:p>
          <a:p>
            <a:pPr marL="377887" lvl="1" indent="0">
              <a:buNone/>
            </a:pPr>
            <a:endParaRPr lang="en-US" sz="3000" dirty="0"/>
          </a:p>
          <a:p>
            <a:pPr lvl="1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Предават</a:t>
            </a:r>
            <a:r>
              <a:rPr lang="en-US" sz="3000" dirty="0"/>
              <a:t> </a:t>
            </a:r>
            <a:r>
              <a:rPr lang="bg-BG" sz="3000" dirty="0"/>
              <a:t>директно на друг метод</a:t>
            </a:r>
            <a:r>
              <a:rPr lang="en-US" sz="3000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Употреба</a:t>
            </a:r>
            <a:r>
              <a:rPr lang="ru-RU" dirty="0"/>
              <a:t> на </a:t>
            </a:r>
            <a:r>
              <a:rPr lang="ru-RU" dirty="0" err="1"/>
              <a:t>връщаната</a:t>
            </a:r>
            <a:r>
              <a:rPr lang="ru-RU" dirty="0"/>
              <a:t> </a:t>
            </a:r>
            <a:r>
              <a:rPr lang="ru-RU" dirty="0" err="1"/>
              <a:t>стойност</a:t>
            </a:r>
            <a:endParaRPr lang="ru-RU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065212" y="2286000"/>
            <a:ext cx="102108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 err="1"/>
              <a:t>int</a:t>
            </a:r>
            <a:r>
              <a:rPr lang="en-US" dirty="0"/>
              <a:t> max = GetMax(5, 10);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065212" y="3577707"/>
            <a:ext cx="102108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decimal total = </a:t>
            </a:r>
            <a:r>
              <a:rPr lang="en-US" dirty="0" err="1"/>
              <a:t>GetPrice</a:t>
            </a:r>
            <a:r>
              <a:rPr lang="en-US" dirty="0"/>
              <a:t>() * quantity * 1.20m;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31726" y="4871260"/>
            <a:ext cx="10244286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 err="1"/>
              <a:t>int</a:t>
            </a:r>
            <a:r>
              <a:rPr lang="en-US" dirty="0"/>
              <a:t> age = </a:t>
            </a:r>
            <a:r>
              <a:rPr lang="en-US" dirty="0" err="1"/>
              <a:t>int.Parse</a:t>
            </a:r>
            <a:r>
              <a:rPr lang="en-US" dirty="0"/>
              <a:t>(</a:t>
            </a:r>
            <a:r>
              <a:rPr lang="en-US" dirty="0" err="1"/>
              <a:t>Console.ReadLine</a:t>
            </a:r>
            <a:r>
              <a:rPr lang="en-US" dirty="0"/>
              <a:t>());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3C74BFB-AF06-4999-8FAC-1FE13520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Превърнете температурата от</a:t>
            </a:r>
            <a:r>
              <a:rPr lang="en-US" dirty="0"/>
              <a:t> </a:t>
            </a:r>
            <a:r>
              <a:rPr lang="bg-BG" dirty="0"/>
              <a:t>Фаренхайт в Целзий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Пример: превръщане на температура</a:t>
            </a: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758824" y="4080510"/>
            <a:ext cx="10668000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Console.Write("Temperature in Fahrenheit: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t = Double.Parse(Console.ReadLine());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 = FahrenheitToCelsius(t);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Console.Write("Temperature in Celsius: {0}", 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8824" y="1905000"/>
            <a:ext cx="10668000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double FahrenheitToCelsius(double degrees)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celsius = (degrees - 32) * 5 / 9;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celsius;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A7AD633-02C5-4632-BCE0-CEE8AFF98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084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ru-RU" dirty="0"/>
              <a:t>Да се </a:t>
            </a:r>
            <a:r>
              <a:rPr lang="ru-RU" dirty="0" err="1"/>
              <a:t>напише</a:t>
            </a:r>
            <a:r>
              <a:rPr lang="ru-RU" dirty="0"/>
              <a:t> метод,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изчислява</a:t>
            </a:r>
            <a:r>
              <a:rPr lang="ru-RU" dirty="0"/>
              <a:t> </a:t>
            </a:r>
            <a:r>
              <a:rPr lang="ru-RU" dirty="0" err="1"/>
              <a:t>лицето</a:t>
            </a:r>
            <a:r>
              <a:rPr lang="ru-RU" dirty="0"/>
              <a:t> на </a:t>
            </a:r>
            <a:r>
              <a:rPr lang="ru-RU" dirty="0" err="1"/>
              <a:t>триъгълник</a:t>
            </a:r>
            <a:r>
              <a:rPr lang="ru-RU" dirty="0"/>
              <a:t> по </a:t>
            </a:r>
            <a:r>
              <a:rPr lang="ru-RU" dirty="0" err="1"/>
              <a:t>дадени</a:t>
            </a:r>
            <a:r>
              <a:rPr lang="ru-RU" dirty="0"/>
              <a:t> основа и </a:t>
            </a:r>
            <a:r>
              <a:rPr lang="ru-RU" dirty="0" err="1"/>
              <a:t>височина</a:t>
            </a:r>
            <a:r>
              <a:rPr lang="ru-RU" dirty="0"/>
              <a:t> и </a:t>
            </a:r>
            <a:r>
              <a:rPr lang="ru-RU" dirty="0" err="1"/>
              <a:t>връща</a:t>
            </a:r>
            <a:r>
              <a:rPr lang="ru-RU" dirty="0"/>
              <a:t> </a:t>
            </a:r>
            <a:r>
              <a:rPr lang="ru-RU" dirty="0" err="1"/>
              <a:t>стойността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Л</a:t>
            </a:r>
            <a:r>
              <a:rPr lang="ru-RU" dirty="0" err="1"/>
              <a:t>ице</a:t>
            </a:r>
            <a:r>
              <a:rPr lang="ru-RU" dirty="0"/>
              <a:t> на </a:t>
            </a:r>
            <a:r>
              <a:rPr lang="ru-RU" dirty="0" err="1"/>
              <a:t>триъгълник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55" b="1618"/>
          <a:stretch/>
        </p:blipFill>
        <p:spPr>
          <a:xfrm>
            <a:off x="1293812" y="3429000"/>
            <a:ext cx="5098116" cy="2057400"/>
          </a:xfrm>
          <a:prstGeom prst="roundRect">
            <a:avLst>
              <a:gd name="adj" fmla="val 2217"/>
            </a:avLst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7237412" y="4057782"/>
            <a:ext cx="1295400" cy="8952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/>
              <a:t>b = 3</a:t>
            </a:r>
          </a:p>
          <a:p>
            <a:r>
              <a:rPr lang="en-US" sz="2200" dirty="0" err="1"/>
              <a:t>h</a:t>
            </a:r>
            <a:r>
              <a:rPr lang="en-US" sz="2200" baseline="-25000" dirty="0" err="1"/>
              <a:t>b</a:t>
            </a:r>
            <a:r>
              <a:rPr lang="en-US" sz="2200" baseline="-25000" dirty="0"/>
              <a:t> </a:t>
            </a:r>
            <a:r>
              <a:rPr lang="en-US" sz="2200" dirty="0"/>
              <a:t>= 4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675812" y="4227059"/>
            <a:ext cx="1295400" cy="5566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/>
              <a:t>A = 6</a:t>
            </a:r>
          </a:p>
        </p:txBody>
      </p:sp>
      <p:sp>
        <p:nvSpPr>
          <p:cNvPr id="10" name="Right Arrow 6"/>
          <p:cNvSpPr/>
          <p:nvPr/>
        </p:nvSpPr>
        <p:spPr>
          <a:xfrm>
            <a:off x="8921096" y="4267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49794A6-617B-40D6-89D1-D7542A5F9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8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Направете метод с два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double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параметъра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double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връщана стойност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ru-RU" dirty="0"/>
              <a:t>Лице на </a:t>
            </a:r>
            <a:r>
              <a:rPr lang="ru-RU" dirty="0" err="1"/>
              <a:t>триъгълник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5024" y="2347544"/>
            <a:ext cx="10515600" cy="14492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/>
              <a:t>static double </a:t>
            </a:r>
            <a:r>
              <a:rPr lang="en-US" sz="2000" dirty="0" err="1"/>
              <a:t>GetTriangleArea</a:t>
            </a:r>
            <a:r>
              <a:rPr lang="en-US" sz="2000" dirty="0"/>
              <a:t>(double width, double height)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  return width * height / 2;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835024" y="4038600"/>
            <a:ext cx="10515600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/>
              <a:t>static void Main()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  double width = </a:t>
            </a:r>
            <a:r>
              <a:rPr lang="en-US" sz="2000" dirty="0" err="1"/>
              <a:t>double.Parse</a:t>
            </a:r>
            <a:r>
              <a:rPr lang="en-US" sz="2000" dirty="0"/>
              <a:t>(</a:t>
            </a:r>
            <a:r>
              <a:rPr lang="en-US" sz="2000" dirty="0" err="1"/>
              <a:t>Console.ReadLine</a:t>
            </a:r>
            <a:r>
              <a:rPr lang="en-US" sz="2000" dirty="0"/>
              <a:t>());</a:t>
            </a:r>
          </a:p>
          <a:p>
            <a:r>
              <a:rPr lang="en-US" sz="2000" dirty="0"/>
              <a:t>    double height = </a:t>
            </a:r>
            <a:r>
              <a:rPr lang="en-US" sz="2000" dirty="0" err="1"/>
              <a:t>double.Parse</a:t>
            </a:r>
            <a:r>
              <a:rPr lang="en-US" sz="2000" dirty="0"/>
              <a:t>(</a:t>
            </a:r>
            <a:r>
              <a:rPr lang="en-US" sz="2000" dirty="0" err="1"/>
              <a:t>Console.ReadLine</a:t>
            </a:r>
            <a:r>
              <a:rPr lang="en-US" sz="2000" dirty="0"/>
              <a:t>());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Console.WriteLine</a:t>
            </a:r>
            <a:r>
              <a:rPr lang="en-US" sz="2000" dirty="0"/>
              <a:t>(</a:t>
            </a:r>
            <a:r>
              <a:rPr lang="en-US" sz="2000" dirty="0" err="1"/>
              <a:t>GetTriangleArea</a:t>
            </a:r>
            <a:r>
              <a:rPr lang="en-US" sz="2000" dirty="0"/>
              <a:t>(width, height));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C6FDD53-F36D-4A8B-BE65-297220638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0005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1229</Words>
  <Application>Microsoft Office PowerPoint</Application>
  <PresentationFormat>Custom</PresentationFormat>
  <Paragraphs>254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Wingdings</vt:lpstr>
      <vt:lpstr>Wingdings 2</vt:lpstr>
      <vt:lpstr>SoftUni 16x9</vt:lpstr>
      <vt:lpstr>Методи</vt:lpstr>
      <vt:lpstr>Съдържание</vt:lpstr>
      <vt:lpstr>Връщане на резултат от метод</vt:lpstr>
      <vt:lpstr>Типове на връщаната от метода стойност</vt:lpstr>
      <vt:lpstr>Оператор Return</vt:lpstr>
      <vt:lpstr>Употреба на връщаната стойност</vt:lpstr>
      <vt:lpstr>Пример: превръщане на температура</vt:lpstr>
      <vt:lpstr>Задача: Лице на триъгълник</vt:lpstr>
      <vt:lpstr>Решение: Лице на триъгълник</vt:lpstr>
      <vt:lpstr>Задача: Степен на число</vt:lpstr>
      <vt:lpstr>Варианти на методи</vt:lpstr>
      <vt:lpstr>Сигнатура на метода</vt:lpstr>
      <vt:lpstr>Варианти на методи</vt:lpstr>
      <vt:lpstr>Сигнатура и тип на връщаната стойност</vt:lpstr>
      <vt:lpstr>Задача:  По-голямата от две стойности</vt:lpstr>
      <vt:lpstr>Процес на изпълнение на програма</vt:lpstr>
      <vt:lpstr>Изпълнение на програма</vt:lpstr>
      <vt:lpstr>Задача: Умножение на четна и нечетна сума</vt:lpstr>
      <vt:lpstr>Връщане на резултат и варианти на метод</vt:lpstr>
      <vt:lpstr>Какво научихме днес?</vt:lpstr>
      <vt:lpstr>Връщане на резултат и варианти на метод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Връщане на резултат и варианти на метод</dc:title>
  <dc:subject>Programming Fundamentals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2019-12-16T13:14:36Z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