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0"/>
  </p:notesMasterIdLst>
  <p:handoutMasterIdLst>
    <p:handoutMasterId r:id="rId21"/>
  </p:handoutMasterIdLst>
  <p:sldIdLst>
    <p:sldId id="402" r:id="rId3"/>
    <p:sldId id="517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64" r:id="rId17"/>
    <p:sldId id="518" r:id="rId18"/>
    <p:sldId id="481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31E58F3-A21E-43FB-A976-35F6311F01CB}">
          <p14:sldIdLst>
            <p14:sldId id="402"/>
            <p14:sldId id="517"/>
          </p14:sldIdLst>
        </p14:section>
        <p14:section name="Data Types" id="{15558C00-BA75-42ED-8633-5B2D2E371762}">
          <p14:sldIdLst>
            <p14:sldId id="467"/>
            <p14:sldId id="468"/>
            <p14:sldId id="469"/>
            <p14:sldId id="470"/>
            <p14:sldId id="471"/>
          </p14:sldIdLst>
        </p14:section>
        <p14:section name="Integer Types" id="{89C3DF29-1567-4332-8F0D-F5657152321F}">
          <p14:sldIdLst>
            <p14:sldId id="472"/>
            <p14:sldId id="473"/>
            <p14:sldId id="474"/>
            <p14:sldId id="475"/>
            <p14:sldId id="476"/>
            <p14:sldId id="477"/>
            <p14:sldId id="478"/>
          </p14:sldIdLst>
        </p14:section>
        <p14:section name="Conclusion" id="{7ADD8500-CA4F-4F92-8870-B5F2D8D6CDF4}">
          <p14:sldIdLst>
            <p14:sldId id="464"/>
            <p14:sldId id="51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6:48.933" idx="2">
    <p:pos x="10" y="10"/>
    <p:text>1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8:56.212" idx="11">
    <p:pos x="10" y="10"/>
    <p:text>3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9:07.415" idx="12">
    <p:pos x="10" y="10"/>
    <p:text>2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6:54.629" idx="3">
    <p:pos x="10" y="10"/>
    <p:text>1 минута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7:04.665" idx="4">
    <p:pos x="10" y="10"/>
    <p:text>2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7:13.802" idx="5">
    <p:pos x="10" y="10"/>
    <p:text>2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7:22.209" idx="6">
    <p:pos x="10" y="10"/>
    <p:text>2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7:40.207" idx="7">
    <p:pos x="10" y="10"/>
    <p:text>5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7:55.812" idx="8">
    <p:pos x="10" y="10"/>
    <p:text>5 минути демонстрация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8:22.453" idx="9">
    <p:pos x="10" y="10"/>
    <p:text>2-3 минути демонстрация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8:39.531" idx="10">
    <p:pos x="10" y="10"/>
    <p:text>10 минути демонстрация и обяснение на цялата задача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5784002F-0124-4251-8EFC-593DA92518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2270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787C64C-B703-4237-9861-15A1A99D3C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3885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63AA164-EC21-489C-8E31-466736B7A0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9825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63AC2B8-669F-4030-B546-615775E2E6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3140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DF53364-8DC8-44E1-995C-D5C69C2302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7015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29FAA36-B2FA-4A54-840C-E560A97D65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764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ds.yahoo.com/_ylt=A0WTefemjApLkgYBqCaJzbkF;_ylu=X3oDMTBqaTdkZW1yBHBvcwM2OQRzZWMDc3IEdnRpZAM-/SIG=1fljnmf3p/EXP=1259068966/**http:/images.search.yahoo.com/images/view?back=http://images.search.yahoo.com/search/images?p=integers&amp;b=55&amp;ni=18&amp;ei=utf-8&amp;pstart=1&amp;w=385&amp;h=261&amp;imgurl=integers.eu/images/math/math_385x261.jpg&amp;rurl=http://integers.eu/&amp;size=9k&amp;name=math+385x261+jpg&amp;p=integers&amp;oid=ca709bb4a5eab796&amp;fr2=&amp;no=69&amp;tt=21574&amp;b=55&amp;ni=18&amp;sigr=10j79u6nk&amp;sigi=118co5t93&amp;sigb=12kc6cjm9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457200"/>
            <a:ext cx="7910299" cy="788071"/>
          </a:xfrm>
        </p:spPr>
        <p:txBody>
          <a:bodyPr>
            <a:normAutofit fontScale="90000"/>
          </a:bodyPr>
          <a:lstStyle/>
          <a:p>
            <a:r>
              <a:rPr lang="bg-BG" dirty="0"/>
              <a:t>Типове данни и променливи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/>
          </a:bodyPr>
          <a:lstStyle/>
          <a:p>
            <a:r>
              <a:rPr lang="bg-BG" dirty="0"/>
              <a:t>Числени типове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508594" y="3752179"/>
            <a:ext cx="233096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2" descr="http://educhoices.org/cimages/multimages/1/free_technology_courses.jpg">
            <a:extLst>
              <a:ext uri="{FF2B5EF4-FFF2-40B4-BE49-F238E27FC236}">
                <a16:creationId xmlns:a16="http://schemas.microsoft.com/office/drawing/2014/main" id="{A527D257-65B4-4ACC-BE32-C50549DD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98" y="3764992"/>
            <a:ext cx="4364712" cy="216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45783" y="3624633"/>
            <a:ext cx="5043827" cy="2524722"/>
            <a:chOff x="745783" y="3624633"/>
            <a:chExt cx="5043827" cy="2524722"/>
          </a:xfrm>
        </p:grpSpPr>
        <p:pic>
          <p:nvPicPr>
            <p:cNvPr id="18" name="Picture 17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9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4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22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38224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Според мерната единица, можем да ползваме различен тип</a:t>
            </a:r>
            <a:r>
              <a:rPr lang="en-US" sz="3200" dirty="0"/>
              <a:t>:</a:t>
            </a:r>
            <a:endParaRPr lang="bg-BG" sz="3200" dirty="0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Векове </a:t>
            </a:r>
            <a:r>
              <a:rPr lang="en-US" dirty="0"/>
              <a:t>– </a:t>
            </a:r>
            <a:r>
              <a:rPr lang="bg-BG" dirty="0"/>
              <a:t>Пример</a:t>
            </a:r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760413" y="3214568"/>
            <a:ext cx="10668000" cy="31547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byte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centuries = 20;    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// Много малко число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(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до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255)</a:t>
            </a:r>
            <a:endParaRPr lang="bg-BG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ushort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years = 2000;</a:t>
            </a: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// 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Малко число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(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до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32767)</a:t>
            </a:r>
            <a:endParaRPr lang="bg-BG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uint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days = 730484;</a:t>
            </a: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// 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Голямо число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(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до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4.3 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млрд.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)</a:t>
            </a:r>
            <a:endParaRPr lang="bg-BG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ulong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hours = 17531616; 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// Много голямо число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(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до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18.4*10^18)</a:t>
            </a:r>
            <a:endParaRPr lang="bg-BG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b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"{0} centuries </a:t>
            </a: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{1} years</a:t>
            </a: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{2} days</a:t>
            </a: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{3} hours.",</a:t>
            </a:r>
            <a:b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centuries, years, days, hours);</a:t>
            </a:r>
            <a:endParaRPr lang="en-US" sz="27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794390"/>
            <a:ext cx="8610600" cy="1087422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5DB4F5C-65C6-4FE8-9FDC-9D9DBDA75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569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100" dirty="0"/>
              <a:t>Целите числа си имат </a:t>
            </a:r>
            <a:r>
              <a:rPr lang="bg-BG" sz="3100" dirty="0">
                <a:solidFill>
                  <a:schemeClr val="tx2">
                    <a:lumMod val="75000"/>
                  </a:schemeClr>
                </a:solidFill>
              </a:rPr>
              <a:t>диапазон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100" dirty="0"/>
              <a:t>(</a:t>
            </a:r>
            <a:r>
              <a:rPr lang="bg-BG" sz="3100" dirty="0"/>
              <a:t>минимална и максимална стойност</a:t>
            </a:r>
            <a:r>
              <a:rPr lang="en-US" sz="3100" dirty="0"/>
              <a:t>)</a:t>
            </a:r>
          </a:p>
          <a:p>
            <a:r>
              <a:rPr lang="bg-BG" sz="3100" dirty="0"/>
              <a:t>Целочислените типове могат да се </a:t>
            </a:r>
            <a:r>
              <a:rPr lang="bg-BG" sz="3100" dirty="0">
                <a:solidFill>
                  <a:schemeClr val="tx2">
                    <a:lumMod val="75000"/>
                  </a:schemeClr>
                </a:solidFill>
              </a:rPr>
              <a:t>препълнят</a:t>
            </a:r>
            <a:r>
              <a:rPr lang="en-US" sz="3100" dirty="0"/>
              <a:t> </a:t>
            </a:r>
            <a:r>
              <a:rPr lang="en-US" sz="3100" dirty="0">
                <a:sym typeface="Wingdings" panose="05000000000000000000" pitchFamily="2" charset="2"/>
              </a:rPr>
              <a:t> </a:t>
            </a:r>
            <a:r>
              <a:rPr lang="bg-BG" sz="3100" dirty="0">
                <a:sym typeface="Wingdings" panose="05000000000000000000" pitchFamily="2" charset="2"/>
              </a:rPr>
              <a:t>това води до </a:t>
            </a:r>
            <a:r>
              <a:rPr lang="bg-BG" sz="31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некоректни стойности</a:t>
            </a:r>
            <a:endParaRPr lang="en-US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Внимавайте с препълването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3415035"/>
            <a:ext cx="6143624" cy="30619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byte counter = 0;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0; i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260; i++)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counter++;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Console.WriteLine(counter);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891586" y="3415035"/>
            <a:ext cx="2006601" cy="30619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255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37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37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593011" y="475551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4234B8B-5614-4097-AA02-9E367A35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Напишете програма, в която въвеждаме цяло число – брой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векове</a:t>
            </a:r>
            <a:r>
              <a:rPr lang="en-US" dirty="0"/>
              <a:t> </a:t>
            </a:r>
            <a:r>
              <a:rPr lang="bg-BG" dirty="0"/>
              <a:t>и го преобразуваме към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години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дни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часове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минути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Векове към минути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6612" y="2931963"/>
            <a:ext cx="10439400" cy="16400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Centures = 1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centuries = 100 years = 36524 days = 876576 hours = 52594560 minutes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6612" y="4836963"/>
            <a:ext cx="10439400" cy="16400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Centures = 5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 centuries = 500 years = 182621 days = 4382904 hours = 262974240 minutes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8A60495-9F2D-495D-A425-B6FDA958E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1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Векове към минути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1266824"/>
            <a:ext cx="10591800" cy="46116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Console.Write("Centuries = 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centuries = int.Parse(Console.ReadLine());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years = centuries * 100;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days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(int)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(years * 365.2422);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hours = 24 * days;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minutes = 60 * hours;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Console.WriteLine("{0} centuries = {1} years = {2} days = {3} hours = {4} minutes", centuries, years, days, hours, minutes);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08612" y="3282126"/>
            <a:ext cx="3389308" cy="1066800"/>
          </a:xfrm>
          <a:prstGeom prst="wedgeRoundRectCallout">
            <a:avLst>
              <a:gd name="adj1" fmla="val -99299"/>
              <a:gd name="adj2" fmla="val -5419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(int)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преобразува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double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към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990012" y="2729034"/>
            <a:ext cx="2743200" cy="1233365"/>
          </a:xfrm>
          <a:prstGeom prst="wedgeRoundRectCallout">
            <a:avLst>
              <a:gd name="adj1" fmla="val -81839"/>
              <a:gd name="adj2" fmla="val -2188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Тропическата година има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365.2422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2EAE3A9-A5B6-42B8-B3DA-802466E72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403740"/>
            <a:ext cx="11804822" cy="53177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bg-BG" dirty="0"/>
              <a:t>Литералите са стойност, която можем да зададем в кода</a:t>
            </a:r>
          </a:p>
          <a:p>
            <a:pPr>
              <a:lnSpc>
                <a:spcPct val="120000"/>
              </a:lnSpc>
            </a:pPr>
            <a:r>
              <a:rPr lang="bg-BG" dirty="0"/>
              <a:t>Примери за целочислени литерали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bg-BG" dirty="0"/>
              <a:t>Представките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0x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0X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/>
              <a:t> </a:t>
            </a:r>
            <a:r>
              <a:rPr lang="bg-BG" dirty="0"/>
              <a:t>обозначават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шестнадесетична</a:t>
            </a:r>
            <a:r>
              <a:rPr lang="en-US" dirty="0"/>
              <a:t> </a:t>
            </a:r>
            <a:r>
              <a:rPr lang="bg-BG" dirty="0"/>
              <a:t>стойност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bg-BG" dirty="0"/>
              <a:t>Например: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0xFE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0xA8F1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0xFFFFFFFF</a:t>
            </a:r>
          </a:p>
          <a:p>
            <a:pPr lvl="1">
              <a:lnSpc>
                <a:spcPct val="120000"/>
              </a:lnSpc>
            </a:pPr>
            <a:r>
              <a:rPr lang="bg-BG" dirty="0"/>
              <a:t>Наставките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/>
              <a:t> </a:t>
            </a:r>
            <a:r>
              <a:rPr lang="bg-BG" dirty="0"/>
              <a:t>обозначават типове</a:t>
            </a:r>
            <a:r>
              <a:rPr lang="en-US" dirty="0"/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ulong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uint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bg-BG" dirty="0"/>
              <a:t>Например: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12345678U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0U</a:t>
            </a:r>
          </a:p>
          <a:p>
            <a:pPr lvl="1">
              <a:lnSpc>
                <a:spcPct val="120000"/>
              </a:lnSpc>
            </a:pPr>
            <a:r>
              <a:rPr lang="bg-BG" dirty="0"/>
              <a:t>Наставките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/>
              <a:t> </a:t>
            </a:r>
            <a:r>
              <a:rPr lang="bg-BG" dirty="0"/>
              <a:t>обозначават</a:t>
            </a:r>
            <a:r>
              <a:rPr lang="en-US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long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bg-BG" dirty="0"/>
              <a:t>Например: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9876543L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0L</a:t>
            </a:r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Целочислени литерали</a:t>
            </a:r>
            <a:endParaRPr lang="en-US" dirty="0"/>
          </a:p>
        </p:txBody>
      </p:sp>
      <p:pic>
        <p:nvPicPr>
          <p:cNvPr id="23554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304" y="4767115"/>
            <a:ext cx="2197508" cy="1481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6551612" y="228600"/>
            <a:ext cx="3352800" cy="1199145"/>
            <a:chOff x="7898873" y="318624"/>
            <a:chExt cx="2810555" cy="3229205"/>
          </a:xfrm>
          <a:effectLst>
            <a:glow rad="101600">
              <a:schemeClr val="tx1">
                <a:lumMod val="95000"/>
                <a:alpha val="20000"/>
              </a:schemeClr>
            </a:glow>
          </a:effectLst>
        </p:grpSpPr>
        <p:sp>
          <p:nvSpPr>
            <p:cNvPr id="7" name="TextBox 6"/>
            <p:cNvSpPr txBox="1"/>
            <p:nvPr/>
          </p:nvSpPr>
          <p:spPr>
            <a:xfrm rot="21521100">
              <a:off x="7898873" y="318624"/>
              <a:ext cx="684957" cy="1509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int</a:t>
              </a:r>
              <a:endParaRPr lang="en-US" sz="32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363399">
              <a:off x="8174769" y="1568850"/>
              <a:ext cx="745562" cy="1115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long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843522">
              <a:off x="9356253" y="593324"/>
              <a:ext cx="893114" cy="1115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sbyte</a:t>
              </a:r>
              <a:endParaRPr lang="en-US" sz="2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558493">
              <a:off x="9235612" y="1930701"/>
              <a:ext cx="869774" cy="1115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short</a:t>
              </a:r>
              <a:endParaRPr lang="en-US" sz="2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45021">
              <a:off x="8815143" y="1232806"/>
              <a:ext cx="625972" cy="9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uint</a:t>
              </a:r>
              <a:endParaRPr lang="en-US" sz="1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51847">
              <a:off x="10115521" y="1740629"/>
              <a:ext cx="593907" cy="853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byte</a:t>
              </a:r>
              <a:endParaRPr lang="en-US" sz="1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737566">
              <a:off x="9855935" y="2654096"/>
              <a:ext cx="728230" cy="787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ushort</a:t>
              </a:r>
              <a:endParaRPr lang="en-US" sz="1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1140650">
              <a:off x="8522000" y="2563274"/>
              <a:ext cx="812001" cy="9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ulong</a:t>
              </a:r>
              <a:endParaRPr lang="en-US" sz="1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1DA6572D-4517-46E5-B0D1-AA79E8E50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91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r>
              <a:rPr lang="bg-BG" dirty="0"/>
              <a:t>Променливи:</a:t>
            </a:r>
          </a:p>
          <a:p>
            <a:pPr lvl="1"/>
            <a:r>
              <a:rPr lang="bg-BG" dirty="0"/>
              <a:t>съдържат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</a:t>
            </a:r>
          </a:p>
          <a:p>
            <a:pPr lvl="1"/>
            <a:r>
              <a:rPr lang="bg-BG" dirty="0"/>
              <a:t>имат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</a:t>
            </a:r>
          </a:p>
          <a:p>
            <a:pPr lvl="1"/>
            <a:r>
              <a:rPr lang="bg-BG" dirty="0"/>
              <a:t>имат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</a:t>
            </a:r>
            <a:endParaRPr lang="en-US" dirty="0"/>
          </a:p>
          <a:p>
            <a:r>
              <a:rPr lang="bg-BG" dirty="0"/>
              <a:t>Целочислени типове данни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Съдържат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числа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bg-BG" dirty="0"/>
              <a:t>Имат определени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диапазони</a:t>
            </a:r>
          </a:p>
          <a:p>
            <a:pPr lvl="2"/>
            <a:r>
              <a:rPr lang="bg-BG" dirty="0"/>
              <a:t>Могат да пазят или да не пазят знак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82" y="2401313"/>
            <a:ext cx="2457330" cy="157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40655" y="2905338"/>
            <a:ext cx="2344957" cy="253783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1D0D2CF-91B6-49F2-9E85-7D83CFF5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8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Програмиране </a:t>
            </a:r>
            <a:r>
              <a:rPr lang="en-US" dirty="0"/>
              <a:t>– </a:t>
            </a:r>
            <a:r>
              <a:rPr lang="bg-BG" dirty="0"/>
              <a:t>Въпроси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6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0A13566-9ECD-4827-A1A3-46AB98A3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0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7675" indent="-447675">
              <a:buFont typeface="+mj-lt"/>
              <a:buAutoNum type="arabicPeriod"/>
            </a:pPr>
            <a:r>
              <a:rPr lang="bg-BG" dirty="0"/>
              <a:t>Как работят компютрите? Променливи. Типове данни</a:t>
            </a:r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Целочислени типове данни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54331A6-6D02-4620-82EF-BDC3E772E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1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916" y="4651459"/>
            <a:ext cx="8007896" cy="16731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5200" dirty="0"/>
              <a:t>Типове данни и променливи</a:t>
            </a:r>
            <a:endParaRPr lang="en-US" sz="5200" dirty="0"/>
          </a:p>
        </p:txBody>
      </p:sp>
      <p:pic>
        <p:nvPicPr>
          <p:cNvPr id="3" name="Picture 2" descr="C:\Trash\binary-data-abstrac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86" y="1377028"/>
            <a:ext cx="5473756" cy="296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E68A294E-0B73-415B-892C-6C3FA9A9A65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7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Компютрите са машини, които обработват информация</a:t>
            </a:r>
            <a:endParaRPr lang="en-US" dirty="0"/>
          </a:p>
          <a:p>
            <a:pPr lvl="1"/>
            <a:r>
              <a:rPr lang="bg-BG" dirty="0"/>
              <a:t>В компютърната памет се пазят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инструкциите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информация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работят компютрите</a:t>
            </a:r>
            <a:r>
              <a:rPr lang="en-US" dirty="0"/>
              <a:t>?</a:t>
            </a:r>
            <a:endParaRPr lang="bg-BG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612587" y="3581399"/>
            <a:ext cx="8963650" cy="1683495"/>
            <a:chOff x="1816500" y="3048000"/>
            <a:chExt cx="8164112" cy="1533331"/>
          </a:xfrm>
        </p:grpSpPr>
        <p:grpSp>
          <p:nvGrpSpPr>
            <p:cNvPr id="2" name="Group 1"/>
            <p:cNvGrpSpPr/>
            <p:nvPr/>
          </p:nvGrpSpPr>
          <p:grpSpPr>
            <a:xfrm>
              <a:off x="1816500" y="3057331"/>
              <a:ext cx="1619250" cy="1524000"/>
              <a:chOff x="2360612" y="3048000"/>
              <a:chExt cx="1619250" cy="1524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360612" y="3048000"/>
                <a:ext cx="1619250" cy="152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6750" y="3285931"/>
                <a:ext cx="1066800" cy="106680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8361362" y="3048000"/>
              <a:ext cx="1619250" cy="1524000"/>
              <a:chOff x="1998468" y="3505200"/>
              <a:chExt cx="1619250" cy="15240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998468" y="3505200"/>
                <a:ext cx="1619250" cy="152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6205" y="3705807"/>
                <a:ext cx="1142999" cy="1143000"/>
              </a:xfrm>
              <a:prstGeom prst="rect">
                <a:avLst/>
              </a:prstGeom>
            </p:spPr>
          </p:pic>
        </p:grpSp>
        <p:sp>
          <p:nvSpPr>
            <p:cNvPr id="21" name="Arrow: Right 20"/>
            <p:cNvSpPr/>
            <p:nvPr/>
          </p:nvSpPr>
          <p:spPr>
            <a:xfrm>
              <a:off x="6913562" y="3572069"/>
              <a:ext cx="1295400" cy="4572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045281" y="3057331"/>
              <a:ext cx="1619250" cy="1524000"/>
              <a:chOff x="8286162" y="3019003"/>
              <a:chExt cx="1619250" cy="15240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286162" y="3019003"/>
                <a:ext cx="1619250" cy="152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8452164" y="3440357"/>
                <a:ext cx="1289215" cy="6638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2800" b="1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10110</a:t>
                </a:r>
                <a:endParaRPr lang="en-GB" sz="36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2" name="Arrow: Right 21"/>
            <p:cNvSpPr/>
            <p:nvPr/>
          </p:nvSpPr>
          <p:spPr>
            <a:xfrm>
              <a:off x="3597481" y="3590731"/>
              <a:ext cx="1295400" cy="4572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A6A1D9B9-F937-446D-A447-D5A412926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19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Променливите имат: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Присвояване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се извършва чрез оператор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"="</a:t>
            </a:r>
            <a:r>
              <a:rPr lang="en-US" dirty="0"/>
              <a:t> </a:t>
            </a:r>
          </a:p>
          <a:p>
            <a:pPr lvl="1"/>
            <a:r>
              <a:rPr lang="bg-BG" dirty="0"/>
              <a:t>Пример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дефиниране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присвояване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en-US" dirty="0"/>
              <a:t> C#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Когато се обработи, информацията се записва обратно в променливите</a:t>
            </a:r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Променливи</a:t>
            </a: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3380201" y="4094472"/>
            <a:ext cx="3675062" cy="6340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count = 5;</a:t>
            </a:r>
          </a:p>
        </p:txBody>
      </p:sp>
      <p:sp>
        <p:nvSpPr>
          <p:cNvPr id="560133" name="AutoShape 5"/>
          <p:cNvSpPr>
            <a:spLocks noChangeArrowheads="1"/>
          </p:cNvSpPr>
          <p:nvPr/>
        </p:nvSpPr>
        <p:spPr bwMode="auto">
          <a:xfrm>
            <a:off x="922338" y="3956360"/>
            <a:ext cx="2111734" cy="578882"/>
          </a:xfrm>
          <a:prstGeom prst="wedgeRoundRectCallout">
            <a:avLst>
              <a:gd name="adj1" fmla="val 72797"/>
              <a:gd name="adj2" fmla="val 3116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000" dirty="0">
                <a:solidFill>
                  <a:srgbClr val="FFFFFF"/>
                </a:solidFill>
              </a:rPr>
              <a:t>Тип</a:t>
            </a:r>
          </a:p>
        </p:txBody>
      </p:sp>
      <p:sp>
        <p:nvSpPr>
          <p:cNvPr id="560134" name="AutoShape 6"/>
          <p:cNvSpPr>
            <a:spLocks noChangeArrowheads="1"/>
          </p:cNvSpPr>
          <p:nvPr/>
        </p:nvSpPr>
        <p:spPr bwMode="auto">
          <a:xfrm>
            <a:off x="4684548" y="3352800"/>
            <a:ext cx="2871958" cy="578882"/>
          </a:xfrm>
          <a:prstGeom prst="wedgeRoundRectCallout">
            <a:avLst>
              <a:gd name="adj1" fmla="val -44868"/>
              <a:gd name="adj2" fmla="val 1077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000" dirty="0">
                <a:solidFill>
                  <a:srgbClr val="FFFFFF"/>
                </a:solidFill>
              </a:rPr>
              <a:t>Име</a:t>
            </a:r>
          </a:p>
        </p:txBody>
      </p:sp>
      <p:sp>
        <p:nvSpPr>
          <p:cNvPr id="560135" name="AutoShape 7"/>
          <p:cNvSpPr>
            <a:spLocks noChangeArrowheads="1"/>
          </p:cNvSpPr>
          <p:nvPr/>
        </p:nvSpPr>
        <p:spPr bwMode="auto">
          <a:xfrm>
            <a:off x="7285299" y="4398530"/>
            <a:ext cx="2871958" cy="578882"/>
          </a:xfrm>
          <a:prstGeom prst="wedgeRoundRectCallout">
            <a:avLst>
              <a:gd name="adj1" fmla="val -68027"/>
              <a:gd name="adj2" fmla="val -4187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000" dirty="0">
                <a:solidFill>
                  <a:srgbClr val="FFFFFF"/>
                </a:solidFill>
              </a:rPr>
              <a:t>Стойност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FC0DC34-4BDF-47FD-8A0C-AA9FCBE30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80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3" grpId="0" animBg="1"/>
      <p:bldP spid="560134" grpId="0" animBg="1"/>
      <p:bldP spid="560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 на данните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които имат сходни характеристики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bg-BG" dirty="0"/>
              <a:t>Описва вида на информацията, който се пази в компютърната памет</a:t>
            </a:r>
            <a:r>
              <a:rPr lang="en-US" dirty="0"/>
              <a:t> (</a:t>
            </a:r>
            <a:r>
              <a:rPr lang="bg-BG" dirty="0"/>
              <a:t>съответно в променливата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bg-BG" dirty="0"/>
              <a:t>Положителни цели числа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</a:p>
          <a:p>
            <a:pPr lvl="1">
              <a:spcBef>
                <a:spcPts val="1200"/>
              </a:spcBef>
            </a:pPr>
            <a:r>
              <a:rPr lang="bg-BG" dirty="0"/>
              <a:t>Знаци от азбуката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</a:p>
          <a:p>
            <a:pPr lvl="1">
              <a:spcBef>
                <a:spcPts val="1200"/>
              </a:spcBef>
            </a:pPr>
            <a:r>
              <a:rPr lang="bg-BG" dirty="0"/>
              <a:t>Дни от седмицата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Monday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Tuesday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тип данни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icons.iconarchive.com/icons/iconshock/real-vista-project-managment/256/data-managemen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810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037FEDC-851A-4F37-A9B2-D113701F4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49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bg-BG" dirty="0"/>
              <a:t>Типът данни притежава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 </a:t>
            </a:r>
            <a:r>
              <a:rPr lang="en-US" dirty="0"/>
              <a:t>(C# </a:t>
            </a:r>
            <a:r>
              <a:rPr lang="bg-BG" dirty="0"/>
              <a:t>ключова дума </a:t>
            </a:r>
            <a:r>
              <a:rPr lang="en-US" dirty="0"/>
              <a:t>or .NET </a:t>
            </a:r>
            <a:r>
              <a:rPr lang="bg-BG" dirty="0"/>
              <a:t>тип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Размер </a:t>
            </a:r>
            <a:r>
              <a:rPr lang="en-US" dirty="0"/>
              <a:t>(</a:t>
            </a:r>
            <a:r>
              <a:rPr lang="bg-BG" dirty="0"/>
              <a:t>колко памет се използва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 по подразбиране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bg-BG" dirty="0"/>
              <a:t>Пример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bg-BG" dirty="0"/>
              <a:t>Цели числа в </a:t>
            </a:r>
            <a:r>
              <a:rPr lang="en-US" dirty="0"/>
              <a:t>C#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bg-BG" dirty="0"/>
              <a:t>Име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int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bg-BG" dirty="0"/>
              <a:t>Размер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бита </a:t>
            </a:r>
            <a:r>
              <a:rPr lang="en-US" dirty="0"/>
              <a:t>(4 </a:t>
            </a:r>
            <a:r>
              <a:rPr lang="bg-BG" dirty="0"/>
              <a:t>байта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bg-BG" dirty="0"/>
              <a:t>Стойност по подразбиране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Характеристики на типовете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085012" y="600182"/>
            <a:ext cx="2400601" cy="2828818"/>
            <a:chOff x="7401286" y="533400"/>
            <a:chExt cx="1975608" cy="2328015"/>
          </a:xfrm>
        </p:grpSpPr>
        <p:pic>
          <p:nvPicPr>
            <p:cNvPr id="2052" name="Picture 4" descr="http://clipartist.info/RSS/openclipart.org/2011/July/15-Friday/binary_file_icon-1331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01286" y="533400"/>
              <a:ext cx="1975608" cy="2328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464631" y="1697737"/>
              <a:ext cx="1344613" cy="106397"/>
            </a:xfrm>
            <a:prstGeom prst="rect">
              <a:avLst/>
            </a:prstGeom>
            <a:solidFill>
              <a:srgbClr val="F0A22E">
                <a:alpha val="10196"/>
              </a:srgb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787812" y="2209800"/>
            <a:ext cx="3778600" cy="1045256"/>
          </a:xfrm>
          <a:prstGeom prst="wedgeRoundRectCallout">
            <a:avLst>
              <a:gd name="adj1" fmla="val -59318"/>
              <a:gd name="adj2" fmla="val -5600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FFFFFF"/>
                </a:solidFill>
              </a:rPr>
              <a:t>: </a:t>
            </a:r>
            <a:r>
              <a:rPr lang="bg-BG" sz="3200" dirty="0">
                <a:solidFill>
                  <a:srgbClr val="FFFFFF"/>
                </a:solidFill>
              </a:rPr>
              <a:t>поредица от </a:t>
            </a:r>
            <a:r>
              <a:rPr lang="en-US" sz="3200" dirty="0">
                <a:solidFill>
                  <a:srgbClr val="FFFFFF"/>
                </a:solidFill>
              </a:rPr>
              <a:t>32 </a:t>
            </a:r>
            <a:r>
              <a:rPr lang="bg-BG" sz="3200" dirty="0">
                <a:solidFill>
                  <a:srgbClr val="FFFFFF"/>
                </a:solidFill>
              </a:rPr>
              <a:t>бита в паметта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44" y="4617546"/>
            <a:ext cx="3920068" cy="1907456"/>
          </a:xfrm>
          <a:prstGeom prst="rect">
            <a:avLst/>
          </a:prstGeom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713412" y="3810000"/>
            <a:ext cx="3970800" cy="1081929"/>
          </a:xfrm>
          <a:prstGeom prst="wedgeRoundRectCallout">
            <a:avLst>
              <a:gd name="adj1" fmla="val 40050"/>
              <a:gd name="adj2" fmla="val 876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FFFFFF"/>
                </a:solidFill>
              </a:rPr>
              <a:t>: 4 sequential bytes in the memory</a:t>
            </a:r>
            <a:endParaRPr lang="bg-BG" sz="32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1FB1E25-4639-42D7-9A3A-0B73BA4A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84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5351600"/>
            <a:ext cx="8938472" cy="820600"/>
          </a:xfrm>
        </p:spPr>
        <p:txBody>
          <a:bodyPr/>
          <a:lstStyle/>
          <a:p>
            <a:r>
              <a:rPr lang="bg-BG" dirty="0"/>
              <a:t>Целочислени типове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90538" y="1570758"/>
            <a:ext cx="5648955" cy="3218155"/>
            <a:chOff x="8551624" y="1141196"/>
            <a:chExt cx="2306448" cy="2111663"/>
          </a:xfrm>
          <a:effectLst>
            <a:glow rad="101600">
              <a:schemeClr val="tx1">
                <a:lumMod val="95000"/>
                <a:alpha val="20000"/>
              </a:schemeClr>
            </a:glow>
          </a:effectLst>
        </p:grpSpPr>
        <p:sp>
          <p:nvSpPr>
            <p:cNvPr id="8" name="TextBox 7"/>
            <p:cNvSpPr txBox="1"/>
            <p:nvPr/>
          </p:nvSpPr>
          <p:spPr>
            <a:xfrm rot="21521100">
              <a:off x="9298519" y="1982735"/>
              <a:ext cx="639504" cy="71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int</a:t>
              </a:r>
              <a:endParaRPr lang="en-US" sz="3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751016">
              <a:off x="8754310" y="2660816"/>
              <a:ext cx="721535" cy="543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long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843522">
              <a:off x="8907642" y="1141196"/>
              <a:ext cx="738825" cy="543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byte</a:t>
              </a:r>
              <a:endParaRPr lang="en-US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43506">
              <a:off x="9724556" y="1674352"/>
              <a:ext cx="756720" cy="48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short</a:t>
              </a:r>
              <a:endParaRPr lang="en-US" sz="2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445021">
              <a:off x="8551624" y="1674396"/>
              <a:ext cx="610854" cy="48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uint</a:t>
              </a:r>
              <a:endParaRPr lang="en-US" sz="2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1351847">
              <a:off x="9877907" y="1149183"/>
              <a:ext cx="688260" cy="42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sbyte</a:t>
              </a:r>
              <a:endParaRPr lang="en-US" sz="1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1216099">
              <a:off x="10167952" y="2270302"/>
              <a:ext cx="690120" cy="372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ushort</a:t>
              </a:r>
              <a:endParaRPr lang="en-US" sz="1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347577">
              <a:off x="9909996" y="2766349"/>
              <a:ext cx="799444" cy="48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ulong</a:t>
              </a:r>
              <a:endParaRPr lang="en-US" sz="2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E636DDF8-7B0B-4C50-9C35-57CF83F6BB8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1"/>
            <a:ext cx="11804822" cy="565467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sbyte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[-128 …127]: </a:t>
            </a:r>
            <a:r>
              <a:rPr lang="bg-BG" sz="3000" dirty="0"/>
              <a:t>със знак, </a:t>
            </a:r>
            <a:r>
              <a:rPr lang="en-US" sz="3000" dirty="0"/>
              <a:t>8-</a:t>
            </a:r>
            <a:r>
              <a:rPr lang="bg-BG" sz="3000" dirty="0"/>
              <a:t>битов</a:t>
            </a:r>
            <a:r>
              <a:rPr lang="en-US" sz="3000" dirty="0"/>
              <a:t> [-2</a:t>
            </a:r>
            <a:r>
              <a:rPr lang="en-US" sz="3000" baseline="30000" dirty="0"/>
              <a:t>7</a:t>
            </a:r>
            <a:r>
              <a:rPr lang="en-US" sz="3000" dirty="0"/>
              <a:t> … 2</a:t>
            </a:r>
            <a:r>
              <a:rPr lang="en-US" sz="3000" baseline="30000" dirty="0"/>
              <a:t>7</a:t>
            </a:r>
            <a:r>
              <a:rPr lang="en-US" sz="3000" dirty="0"/>
              <a:t>-1]</a:t>
            </a:r>
          </a:p>
          <a:p>
            <a:pPr>
              <a:lnSpc>
                <a:spcPct val="107000"/>
              </a:lnSpc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byte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[0 … 255]: </a:t>
            </a:r>
            <a:r>
              <a:rPr lang="bg-BG" sz="3000" dirty="0"/>
              <a:t>без знак, </a:t>
            </a:r>
            <a:r>
              <a:rPr lang="en-US" sz="3000" dirty="0"/>
              <a:t>8-</a:t>
            </a:r>
            <a:r>
              <a:rPr lang="bg-BG" sz="3000" dirty="0"/>
              <a:t>битов</a:t>
            </a:r>
            <a:r>
              <a:rPr lang="en-US" sz="3000" dirty="0"/>
              <a:t> [0 … 2</a:t>
            </a:r>
            <a:r>
              <a:rPr lang="en-US" sz="3000" baseline="30000" dirty="0"/>
              <a:t>8</a:t>
            </a:r>
            <a:r>
              <a:rPr lang="en-US" sz="3000" dirty="0"/>
              <a:t>-1]</a:t>
            </a:r>
          </a:p>
          <a:p>
            <a:pPr>
              <a:lnSpc>
                <a:spcPct val="107000"/>
              </a:lnSpc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short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[-32 768 … 32 767]: </a:t>
            </a:r>
            <a:r>
              <a:rPr lang="bg-BG" sz="3000" dirty="0"/>
              <a:t>със знак,</a:t>
            </a:r>
            <a:r>
              <a:rPr lang="en-US" sz="3000" dirty="0"/>
              <a:t> 16-</a:t>
            </a:r>
            <a:r>
              <a:rPr lang="bg-BG" sz="3000" dirty="0"/>
              <a:t>битов</a:t>
            </a:r>
            <a:r>
              <a:rPr lang="en-US" sz="3000" dirty="0"/>
              <a:t> [-2</a:t>
            </a:r>
            <a:r>
              <a:rPr lang="en-US" sz="3000" baseline="30000" dirty="0"/>
              <a:t>15</a:t>
            </a:r>
            <a:r>
              <a:rPr lang="en-US" sz="3000" dirty="0"/>
              <a:t> … 2</a:t>
            </a:r>
            <a:r>
              <a:rPr lang="en-US" sz="3000" baseline="30000" dirty="0"/>
              <a:t>15</a:t>
            </a:r>
            <a:r>
              <a:rPr lang="en-US" sz="3000" dirty="0"/>
              <a:t>-1]</a:t>
            </a:r>
          </a:p>
          <a:p>
            <a:pPr>
              <a:lnSpc>
                <a:spcPct val="107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ushort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[0 … 65 535]: </a:t>
            </a:r>
            <a:r>
              <a:rPr lang="bg-BG" sz="3000" dirty="0"/>
              <a:t>без знак </a:t>
            </a:r>
            <a:r>
              <a:rPr lang="en-US" sz="3000" dirty="0"/>
              <a:t>16-</a:t>
            </a:r>
            <a:r>
              <a:rPr lang="bg-BG" sz="3000" dirty="0"/>
              <a:t>битов</a:t>
            </a:r>
            <a:r>
              <a:rPr lang="en-US" sz="3000" dirty="0"/>
              <a:t> [0 … 2</a:t>
            </a:r>
            <a:r>
              <a:rPr lang="en-US" sz="3000" baseline="30000" dirty="0"/>
              <a:t>16</a:t>
            </a:r>
            <a:r>
              <a:rPr lang="en-US" sz="3000" dirty="0"/>
              <a:t>-1]</a:t>
            </a:r>
          </a:p>
          <a:p>
            <a:pPr>
              <a:lnSpc>
                <a:spcPct val="107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[-2 147 483 648 … 2 147 483 647]: </a:t>
            </a:r>
            <a:r>
              <a:rPr lang="bg-BG" sz="3000" dirty="0"/>
              <a:t>със знак </a:t>
            </a:r>
            <a:r>
              <a:rPr lang="en-US" sz="3000" dirty="0"/>
              <a:t>32-</a:t>
            </a:r>
            <a:r>
              <a:rPr lang="bg-BG" sz="3000" dirty="0"/>
              <a:t>битов</a:t>
            </a:r>
            <a:r>
              <a:rPr lang="en-US" sz="3000" dirty="0"/>
              <a:t> [-2</a:t>
            </a:r>
            <a:r>
              <a:rPr lang="en-US" sz="3000" baseline="30000" dirty="0"/>
              <a:t>31</a:t>
            </a:r>
            <a:r>
              <a:rPr lang="en-US" sz="3000" dirty="0"/>
              <a:t> … 2</a:t>
            </a:r>
            <a:r>
              <a:rPr lang="en-US" sz="3000" baseline="30000" dirty="0"/>
              <a:t>31</a:t>
            </a:r>
            <a:r>
              <a:rPr lang="en-US" sz="3000" dirty="0"/>
              <a:t>-1]</a:t>
            </a:r>
            <a:endParaRPr lang="en-US" sz="3000" u="sng" dirty="0"/>
          </a:p>
          <a:p>
            <a:pPr>
              <a:lnSpc>
                <a:spcPct val="107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uint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[0 … 4 294 967 295]: </a:t>
            </a:r>
            <a:r>
              <a:rPr lang="bg-BG" sz="3000" dirty="0"/>
              <a:t>без знак </a:t>
            </a:r>
            <a:r>
              <a:rPr lang="en-US" sz="3000" dirty="0"/>
              <a:t>32-</a:t>
            </a:r>
            <a:r>
              <a:rPr lang="bg-BG" sz="3000" dirty="0"/>
              <a:t>битов</a:t>
            </a:r>
            <a:r>
              <a:rPr lang="en-US" sz="3000" dirty="0"/>
              <a:t> [0 … 2</a:t>
            </a:r>
            <a:r>
              <a:rPr lang="en-US" sz="3000" baseline="30000" dirty="0"/>
              <a:t>32</a:t>
            </a:r>
            <a:r>
              <a:rPr lang="en-US" sz="3000" dirty="0"/>
              <a:t>-1]</a:t>
            </a:r>
          </a:p>
          <a:p>
            <a:pPr>
              <a:lnSpc>
                <a:spcPct val="107000"/>
              </a:lnSpc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[-9 223 372 036 854 775 808 … 9 223 372 036 854 775 807]: </a:t>
            </a:r>
            <a:r>
              <a:rPr lang="bg-BG" sz="3000" dirty="0"/>
              <a:t>със знак </a:t>
            </a:r>
            <a:r>
              <a:rPr lang="en-US" sz="3000" dirty="0"/>
              <a:t>64-</a:t>
            </a:r>
            <a:r>
              <a:rPr lang="bg-BG" sz="3000" dirty="0"/>
              <a:t>битов</a:t>
            </a:r>
            <a:r>
              <a:rPr lang="en-US" sz="3000" dirty="0"/>
              <a:t> [-2</a:t>
            </a:r>
            <a:r>
              <a:rPr lang="en-US" sz="3000" baseline="30000" dirty="0"/>
              <a:t>63</a:t>
            </a:r>
            <a:r>
              <a:rPr lang="en-US" sz="3000" dirty="0"/>
              <a:t> … 2</a:t>
            </a:r>
            <a:r>
              <a:rPr lang="en-US" sz="3000" baseline="30000" dirty="0"/>
              <a:t>63</a:t>
            </a:r>
            <a:r>
              <a:rPr lang="en-US" sz="3000" dirty="0"/>
              <a:t>-1]</a:t>
            </a:r>
          </a:p>
          <a:p>
            <a:pPr>
              <a:lnSpc>
                <a:spcPct val="107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ulong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[0 … 18 446 744 073 709 551 615]: </a:t>
            </a:r>
            <a:r>
              <a:rPr lang="bg-BG" sz="3000" dirty="0"/>
              <a:t>без знак </a:t>
            </a:r>
            <a:r>
              <a:rPr lang="en-US" sz="3000" dirty="0"/>
              <a:t>64-</a:t>
            </a:r>
            <a:r>
              <a:rPr lang="bg-BG" sz="3000" dirty="0"/>
              <a:t>битов</a:t>
            </a:r>
            <a:r>
              <a:rPr lang="en-US" sz="3000" dirty="0"/>
              <a:t> [0 … 2</a:t>
            </a:r>
            <a:r>
              <a:rPr lang="en-US" sz="3000" baseline="30000" dirty="0"/>
              <a:t>64</a:t>
            </a:r>
            <a:r>
              <a:rPr lang="en-US" sz="3000" dirty="0"/>
              <a:t>-1]</a:t>
            </a:r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Целочислени типове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85239" y="1134979"/>
            <a:ext cx="2898807" cy="2417847"/>
            <a:chOff x="8551624" y="1141196"/>
            <a:chExt cx="2306448" cy="2111663"/>
          </a:xfrm>
          <a:effectLst>
            <a:glow rad="101600">
              <a:schemeClr val="tx1">
                <a:lumMod val="95000"/>
                <a:alpha val="20000"/>
              </a:schemeClr>
            </a:glow>
          </a:effectLst>
        </p:grpSpPr>
        <p:sp>
          <p:nvSpPr>
            <p:cNvPr id="5" name="TextBox 4"/>
            <p:cNvSpPr txBox="1"/>
            <p:nvPr/>
          </p:nvSpPr>
          <p:spPr>
            <a:xfrm rot="21521100">
              <a:off x="9298519" y="1982735"/>
              <a:ext cx="639504" cy="71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int</a:t>
              </a:r>
              <a:endParaRPr lang="en-US" sz="3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751016">
              <a:off x="8754310" y="2660816"/>
              <a:ext cx="721535" cy="543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long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843522">
              <a:off x="8907642" y="1141196"/>
              <a:ext cx="738825" cy="543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byte</a:t>
              </a:r>
              <a:endParaRPr lang="en-US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443506">
              <a:off x="9724556" y="1674352"/>
              <a:ext cx="756720" cy="48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short</a:t>
              </a:r>
              <a:endParaRPr lang="en-US" sz="2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445021">
              <a:off x="8551624" y="1674396"/>
              <a:ext cx="610854" cy="48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uint</a:t>
              </a:r>
              <a:endParaRPr lang="en-US" sz="2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1351847">
              <a:off x="9877907" y="1149183"/>
              <a:ext cx="688260" cy="42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sbyte</a:t>
              </a:r>
              <a:endParaRPr lang="en-US" sz="1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1216099">
              <a:off x="10167952" y="2270302"/>
              <a:ext cx="690120" cy="372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ushort</a:t>
              </a:r>
              <a:endParaRPr lang="en-US" sz="1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47577">
              <a:off x="9909996" y="2766349"/>
              <a:ext cx="799444" cy="48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ulong</a:t>
              </a:r>
              <a:endParaRPr lang="en-US" sz="2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E2FCE027-FFFC-4484-94BA-CCFEB4B0E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7150</TotalTime>
  <Words>1071</Words>
  <Application>Microsoft Office PowerPoint</Application>
  <PresentationFormat>Custom</PresentationFormat>
  <Paragraphs>175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Consolas</vt:lpstr>
      <vt:lpstr>Tahoma</vt:lpstr>
      <vt:lpstr>Wingdings</vt:lpstr>
      <vt:lpstr>Wingdings 2</vt:lpstr>
      <vt:lpstr>SoftUni 16x9</vt:lpstr>
      <vt:lpstr>Типове данни и променливи</vt:lpstr>
      <vt:lpstr>Съдържание</vt:lpstr>
      <vt:lpstr>Типове данни и променливи</vt:lpstr>
      <vt:lpstr>Как работят компютрите?</vt:lpstr>
      <vt:lpstr>Променливи</vt:lpstr>
      <vt:lpstr>Какво е тип данни?</vt:lpstr>
      <vt:lpstr>Характеристики на типовете</vt:lpstr>
      <vt:lpstr>Целочислени типове</vt:lpstr>
      <vt:lpstr>Целочислени типове</vt:lpstr>
      <vt:lpstr>Векове – Пример</vt:lpstr>
      <vt:lpstr>Внимавайте с препълването!</vt:lpstr>
      <vt:lpstr>Задача: Векове към минути</vt:lpstr>
      <vt:lpstr>Задача: Векове към минути</vt:lpstr>
      <vt:lpstr>Целочислени литерали</vt:lpstr>
      <vt:lpstr>Какво научихме този час?</vt:lpstr>
      <vt:lpstr>Програмиране – Въпроси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2019-12-16T19:08:20Z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