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2"/>
  </p:notesMasterIdLst>
  <p:handoutMasterIdLst>
    <p:handoutMasterId r:id="rId23"/>
  </p:handoutMasterIdLst>
  <p:sldIdLst>
    <p:sldId id="402" r:id="rId3"/>
    <p:sldId id="517" r:id="rId4"/>
    <p:sldId id="504" r:id="rId5"/>
    <p:sldId id="505" r:id="rId6"/>
    <p:sldId id="506" r:id="rId7"/>
    <p:sldId id="507" r:id="rId8"/>
    <p:sldId id="518" r:id="rId9"/>
    <p:sldId id="519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464" r:id="rId19"/>
    <p:sldId id="520" r:id="rId20"/>
    <p:sldId id="481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23DA5D3-5E1C-4F4C-AC25-5739CFEFF5CF}">
          <p14:sldIdLst>
            <p14:sldId id="402"/>
            <p14:sldId id="517"/>
            <p14:sldId id="504"/>
            <p14:sldId id="505"/>
            <p14:sldId id="506"/>
            <p14:sldId id="507"/>
            <p14:sldId id="518"/>
            <p14:sldId id="519"/>
          </p14:sldIdLst>
        </p14:section>
        <p14:section name="Variables" id="{3A8F4DD4-27CA-4CE5-9F41-970819E8358E}">
          <p14:sldIdLst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</p14:sldIdLst>
        </p14:section>
        <p14:section name="Conclusion" id="{D93C8EE1-80A6-4311-B985-4F3CFB461657}">
          <p14:sldIdLst>
            <p14:sldId id="464"/>
            <p14:sldId id="520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6:48.933" idx="2">
    <p:pos x="10" y="10"/>
    <p:text>1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D0C9D8C-268E-4855-BD11-64C28FDA84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7868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17A43D9-C951-4AEE-9986-2851CE7523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6507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ACAC771-4F47-4176-9C9C-73DBB8DAE9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87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BE3F805-E6B3-4C9B-BAC6-E6DE083D9A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7635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B55806D-53D2-495A-8D23-7BA09C193E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2106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8E45480-0E21-46B7-9ADF-3CB96BBA70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1952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457200"/>
            <a:ext cx="7910299" cy="788071"/>
          </a:xfrm>
        </p:spPr>
        <p:txBody>
          <a:bodyPr>
            <a:normAutofit fontScale="90000"/>
          </a:bodyPr>
          <a:lstStyle/>
          <a:p>
            <a:r>
              <a:rPr lang="bg-BG" dirty="0"/>
              <a:t>Типове данни и променливи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 fontScale="92500"/>
          </a:bodyPr>
          <a:lstStyle/>
          <a:p>
            <a:r>
              <a:rPr lang="bg-BG" dirty="0"/>
              <a:t>Низове. Обектен тип. </a:t>
            </a:r>
            <a:r>
              <a:rPr lang="bg-BG"/>
              <a:t>Променливи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830491" y="3657125"/>
            <a:ext cx="233096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2" descr="http://educhoices.org/cimages/multimages/1/free_technology_courses.jpg">
            <a:extLst>
              <a:ext uri="{FF2B5EF4-FFF2-40B4-BE49-F238E27FC236}">
                <a16:creationId xmlns:a16="http://schemas.microsoft.com/office/drawing/2014/main" id="{A527D257-65B4-4ACC-BE32-C50549DD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98" y="3764992"/>
            <a:ext cx="4364712" cy="216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8" name="Picture 17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9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4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6542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900" dirty="0"/>
              <a:t>Имената на променливите</a:t>
            </a:r>
            <a:endParaRPr lang="en-US" sz="2900" dirty="0"/>
          </a:p>
          <a:p>
            <a:pPr lvl="1"/>
            <a:r>
              <a:rPr lang="bg-BG" sz="2900" dirty="0"/>
              <a:t>Винаги използвайте 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конвенциите за именуване </a:t>
            </a:r>
            <a:br>
              <a:rPr lang="en-US" sz="2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2900" dirty="0"/>
              <a:t>на даден програмен език</a:t>
            </a:r>
            <a:r>
              <a:rPr lang="en-US" sz="2900" dirty="0"/>
              <a:t> – </a:t>
            </a:r>
            <a:r>
              <a:rPr lang="bg-BG" sz="2900" dirty="0"/>
              <a:t>за </a:t>
            </a:r>
            <a:r>
              <a:rPr lang="en-US" sz="2900" dirty="0"/>
              <a:t>C# </a:t>
            </a:r>
            <a:r>
              <a:rPr lang="bg-BG" sz="2900" dirty="0"/>
              <a:t>ползвайте</a:t>
            </a:r>
            <a:r>
              <a:rPr lang="en-US" sz="2900" dirty="0"/>
              <a:t> 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camelCase</a:t>
            </a:r>
            <a:endParaRPr lang="en-US" sz="2900" dirty="0"/>
          </a:p>
          <a:p>
            <a:pPr lvl="1"/>
            <a:r>
              <a:rPr lang="bg-BG" sz="2900" dirty="0"/>
              <a:t>Предпочитан формат</a:t>
            </a:r>
            <a:r>
              <a:rPr lang="en-US" sz="2900" dirty="0"/>
              <a:t>: [</a:t>
            </a:r>
            <a:r>
              <a:rPr lang="bg-BG" sz="2900" dirty="0"/>
              <a:t>съществително</a:t>
            </a:r>
            <a:r>
              <a:rPr lang="en-US" sz="2900" dirty="0"/>
              <a:t>] </a:t>
            </a:r>
            <a:r>
              <a:rPr lang="bg-BG" sz="2900" dirty="0"/>
              <a:t>или</a:t>
            </a:r>
            <a:r>
              <a:rPr lang="en-US" sz="2900" dirty="0"/>
              <a:t> [</a:t>
            </a:r>
            <a:r>
              <a:rPr lang="bg-BG" sz="2900" dirty="0"/>
              <a:t>прилагателно</a:t>
            </a:r>
            <a:r>
              <a:rPr lang="en-US" sz="2900" dirty="0"/>
              <a:t>] + [</a:t>
            </a:r>
            <a:r>
              <a:rPr lang="bg-BG" sz="2900" dirty="0"/>
              <a:t>съществително</a:t>
            </a:r>
            <a:r>
              <a:rPr lang="en-US" sz="2900" dirty="0"/>
              <a:t>]</a:t>
            </a:r>
          </a:p>
          <a:p>
            <a:pPr lvl="1"/>
            <a:r>
              <a:rPr lang="bg-BG" sz="2900" dirty="0"/>
              <a:t>Трябва да описва</a:t>
            </a:r>
            <a:r>
              <a:rPr lang="en-US" sz="2900" dirty="0"/>
              <a:t> 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предназначението</a:t>
            </a:r>
            <a:r>
              <a:rPr lang="en-US" sz="2900" dirty="0"/>
              <a:t> </a:t>
            </a:r>
            <a:r>
              <a:rPr lang="bg-BG" sz="2900" dirty="0"/>
              <a:t>на</a:t>
            </a:r>
            <a:r>
              <a:rPr lang="en-US" sz="2900" dirty="0"/>
              <a:t> 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променливата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/>
              <a:t>(</a:t>
            </a:r>
            <a:r>
              <a:rPr lang="bg-BG" sz="2900" dirty="0"/>
              <a:t>Винаги се питайте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 „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Какво съдържа тази променлива</a:t>
            </a:r>
            <a:r>
              <a:rPr lang="en-US" sz="2900" dirty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900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променливи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05010" y="5015543"/>
            <a:ext cx="9698182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report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config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usersList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fontSize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maxSpeed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5010" y="5807076"/>
            <a:ext cx="9698182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foo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bar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p1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p2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populate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LAST_NAME</a:t>
            </a:r>
            <a:endParaRPr lang="en-US" b="1" dirty="0">
              <a:solidFill>
                <a:srgbClr val="FB816D"/>
              </a:solidFill>
            </a:endParaRPr>
          </a:p>
        </p:txBody>
      </p:sp>
      <p:pic>
        <p:nvPicPr>
          <p:cNvPr id="8" name="Picture 2" descr="http://coserosse.net/c/wp-content/uploads/2009/05/mat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59" y="1385277"/>
            <a:ext cx="3250353" cy="672123"/>
          </a:xfrm>
          <a:prstGeom prst="rect">
            <a:avLst/>
          </a:prstGeom>
          <a:noFill/>
        </p:spPr>
      </p:pic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2" y="5013258"/>
            <a:ext cx="630691" cy="473142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23" y="5791200"/>
            <a:ext cx="490116" cy="468411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98DBEFE-CEE0-4044-B74C-991B927E8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Област на видимост (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Variable Scope)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3000" dirty="0"/>
              <a:t>== </a:t>
            </a:r>
            <a:r>
              <a:rPr lang="bg-BG" sz="3000" dirty="0"/>
              <a:t>мястото където можем да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достъпим</a:t>
            </a:r>
            <a:r>
              <a:rPr lang="en-GB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променлива</a:t>
            </a:r>
            <a:r>
              <a:rPr lang="en-GB" sz="3000" dirty="0"/>
              <a:t> (</a:t>
            </a:r>
            <a:r>
              <a:rPr lang="bg-BG" sz="3000" dirty="0"/>
              <a:t>глобално</a:t>
            </a:r>
            <a:r>
              <a:rPr lang="en-GB" sz="3000" dirty="0"/>
              <a:t>, </a:t>
            </a:r>
            <a:r>
              <a:rPr lang="bg-BG" sz="3000" dirty="0"/>
              <a:t>локално</a:t>
            </a:r>
            <a:r>
              <a:rPr lang="en-GB" sz="3000" dirty="0"/>
              <a:t>)</a:t>
            </a:r>
          </a:p>
          <a:p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Живот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(Variable lifetime) </a:t>
            </a:r>
            <a:r>
              <a:rPr lang="en-GB" sz="3000" dirty="0"/>
              <a:t>==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колко дълго</a:t>
            </a:r>
            <a:r>
              <a:rPr lang="en-GB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остава в паметт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Живот и област на видимост на променливите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4212" y="2897352"/>
            <a:ext cx="10668000" cy="38241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outer</a:t>
            </a: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"I'm inside the Main()";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0; i &lt; 10; i++) 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var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inner</a:t>
            </a: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"I'm inside the loop";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outer</a:t>
            </a: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Console.WriteLine(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inner</a:t>
            </a: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// </a:t>
            </a:r>
            <a:r>
              <a:rPr lang="bg-BG" sz="22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Грешка</a:t>
            </a:r>
            <a:endParaRPr lang="en-GB" sz="2200" b="1" noProof="1">
              <a:solidFill>
                <a:srgbClr val="F37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2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418012" y="3124200"/>
            <a:ext cx="3886200" cy="609600"/>
          </a:xfrm>
          <a:prstGeom prst="wedgeRoundRectCallout">
            <a:avLst>
              <a:gd name="adj1" fmla="val -69716"/>
              <a:gd name="adj2" fmla="val 6290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rgbClr val="FFFFFF"/>
                </a:solidFill>
              </a:rPr>
              <a:t>Достъпна в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27804" y="4131823"/>
            <a:ext cx="3138608" cy="668777"/>
            <a:chOff x="9879232" y="2540495"/>
            <a:chExt cx="2133606" cy="864513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9879232" y="2540500"/>
              <a:ext cx="2133600" cy="864508"/>
            </a:xfrm>
            <a:prstGeom prst="wedgeRoundRectCallout">
              <a:avLst>
                <a:gd name="adj1" fmla="val -71380"/>
                <a:gd name="adj2" fmla="val 67037"/>
                <a:gd name="adj3" fmla="val 16667"/>
              </a:avLst>
            </a:prstGeom>
            <a:solidFill>
              <a:srgbClr val="663606">
                <a:alpha val="94902"/>
              </a:srgbClr>
            </a:solidFill>
            <a:ln w="19050">
              <a:solidFill>
                <a:srgbClr val="F8D49E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bg-BG" dirty="0">
                <a:solidFill>
                  <a:srgbClr val="FFFFFF"/>
                </a:solidFill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9879237" y="2540495"/>
              <a:ext cx="2133601" cy="864508"/>
            </a:xfrm>
            <a:prstGeom prst="wedgeRoundRectCallout">
              <a:avLst>
                <a:gd name="adj1" fmla="val -110430"/>
                <a:gd name="adj2" fmla="val -25727"/>
                <a:gd name="adj3" fmla="val 16667"/>
              </a:avLst>
            </a:prstGeom>
            <a:solidFill>
              <a:srgbClr val="663606">
                <a:alpha val="94902"/>
              </a:srgbClr>
            </a:solidFill>
            <a:ln w="19050">
              <a:solidFill>
                <a:srgbClr val="F8D49E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g-BG" dirty="0">
                  <a:solidFill>
                    <a:srgbClr val="FFFFFF"/>
                  </a:solidFill>
                </a:rPr>
                <a:t>Достъпни в цикъла</a:t>
              </a:r>
            </a:p>
          </p:txBody>
        </p:sp>
      </p:grp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F07A6128-95E1-470F-B829-FEAE8C537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6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Промеждутък (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Variable span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3200" dirty="0"/>
              <a:t> </a:t>
            </a:r>
            <a:r>
              <a:rPr lang="bg-BG" sz="3200" dirty="0"/>
              <a:t>определя колко време съществува една променлива преди да я използваме</a:t>
            </a:r>
            <a:endParaRPr lang="en-US" sz="3200" dirty="0"/>
          </a:p>
          <a:p>
            <a:r>
              <a:rPr lang="bg-BG" sz="3200" dirty="0"/>
              <a:t>Винаги създавайте променливата колкото се може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по-късно</a:t>
            </a:r>
            <a:endParaRPr lang="en-US" sz="32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60412" y="2996148"/>
            <a:ext cx="10668000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var 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outer</a:t>
            </a: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"I'm inside the Main()";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i = 0; i &lt; 10; i++)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var 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inner</a:t>
            </a: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"I'm inside the loop";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outer</a:t>
            </a: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Console.WriteLine(</a:t>
            </a:r>
            <a:r>
              <a:rPr lang="en-GB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inner</a:t>
            </a: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// </a:t>
            </a:r>
            <a:r>
              <a:rPr lang="bg-BG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Грешка</a:t>
            </a:r>
            <a:endParaRPr lang="en-GB" b="1" noProof="1">
              <a:solidFill>
                <a:srgbClr val="F37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Промеждутък на променлива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034236" y="3200400"/>
            <a:ext cx="2514600" cy="1143000"/>
          </a:xfrm>
          <a:prstGeom prst="wedgeRoundRectCallout">
            <a:avLst>
              <a:gd name="adj1" fmla="val -71078"/>
              <a:gd name="adj2" fmla="val 413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Промеждутък на </a:t>
            </a:r>
            <a:r>
              <a:rPr lang="en-US" sz="2800" dirty="0">
                <a:solidFill>
                  <a:srgbClr val="FFFFFF"/>
                </a:solidFill>
              </a:rPr>
              <a:t>"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outer</a:t>
            </a:r>
            <a:r>
              <a:rPr lang="en-US" sz="2800" dirty="0">
                <a:solidFill>
                  <a:srgbClr val="FFFFFF"/>
                </a:solidFill>
              </a:rPr>
              <a:t>"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923212" y="3581401"/>
            <a:ext cx="565534" cy="2027288"/>
          </a:xfrm>
          <a:custGeom>
            <a:avLst/>
            <a:gdLst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69088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33401"/>
              <a:gd name="connsiteY0" fmla="*/ 0 h 1600200"/>
              <a:gd name="connsiteX1" fmla="*/ 266700 w 533401"/>
              <a:gd name="connsiteY1" fmla="*/ 44448 h 1600200"/>
              <a:gd name="connsiteX2" fmla="*/ 266700 w 533401"/>
              <a:gd name="connsiteY2" fmla="*/ 755652 h 1600200"/>
              <a:gd name="connsiteX3" fmla="*/ 533400 w 533401"/>
              <a:gd name="connsiteY3" fmla="*/ 800100 h 1600200"/>
              <a:gd name="connsiteX4" fmla="*/ 266700 w 533401"/>
              <a:gd name="connsiteY4" fmla="*/ 844548 h 1600200"/>
              <a:gd name="connsiteX5" fmla="*/ 266700 w 533401"/>
              <a:gd name="connsiteY5" fmla="*/ 1555752 h 1600200"/>
              <a:gd name="connsiteX6" fmla="*/ 0 w 533401"/>
              <a:gd name="connsiteY6" fmla="*/ 1600200 h 1600200"/>
              <a:gd name="connsiteX7" fmla="*/ 0 w 533401"/>
              <a:gd name="connsiteY7" fmla="*/ 0 h 1600200"/>
              <a:gd name="connsiteX0" fmla="*/ 0 w 533401"/>
              <a:gd name="connsiteY0" fmla="*/ 0 h 1600200"/>
              <a:gd name="connsiteX1" fmla="*/ 266700 w 533401"/>
              <a:gd name="connsiteY1" fmla="*/ 44448 h 1600200"/>
              <a:gd name="connsiteX2" fmla="*/ 266700 w 533401"/>
              <a:gd name="connsiteY2" fmla="*/ 690882 h 1600200"/>
              <a:gd name="connsiteX3" fmla="*/ 533400 w 533401"/>
              <a:gd name="connsiteY3" fmla="*/ 800100 h 1600200"/>
              <a:gd name="connsiteX4" fmla="*/ 270510 w 533401"/>
              <a:gd name="connsiteY4" fmla="*/ 913128 h 1600200"/>
              <a:gd name="connsiteX5" fmla="*/ 266700 w 533401"/>
              <a:gd name="connsiteY5" fmla="*/ 1555752 h 1600200"/>
              <a:gd name="connsiteX6" fmla="*/ 0 w 533401"/>
              <a:gd name="connsiteY6" fmla="*/ 160020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690882 h 1600200"/>
              <a:gd name="connsiteX3" fmla="*/ 419100 w 533400"/>
              <a:gd name="connsiteY3" fmla="*/ 803910 h 1600200"/>
              <a:gd name="connsiteX4" fmla="*/ 270510 w 533400"/>
              <a:gd name="connsiteY4" fmla="*/ 91312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690882 h 1600200"/>
              <a:gd name="connsiteX3" fmla="*/ 373380 w 533400"/>
              <a:gd name="connsiteY3" fmla="*/ 803910 h 1600200"/>
              <a:gd name="connsiteX4" fmla="*/ 270510 w 533400"/>
              <a:gd name="connsiteY4" fmla="*/ 91312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373380 w 575310"/>
              <a:gd name="connsiteY3" fmla="*/ 803910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411480 w 575310"/>
              <a:gd name="connsiteY3" fmla="*/ 803910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350520 w 575310"/>
              <a:gd name="connsiteY3" fmla="*/ 800100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350520 w 575310"/>
              <a:gd name="connsiteY3" fmla="*/ 800100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415344 w 575310"/>
              <a:gd name="connsiteY3" fmla="*/ 804606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10" h="1600200" stroke="0" extrusionOk="0">
                <a:moveTo>
                  <a:pt x="0" y="0"/>
                </a:moveTo>
                <a:cubicBezTo>
                  <a:pt x="147294" y="0"/>
                  <a:pt x="266700" y="19900"/>
                  <a:pt x="266700" y="44448"/>
                </a:cubicBezTo>
                <a:lnTo>
                  <a:pt x="266700" y="755652"/>
                </a:lnTo>
                <a:cubicBezTo>
                  <a:pt x="266700" y="780200"/>
                  <a:pt x="428016" y="800100"/>
                  <a:pt x="575310" y="800100"/>
                </a:cubicBezTo>
                <a:cubicBezTo>
                  <a:pt x="428016" y="800100"/>
                  <a:pt x="266700" y="820000"/>
                  <a:pt x="266700" y="844548"/>
                </a:cubicBezTo>
                <a:lnTo>
                  <a:pt x="266700" y="1555752"/>
                </a:lnTo>
                <a:cubicBezTo>
                  <a:pt x="266700" y="1580300"/>
                  <a:pt x="147294" y="1600200"/>
                  <a:pt x="0" y="1600200"/>
                </a:cubicBezTo>
                <a:lnTo>
                  <a:pt x="0" y="0"/>
                </a:lnTo>
                <a:close/>
              </a:path>
              <a:path w="575310" h="1600200" fill="none">
                <a:moveTo>
                  <a:pt x="0" y="0"/>
                </a:moveTo>
                <a:cubicBezTo>
                  <a:pt x="147294" y="0"/>
                  <a:pt x="266700" y="19900"/>
                  <a:pt x="266700" y="44448"/>
                </a:cubicBezTo>
                <a:lnTo>
                  <a:pt x="266700" y="690882"/>
                </a:lnTo>
                <a:cubicBezTo>
                  <a:pt x="266700" y="715430"/>
                  <a:pt x="414709" y="801855"/>
                  <a:pt x="415344" y="804606"/>
                </a:cubicBezTo>
                <a:cubicBezTo>
                  <a:pt x="415979" y="807357"/>
                  <a:pt x="270510" y="888580"/>
                  <a:pt x="270510" y="913128"/>
                </a:cubicBezTo>
                <a:lnTo>
                  <a:pt x="266700" y="1555752"/>
                </a:lnTo>
                <a:cubicBezTo>
                  <a:pt x="266700" y="1580300"/>
                  <a:pt x="147294" y="1600200"/>
                  <a:pt x="0" y="1600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0870338-73F3-415D-83A1-23F2D7D97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26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60413" y="2667000"/>
            <a:ext cx="10668000" cy="38241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i = 0; i &lt; 10; i++) 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var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inner</a:t>
            </a: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"I'm inside the loop";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var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outer</a:t>
            </a: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"I'm inside the Main()";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outer</a:t>
            </a: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Console.WriteLine(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inner</a:t>
            </a: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// </a:t>
            </a:r>
            <a:r>
              <a:rPr lang="en-US" sz="2200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Error</a:t>
            </a:r>
            <a:endParaRPr lang="en-GB" sz="2200" b="1" noProof="1">
              <a:solidFill>
                <a:srgbClr val="F37D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3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200" b="1" noProof="1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По-краткия промеждутък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опростява кода</a:t>
            </a:r>
            <a:endParaRPr lang="en-US" dirty="0"/>
          </a:p>
          <a:p>
            <a:pPr lvl="1"/>
            <a:r>
              <a:rPr lang="bg-BG" dirty="0"/>
              <a:t>Подобрява неговата четимост и улеснява бъдещи промени</a:t>
            </a:r>
            <a:endParaRPr lang="en-US" dirty="0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Поддържайте кратък промеждутък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341500" y="4030496"/>
            <a:ext cx="2858312" cy="1379704"/>
          </a:xfrm>
          <a:prstGeom prst="wedgeRoundRectCallout">
            <a:avLst>
              <a:gd name="adj1" fmla="val -75095"/>
              <a:gd name="adj2" fmla="val 4087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Промеждутъкът на </a:t>
            </a:r>
            <a:r>
              <a:rPr lang="en-US" sz="2800" dirty="0">
                <a:solidFill>
                  <a:srgbClr val="FFFFFF"/>
                </a:solidFill>
              </a:rPr>
              <a:t>"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outer</a:t>
            </a:r>
            <a:r>
              <a:rPr lang="en-US" sz="2800" dirty="0">
                <a:solidFill>
                  <a:srgbClr val="FFFFFF"/>
                </a:solidFill>
              </a:rPr>
              <a:t>" – </a:t>
            </a:r>
            <a:r>
              <a:rPr lang="bg-BG" sz="2800" dirty="0">
                <a:solidFill>
                  <a:srgbClr val="FFFFFF"/>
                </a:solidFill>
              </a:rPr>
              <a:t>намален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237412" y="4990288"/>
            <a:ext cx="304800" cy="609600"/>
          </a:xfrm>
          <a:custGeom>
            <a:avLst/>
            <a:gdLst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69088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33401"/>
              <a:gd name="connsiteY0" fmla="*/ 0 h 1600200"/>
              <a:gd name="connsiteX1" fmla="*/ 266700 w 533401"/>
              <a:gd name="connsiteY1" fmla="*/ 44448 h 1600200"/>
              <a:gd name="connsiteX2" fmla="*/ 266700 w 533401"/>
              <a:gd name="connsiteY2" fmla="*/ 755652 h 1600200"/>
              <a:gd name="connsiteX3" fmla="*/ 533400 w 533401"/>
              <a:gd name="connsiteY3" fmla="*/ 800100 h 1600200"/>
              <a:gd name="connsiteX4" fmla="*/ 266700 w 533401"/>
              <a:gd name="connsiteY4" fmla="*/ 844548 h 1600200"/>
              <a:gd name="connsiteX5" fmla="*/ 266700 w 533401"/>
              <a:gd name="connsiteY5" fmla="*/ 1555752 h 1600200"/>
              <a:gd name="connsiteX6" fmla="*/ 0 w 533401"/>
              <a:gd name="connsiteY6" fmla="*/ 1600200 h 1600200"/>
              <a:gd name="connsiteX7" fmla="*/ 0 w 533401"/>
              <a:gd name="connsiteY7" fmla="*/ 0 h 1600200"/>
              <a:gd name="connsiteX0" fmla="*/ 0 w 533401"/>
              <a:gd name="connsiteY0" fmla="*/ 0 h 1600200"/>
              <a:gd name="connsiteX1" fmla="*/ 266700 w 533401"/>
              <a:gd name="connsiteY1" fmla="*/ 44448 h 1600200"/>
              <a:gd name="connsiteX2" fmla="*/ 266700 w 533401"/>
              <a:gd name="connsiteY2" fmla="*/ 690882 h 1600200"/>
              <a:gd name="connsiteX3" fmla="*/ 533400 w 533401"/>
              <a:gd name="connsiteY3" fmla="*/ 800100 h 1600200"/>
              <a:gd name="connsiteX4" fmla="*/ 270510 w 533401"/>
              <a:gd name="connsiteY4" fmla="*/ 913128 h 1600200"/>
              <a:gd name="connsiteX5" fmla="*/ 266700 w 533401"/>
              <a:gd name="connsiteY5" fmla="*/ 1555752 h 1600200"/>
              <a:gd name="connsiteX6" fmla="*/ 0 w 533401"/>
              <a:gd name="connsiteY6" fmla="*/ 160020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690882 h 1600200"/>
              <a:gd name="connsiteX3" fmla="*/ 419100 w 533400"/>
              <a:gd name="connsiteY3" fmla="*/ 803910 h 1600200"/>
              <a:gd name="connsiteX4" fmla="*/ 270510 w 533400"/>
              <a:gd name="connsiteY4" fmla="*/ 91312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755652 h 1600200"/>
              <a:gd name="connsiteX3" fmla="*/ 533400 w 533400"/>
              <a:gd name="connsiteY3" fmla="*/ 800100 h 1600200"/>
              <a:gd name="connsiteX4" fmla="*/ 266700 w 533400"/>
              <a:gd name="connsiteY4" fmla="*/ 84454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7" fmla="*/ 0 w 533400"/>
              <a:gd name="connsiteY7" fmla="*/ 0 h 1600200"/>
              <a:gd name="connsiteX0" fmla="*/ 0 w 533400"/>
              <a:gd name="connsiteY0" fmla="*/ 0 h 1600200"/>
              <a:gd name="connsiteX1" fmla="*/ 266700 w 533400"/>
              <a:gd name="connsiteY1" fmla="*/ 44448 h 1600200"/>
              <a:gd name="connsiteX2" fmla="*/ 266700 w 533400"/>
              <a:gd name="connsiteY2" fmla="*/ 690882 h 1600200"/>
              <a:gd name="connsiteX3" fmla="*/ 373380 w 533400"/>
              <a:gd name="connsiteY3" fmla="*/ 803910 h 1600200"/>
              <a:gd name="connsiteX4" fmla="*/ 270510 w 533400"/>
              <a:gd name="connsiteY4" fmla="*/ 913128 h 1600200"/>
              <a:gd name="connsiteX5" fmla="*/ 266700 w 533400"/>
              <a:gd name="connsiteY5" fmla="*/ 1555752 h 1600200"/>
              <a:gd name="connsiteX6" fmla="*/ 0 w 53340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373380 w 575310"/>
              <a:gd name="connsiteY3" fmla="*/ 803910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411480 w 575310"/>
              <a:gd name="connsiteY3" fmla="*/ 803910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350520 w 575310"/>
              <a:gd name="connsiteY3" fmla="*/ 800100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350520 w 575310"/>
              <a:gd name="connsiteY3" fmla="*/ 800100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755652 h 1600200"/>
              <a:gd name="connsiteX3" fmla="*/ 575310 w 575310"/>
              <a:gd name="connsiteY3" fmla="*/ 800100 h 1600200"/>
              <a:gd name="connsiteX4" fmla="*/ 266700 w 575310"/>
              <a:gd name="connsiteY4" fmla="*/ 84454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  <a:gd name="connsiteX7" fmla="*/ 0 w 575310"/>
              <a:gd name="connsiteY7" fmla="*/ 0 h 1600200"/>
              <a:gd name="connsiteX0" fmla="*/ 0 w 575310"/>
              <a:gd name="connsiteY0" fmla="*/ 0 h 1600200"/>
              <a:gd name="connsiteX1" fmla="*/ 266700 w 575310"/>
              <a:gd name="connsiteY1" fmla="*/ 44448 h 1600200"/>
              <a:gd name="connsiteX2" fmla="*/ 266700 w 575310"/>
              <a:gd name="connsiteY2" fmla="*/ 690882 h 1600200"/>
              <a:gd name="connsiteX3" fmla="*/ 415344 w 575310"/>
              <a:gd name="connsiteY3" fmla="*/ 804606 h 1600200"/>
              <a:gd name="connsiteX4" fmla="*/ 270510 w 575310"/>
              <a:gd name="connsiteY4" fmla="*/ 913128 h 1600200"/>
              <a:gd name="connsiteX5" fmla="*/ 266700 w 575310"/>
              <a:gd name="connsiteY5" fmla="*/ 1555752 h 1600200"/>
              <a:gd name="connsiteX6" fmla="*/ 0 w 575310"/>
              <a:gd name="connsiteY6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10" h="1600200" stroke="0" extrusionOk="0">
                <a:moveTo>
                  <a:pt x="0" y="0"/>
                </a:moveTo>
                <a:cubicBezTo>
                  <a:pt x="147294" y="0"/>
                  <a:pt x="266700" y="19900"/>
                  <a:pt x="266700" y="44448"/>
                </a:cubicBezTo>
                <a:lnTo>
                  <a:pt x="266700" y="755652"/>
                </a:lnTo>
                <a:cubicBezTo>
                  <a:pt x="266700" y="780200"/>
                  <a:pt x="428016" y="800100"/>
                  <a:pt x="575310" y="800100"/>
                </a:cubicBezTo>
                <a:cubicBezTo>
                  <a:pt x="428016" y="800100"/>
                  <a:pt x="266700" y="820000"/>
                  <a:pt x="266700" y="844548"/>
                </a:cubicBezTo>
                <a:lnTo>
                  <a:pt x="266700" y="1555752"/>
                </a:lnTo>
                <a:cubicBezTo>
                  <a:pt x="266700" y="1580300"/>
                  <a:pt x="147294" y="1600200"/>
                  <a:pt x="0" y="1600200"/>
                </a:cubicBezTo>
                <a:lnTo>
                  <a:pt x="0" y="0"/>
                </a:lnTo>
                <a:close/>
              </a:path>
              <a:path w="575310" h="1600200" fill="none">
                <a:moveTo>
                  <a:pt x="0" y="0"/>
                </a:moveTo>
                <a:cubicBezTo>
                  <a:pt x="147294" y="0"/>
                  <a:pt x="266700" y="19900"/>
                  <a:pt x="266700" y="44448"/>
                </a:cubicBezTo>
                <a:lnTo>
                  <a:pt x="266700" y="690882"/>
                </a:lnTo>
                <a:cubicBezTo>
                  <a:pt x="266700" y="715430"/>
                  <a:pt x="414709" y="801855"/>
                  <a:pt x="415344" y="804606"/>
                </a:cubicBezTo>
                <a:cubicBezTo>
                  <a:pt x="415979" y="807357"/>
                  <a:pt x="270510" y="888580"/>
                  <a:pt x="270510" y="913128"/>
                </a:cubicBezTo>
                <a:lnTo>
                  <a:pt x="266700" y="1555752"/>
                </a:lnTo>
                <a:cubicBezTo>
                  <a:pt x="266700" y="1580300"/>
                  <a:pt x="147294" y="1600200"/>
                  <a:pt x="0" y="1600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FF517F9-26BE-4419-AD62-AC82BB65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61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12209"/>
            <a:ext cx="11804822" cy="55703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bg-BG" dirty="0"/>
              <a:t>Имате работещ код за намиране на обема на пирамида</a:t>
            </a:r>
            <a:r>
              <a:rPr lang="en-US" dirty="0"/>
              <a:t>: </a:t>
            </a:r>
          </a:p>
          <a:p>
            <a:pPr lvl="1"/>
            <a:r>
              <a:rPr lang="bg-BG" dirty="0"/>
              <a:t>Оправете именуването, промеждутъка и използването на променливите: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Рефакторирайте кода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2812" y="2977362"/>
            <a:ext cx="10515600" cy="342343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dul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sh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0;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Console.Write("Length: 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dul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Console.Write("Width: 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sh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Console.Write("Height: 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(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dul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sh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 / 3;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Console.WriteLine("Pyramid Volume: {0:F2}", </a:t>
            </a:r>
            <a:r>
              <a:rPr lang="en-GB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</a:t>
            </a:r>
            <a:r>
              <a:rPr lang="en-GB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A9EB43C-BD57-4683-82D7-2ED9F3532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Рефакторирайте Специални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1066800"/>
            <a:ext cx="10515600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kolkko = int.Parse(Console.ReadLine());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obshto = 0; int takova = 0; bool toe = false;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ch = 1; ch &lt;= kolkko; ch++)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takova = ch;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while (ch &gt; 0)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obshto += ch % 10;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ch = ch / 10;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toe = (obshto == 5) || (obshto == 7) || (obshto == 11);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Console.WriteLine($"{takova} -&gt; {toe}");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obshto = 0; ch = takova;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BE9617C-9BC2-407C-9D73-DDC4CEB2A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5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58190"/>
            <a:ext cx="10363200" cy="820600"/>
          </a:xfrm>
        </p:spPr>
        <p:txBody>
          <a:bodyPr/>
          <a:lstStyle/>
          <a:p>
            <a:r>
              <a:rPr lang="bg-BG" dirty="0"/>
              <a:t>Променливи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bg-BG" dirty="0"/>
              <a:t>Експерименти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88" y="914400"/>
            <a:ext cx="3524026" cy="36375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241715">
            <a:off x="7999897" y="2689677"/>
            <a:ext cx="1829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800" noProof="1"/>
              <a:t>switch</a:t>
            </a:r>
          </a:p>
          <a:p>
            <a:pPr algn="ctr"/>
            <a:r>
              <a:rPr lang="en-US" sz="4800" noProof="1"/>
              <a:t>case</a:t>
            </a:r>
          </a:p>
        </p:txBody>
      </p:sp>
      <p:sp>
        <p:nvSpPr>
          <p:cNvPr id="16" name="TextBox 15"/>
          <p:cNvSpPr txBox="1"/>
          <p:nvPr/>
        </p:nvSpPr>
        <p:spPr>
          <a:xfrm rot="21117274">
            <a:off x="1485140" y="725272"/>
            <a:ext cx="1810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string</a:t>
            </a:r>
            <a:endParaRPr lang="en-US" sz="44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20875553">
            <a:off x="1701596" y="3403257"/>
            <a:ext cx="1202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char</a:t>
            </a:r>
            <a:endParaRPr lang="en-US" sz="36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808557">
            <a:off x="8050179" y="1305108"/>
            <a:ext cx="2559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(int) value</a:t>
            </a:r>
          </a:p>
        </p:txBody>
      </p:sp>
      <p:sp>
        <p:nvSpPr>
          <p:cNvPr id="19" name="TextBox 18"/>
          <p:cNvSpPr txBox="1"/>
          <p:nvPr/>
        </p:nvSpPr>
        <p:spPr>
          <a:xfrm rot="264993">
            <a:off x="2314440" y="2107223"/>
            <a:ext cx="1326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bool</a:t>
            </a:r>
            <a:endParaRPr lang="en-US" sz="40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0F0D6FBD-49DD-4334-827A-28F85C8F53D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1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 fontScale="92500"/>
          </a:bodyPr>
          <a:lstStyle/>
          <a:p>
            <a:r>
              <a:rPr lang="bg-BG" dirty="0"/>
              <a:t>Класически типове данни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Низове</a:t>
            </a:r>
            <a:r>
              <a:rPr lang="en-US" dirty="0"/>
              <a:t>: </a:t>
            </a:r>
            <a:r>
              <a:rPr lang="bg-BG" dirty="0"/>
              <a:t>съдържат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текст</a:t>
            </a:r>
          </a:p>
          <a:p>
            <a:pPr lvl="1"/>
            <a:r>
              <a:rPr lang="bg-BG" dirty="0"/>
              <a:t>Поредици от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Уникод</a:t>
            </a:r>
            <a:r>
              <a:rPr lang="en-US" dirty="0"/>
              <a:t> </a:t>
            </a:r>
            <a:r>
              <a:rPr lang="bg-BG" dirty="0"/>
              <a:t>знаци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Обектен тип</a:t>
            </a:r>
          </a:p>
          <a:p>
            <a:pPr lvl="1"/>
            <a:r>
              <a:rPr lang="bg-BG" dirty="0"/>
              <a:t>Може да приема стойности от всеки друг тип</a:t>
            </a:r>
          </a:p>
          <a:p>
            <a:pPr lvl="1"/>
            <a:r>
              <a:rPr lang="bg-BG" dirty="0"/>
              <a:t>Представлява указател към област в паметта</a:t>
            </a:r>
          </a:p>
          <a:p>
            <a:r>
              <a:rPr lang="bg-BG" dirty="0"/>
              <a:t>Променливи </a:t>
            </a:r>
            <a:r>
              <a:rPr lang="en-US" dirty="0"/>
              <a:t>– </a:t>
            </a:r>
            <a:r>
              <a:rPr lang="bg-BG" dirty="0"/>
              <a:t>съдържат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информация</a:t>
            </a:r>
            <a:endParaRPr lang="en-US" dirty="0"/>
          </a:p>
          <a:p>
            <a:pPr lvl="1"/>
            <a:r>
              <a:rPr lang="bg-BG" dirty="0"/>
              <a:t>Трябва да се именуват добре, да се намаля тяхната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област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промеждутък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живот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82" y="2401313"/>
            <a:ext cx="2457330" cy="157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40655" y="2905338"/>
            <a:ext cx="2344957" cy="253783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E4E2CE9-E783-48BE-9A66-61BBB622B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9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Типове данни и променливи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4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16F947F-4D3B-472B-B76B-94FA6D2D6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4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7675" indent="-447675">
              <a:buFont typeface="+mj-lt"/>
              <a:buAutoNum type="arabicPeriod"/>
            </a:pPr>
            <a:r>
              <a:rPr lang="bg-BG" dirty="0"/>
              <a:t>Низове</a:t>
            </a:r>
            <a:endParaRPr lang="en-US" dirty="0"/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Обектен тип </a:t>
            </a:r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Променливи</a:t>
            </a:r>
          </a:p>
          <a:p>
            <a:pPr marL="752421" lvl="1" indent="-447675">
              <a:buFont typeface="+mj-lt"/>
              <a:buAutoNum type="arabicPeriod"/>
            </a:pPr>
            <a:r>
              <a:rPr lang="bg-BG" dirty="0"/>
              <a:t>Именуване</a:t>
            </a:r>
          </a:p>
          <a:p>
            <a:pPr marL="752421" lvl="1" indent="-447675">
              <a:buFont typeface="+mj-lt"/>
              <a:buAutoNum type="arabicPeriod"/>
            </a:pPr>
            <a:r>
              <a:rPr lang="bg-BG" dirty="0"/>
              <a:t>Живот и видимост</a:t>
            </a:r>
          </a:p>
          <a:p>
            <a:pPr marL="752421" lvl="1" indent="-447675">
              <a:buFont typeface="+mj-lt"/>
              <a:buAutoNum type="arabicPeriod"/>
            </a:pPr>
            <a:r>
              <a:rPr lang="bg-BG" dirty="0"/>
              <a:t>Промеждутък</a:t>
            </a:r>
          </a:p>
          <a:p>
            <a:pPr marL="752421" lvl="1" indent="-447675">
              <a:buFont typeface="+mj-lt"/>
              <a:buAutoNum type="arabicPeriod"/>
            </a:pPr>
            <a:endParaRPr lang="bg-BG" dirty="0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929B9A-A66D-46F7-B199-7FD592774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9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Низовете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en-US" dirty="0"/>
              <a:t> C#</a:t>
            </a:r>
          </a:p>
          <a:p>
            <a:pPr lvl="1"/>
            <a:r>
              <a:rPr lang="bg-BG" dirty="0"/>
              <a:t>Представят поредица от знаци</a:t>
            </a:r>
            <a:endParaRPr lang="en-US" dirty="0"/>
          </a:p>
          <a:p>
            <a:pPr lvl="1"/>
            <a:r>
              <a:rPr lang="bg-BG" dirty="0"/>
              <a:t>Задават се чрез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dirty="0"/>
              <a:t> </a:t>
            </a:r>
            <a:r>
              <a:rPr lang="bg-BG" dirty="0"/>
              <a:t>ключова дума</a:t>
            </a:r>
            <a:endParaRPr lang="en-US" dirty="0"/>
          </a:p>
          <a:p>
            <a:pPr lvl="1"/>
            <a:r>
              <a:rPr lang="bg-BG" dirty="0"/>
              <a:t>Имат стойност по подразбиране:</a:t>
            </a:r>
            <a:br>
              <a:rPr lang="bg-BG" dirty="0"/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dirty="0"/>
              <a:t> (</a:t>
            </a:r>
            <a:r>
              <a:rPr lang="bg-BG" dirty="0"/>
              <a:t>празна стойност</a:t>
            </a:r>
            <a:r>
              <a:rPr lang="en-US" dirty="0"/>
              <a:t>)</a:t>
            </a:r>
          </a:p>
          <a:p>
            <a:r>
              <a:rPr lang="bg-BG" dirty="0"/>
              <a:t>Низовете се обграждат с кавички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bg-BG" dirty="0"/>
              <a:t>Низовете могат да се слепят</a:t>
            </a:r>
            <a:endParaRPr lang="en-US" dirty="0"/>
          </a:p>
          <a:p>
            <a:pPr lvl="1"/>
            <a:r>
              <a:rPr lang="bg-BG" dirty="0"/>
              <a:t>Чрез оператор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+</a:t>
            </a:r>
            <a:endParaRPr lang="en-US" dirty="0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Низове</a:t>
            </a: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684213" y="4572201"/>
            <a:ext cx="6248400" cy="5401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 = "Hello, C#";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350725" y="1600200"/>
            <a:ext cx="4458687" cy="4660133"/>
            <a:chOff x="7008812" y="1600200"/>
            <a:chExt cx="4458687" cy="4660133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8147357" y="2959396"/>
              <a:ext cx="881742" cy="248173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9063712" y="2988421"/>
              <a:ext cx="2334561" cy="178312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413" y="1600200"/>
              <a:ext cx="3932261" cy="2304488"/>
            </a:xfrm>
            <a:prstGeom prst="rect">
              <a:avLst/>
            </a:prstGeom>
            <a:ln w="38100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812" y="4650955"/>
              <a:ext cx="4458687" cy="160937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20877217">
              <a:off x="8896168" y="4253887"/>
              <a:ext cx="13907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string</a:t>
              </a:r>
              <a:endParaRPr lang="en-US" sz="32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4BEF1D5C-D6A4-4A47-8A35-5D4F1C53D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6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Низовете са обградени от кавички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""</a:t>
            </a:r>
            <a:r>
              <a:rPr lang="en-US" dirty="0"/>
              <a:t>: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bg-BG" sz="3100" dirty="0"/>
              <a:t>Низовете могат да са </a:t>
            </a:r>
            <a:r>
              <a:rPr lang="bg-BG" sz="3100" dirty="0">
                <a:solidFill>
                  <a:schemeClr val="tx2">
                    <a:lumMod val="75000"/>
                  </a:schemeClr>
                </a:solidFill>
              </a:rPr>
              <a:t>дословни</a:t>
            </a:r>
            <a:r>
              <a:rPr lang="en-US" sz="3100" dirty="0"/>
              <a:t> (</a:t>
            </a:r>
            <a:r>
              <a:rPr lang="bg-BG" sz="3100" dirty="0"/>
              <a:t>без екраниране</a:t>
            </a:r>
            <a:r>
              <a:rPr lang="en-US" sz="3100" dirty="0"/>
              <a:t>):</a:t>
            </a:r>
          </a:p>
          <a:p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Съставните </a:t>
            </a:r>
            <a:r>
              <a:rPr lang="bg-BG" dirty="0"/>
              <a:t>низове съдържат</a:t>
            </a:r>
            <a:r>
              <a:rPr lang="en-US" dirty="0"/>
              <a:t> </a:t>
            </a:r>
            <a:r>
              <a:rPr lang="bg-BG" dirty="0"/>
              <a:t>стойности на променливи по шаблон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/>
              <a:t>Дословни (</a:t>
            </a:r>
            <a:r>
              <a:rPr lang="en-US"/>
              <a:t>Verbatim) </a:t>
            </a:r>
            <a:r>
              <a:rPr lang="bg-BG"/>
              <a:t>и съставни (</a:t>
            </a:r>
            <a:r>
              <a:rPr lang="en-US"/>
              <a:t>Interpolated) </a:t>
            </a:r>
            <a:r>
              <a:rPr lang="bg-BG"/>
              <a:t>низове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1905000"/>
            <a:ext cx="10668002" cy="5324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file = "C: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\\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Windows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\\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win.ini";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366182" y="1195101"/>
            <a:ext cx="3443230" cy="1066800"/>
          </a:xfrm>
          <a:prstGeom prst="wedgeRoundRectCallout">
            <a:avLst>
              <a:gd name="adj1" fmla="val -73761"/>
              <a:gd name="adj2" fmla="val 4335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Наклонената черта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екранира от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\\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2" y="3305608"/>
            <a:ext cx="10668002" cy="5324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file =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@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"C:\Windows\win.ini";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142412" y="2438400"/>
            <a:ext cx="2852822" cy="1384369"/>
          </a:xfrm>
          <a:prstGeom prst="wedgeRoundRectCallout">
            <a:avLst>
              <a:gd name="adj1" fmla="val -68987"/>
              <a:gd name="adj2" fmla="val 4348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Наклонената черта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се екранира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0412" y="5064306"/>
            <a:ext cx="10668002" cy="141269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firstName = "Svetlin";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lastName = "Nakov";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fullName =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"{firstName} {lastName}";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8934499D-9D3F-4520-9659-BFCA51EE8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Комбиниране имената на човек, за да получите пълното име: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bg-BG" dirty="0"/>
          </a:p>
          <a:p>
            <a:endParaRPr lang="en-US" dirty="0"/>
          </a:p>
          <a:p>
            <a:r>
              <a:rPr lang="bg-BG" dirty="0"/>
              <a:t>Можем да слепим низовете с оператор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+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Кажи „здрасти“</a:t>
            </a:r>
            <a:r>
              <a:rPr lang="en-US" dirty="0"/>
              <a:t> – </a:t>
            </a:r>
            <a:r>
              <a:rPr lang="bg-BG" dirty="0"/>
              <a:t>Примери</a:t>
            </a:r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836612" y="1970183"/>
            <a:ext cx="10515600" cy="24468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firstName = "Ivan";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lastName = "Ivanov";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@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"Hello,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""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{0}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""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!", firstName);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fullName =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"{firstName} {lastName}";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Console.WriteLine("Your full name is {0}.", fullName);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6612" y="5423647"/>
            <a:ext cx="10515600" cy="97257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age = 21;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Console.WriteLine("Hello, I am "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age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" years old");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8D65676-FBE4-4C18-94A2-F02B0AA45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59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Напишете програма, която въвежда малкото име, фамилията и възрастта и извежда</a:t>
            </a:r>
            <a:r>
              <a:rPr lang="en-US" sz="3200" dirty="0"/>
              <a:t> "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Hello, &lt;first name&gt; &lt;last name&gt;. You are &lt;age&gt; years old.</a:t>
            </a:r>
            <a:r>
              <a:rPr lang="en-US" sz="3200" dirty="0"/>
              <a:t>"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Поздрав по име и възраст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2955140"/>
            <a:ext cx="10515600" cy="364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firstName = Console.ReadLine();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lastName = Console.ReadLine();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ageStr = Console.ReadLine();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age = int.Parse(ageStr);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Преобразуване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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int</a:t>
            </a:r>
          </a:p>
          <a:p>
            <a:pPr eaLnBrk="0" hangingPunct="0">
              <a:lnSpc>
                <a:spcPct val="1100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"Hello, {firstName} {lastName}.\r\nYou are {age} years old.");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AEFD525-E92C-4B43-987C-B053C190F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2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Обектен тип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en-US" dirty="0"/>
              <a:t> C#</a:t>
            </a:r>
          </a:p>
          <a:p>
            <a:pPr lvl="1"/>
            <a:r>
              <a:rPr lang="bg-BG" dirty="0"/>
              <a:t>Специален тип – родител на всички други типове в .</a:t>
            </a:r>
            <a:r>
              <a:rPr lang="en-US" dirty="0"/>
              <a:t>NET</a:t>
            </a:r>
          </a:p>
          <a:p>
            <a:pPr lvl="1"/>
            <a:r>
              <a:rPr lang="bg-BG" dirty="0"/>
              <a:t>Задава се чрез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object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bg-BG" dirty="0"/>
              <a:t>ключова дума</a:t>
            </a:r>
            <a:endParaRPr lang="en-US" dirty="0"/>
          </a:p>
          <a:p>
            <a:pPr lvl="1"/>
            <a:r>
              <a:rPr lang="bg-BG" dirty="0"/>
              <a:t>Може да приема стойности</a:t>
            </a:r>
            <a:r>
              <a:rPr lang="en-US" dirty="0"/>
              <a:t>,</a:t>
            </a:r>
            <a:r>
              <a:rPr lang="bg-BG" dirty="0"/>
              <a:t> от който и да е тип</a:t>
            </a:r>
            <a:endParaRPr lang="en-US" dirty="0"/>
          </a:p>
          <a:p>
            <a:pPr lvl="1"/>
            <a:r>
              <a:rPr lang="bg-BG" dirty="0"/>
              <a:t>Референтен тип – съдържа указател към област в паметта, на която се съхранява неговата стойност</a:t>
            </a:r>
            <a:endParaRPr lang="en-US" dirty="0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Обектен тип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C20EDF3-A47E-405C-B414-1CB8957D7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00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900" dirty="0"/>
              <a:t>Декларирайте  две променливи от тип </a:t>
            </a:r>
            <a:r>
              <a:rPr lang="en-US" sz="2900" dirty="0"/>
              <a:t>string</a:t>
            </a:r>
            <a:r>
              <a:rPr lang="bg-BG" sz="2900" dirty="0"/>
              <a:t> и им присвоете стойност</a:t>
            </a:r>
            <a:r>
              <a:rPr lang="en-US" sz="2900" dirty="0"/>
              <a:t>, </a:t>
            </a:r>
            <a:r>
              <a:rPr lang="bg-BG" sz="2900" dirty="0"/>
              <a:t>в променлива от тип </a:t>
            </a:r>
            <a:r>
              <a:rPr lang="en-US" sz="2900" dirty="0"/>
              <a:t>object</a:t>
            </a:r>
            <a:r>
              <a:rPr lang="bg-BG" sz="2900" dirty="0"/>
              <a:t> присвоете резултата от слепянето на двете променливи, а от там прехвърлете на друга променлива от тип </a:t>
            </a:r>
            <a:r>
              <a:rPr lang="en-US" sz="2900" dirty="0"/>
              <a:t>string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Низове и обекти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6612" y="2955140"/>
            <a:ext cx="105156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 string a = "Hello";</a:t>
            </a:r>
          </a:p>
          <a:p>
            <a:r>
              <a:rPr lang="en-US" sz="2800" dirty="0"/>
              <a:t> string b = "World";</a:t>
            </a:r>
          </a:p>
          <a:p>
            <a:r>
              <a:rPr lang="en-US" sz="2800" dirty="0"/>
              <a:t> object c = a + " " + b;</a:t>
            </a:r>
          </a:p>
          <a:p>
            <a:r>
              <a:rPr lang="en-US" sz="2800" dirty="0"/>
              <a:t> string d = (string) c;</a:t>
            </a:r>
          </a:p>
          <a:p>
            <a:r>
              <a:rPr lang="en-US" sz="2800" dirty="0" err="1"/>
              <a:t>Console.WriteLine</a:t>
            </a:r>
            <a:r>
              <a:rPr lang="en-US" sz="2800" dirty="0"/>
              <a:t>(d);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AD5BCCE-C594-456A-93D1-4FE686560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3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6" y="5486400"/>
            <a:ext cx="8938472" cy="820600"/>
          </a:xfrm>
        </p:spPr>
        <p:txBody>
          <a:bodyPr/>
          <a:lstStyle/>
          <a:p>
            <a:r>
              <a:rPr lang="bg-BG" dirty="0"/>
              <a:t>Променливи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780" y="1981200"/>
            <a:ext cx="4627265" cy="2828789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CFEB8A6-6115-4CA6-BC3D-B916D8B772A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9428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1391</Words>
  <Application>Microsoft Office PowerPoint</Application>
  <PresentationFormat>Custom</PresentationFormat>
  <Paragraphs>207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Wingdings</vt:lpstr>
      <vt:lpstr>Wingdings 2</vt:lpstr>
      <vt:lpstr>SoftUni 16x9</vt:lpstr>
      <vt:lpstr>Типове данни и променливи</vt:lpstr>
      <vt:lpstr>Съдържание</vt:lpstr>
      <vt:lpstr>Низове</vt:lpstr>
      <vt:lpstr>Дословни (Verbatim) и съставни (Interpolated) низове</vt:lpstr>
      <vt:lpstr>Кажи „здрасти“ – Примери</vt:lpstr>
      <vt:lpstr>Задача: Поздрав по име и възраст</vt:lpstr>
      <vt:lpstr>Обектен тип</vt:lpstr>
      <vt:lpstr>Задача: Низове и обекти</vt:lpstr>
      <vt:lpstr>Променливи</vt:lpstr>
      <vt:lpstr>Именуване на променливи</vt:lpstr>
      <vt:lpstr>Живот и област на видимост на променливите</vt:lpstr>
      <vt:lpstr>Промеждутък на променлива</vt:lpstr>
      <vt:lpstr>Поддържайте кратък промеждутък</vt:lpstr>
      <vt:lpstr>Задача: Рефакторирайте кода</vt:lpstr>
      <vt:lpstr>Задача: Рефакторирайте Специални числа</vt:lpstr>
      <vt:lpstr>Променливи</vt:lpstr>
      <vt:lpstr>Какво научихме днес?</vt:lpstr>
      <vt:lpstr>Типове данни и променливи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2019-12-16T13:32:02Z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