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490" r:id="rId3"/>
    <p:sldId id="491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7" r:id="rId12"/>
    <p:sldId id="488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54AF0FD3-6F5C-475C-B8CA-2B79642AC816}">
          <p14:sldIdLst>
            <p14:sldId id="490"/>
            <p14:sldId id="491"/>
          </p14:sldIdLst>
        </p14:section>
        <p14:section name="Достъп по име и по адрес" id="{40F29670-09C0-453E-BF61-2D2104735CAF}">
          <p14:sldIdLst>
            <p14:sldId id="473"/>
            <p14:sldId id="474"/>
            <p14:sldId id="475"/>
            <p14:sldId id="476"/>
            <p14:sldId id="477"/>
            <p14:sldId id="478"/>
            <p14:sldId id="479"/>
          </p14:sldIdLst>
        </p14:section>
        <p14:section name="Заключение" id="{E667967E-C179-4049-AA35-1A760B623F15}">
          <p14:sldIdLst>
            <p14:sldId id="487"/>
            <p14:sldId id="48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92B37B6-0A33-476D-931F-295A058532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706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EFA3FE7-58BF-4595-981A-BE913B83D2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6877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F0C0AF5-9913-42A5-9AB1-BC319543F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17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6C6E198-4C27-408F-999E-3D2B8C5A47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8207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1EDB461-1BB9-48D4-B4DA-D7883DCE8D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011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751D8F2-F1D3-4CDA-8931-DB76B6601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99261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F81911C-CA65-4929-B4FD-A00091358F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3020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2CC16CF-4BF2-47E8-8781-0BA806EC24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1744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5592758-8404-49E1-9597-196EB16005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6871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-kariera.mon.bg/e-learnin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bfft1t3c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 fontScale="90000"/>
          </a:bodyPr>
          <a:lstStyle/>
          <a:p>
            <a:r>
              <a:rPr lang="bg-BG" altLang="en-US" dirty="0">
                <a:latin typeface="+mn-ea"/>
              </a:rPr>
              <a:t>Достъп до елементите на масив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dirty="0">
                <a:solidFill>
                  <a:srgbClr val="FFA72A"/>
                </a:solidFill>
              </a:rPr>
              <a:t>Референтни и стойностни типове</a:t>
            </a:r>
            <a:endParaRPr lang="x-none" altLang="en-US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2453748"/>
            <a:ext cx="4791871" cy="242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812" y="4288544"/>
            <a:ext cx="4419944" cy="16829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9" name="Picture 18" descr="http://softuni.b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1" name="Picture 4" title="CC-BY-NC-SA License">
              <a:hlinkClick r:id="rId6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5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8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877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3738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Масивите са референтен тип данни, т.е. в тях се помни адреса, на който стоят данните, а не самите данни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С помощта на няколко променливи от референтен тип може една и съща стойност в динамичната памет </a:t>
            </a:r>
            <a:r>
              <a:rPr lang="en-US" sz="3200" dirty="0"/>
              <a:t>heap</a:t>
            </a:r>
            <a:r>
              <a:rPr lang="bg-BG" sz="3200" dirty="0"/>
              <a:t> да бъде манипулирана от две различни</a:t>
            </a:r>
            <a:r>
              <a:rPr lang="en-US" sz="3200" dirty="0"/>
              <a:t> </a:t>
            </a:r>
            <a:r>
              <a:rPr lang="bg-BG" sz="3200" dirty="0"/>
              <a:t>променливи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66FF80-B2A4-4BFC-A503-7857A2F97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263" y="4343401"/>
            <a:ext cx="4055686" cy="2053642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F075295-2EBF-401C-8B4D-7D10A8680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z="4900" dirty="0">
                <a:solidFill>
                  <a:srgbClr val="F6D18E"/>
                </a:solidFill>
              </a:rPr>
              <a:t>Достъп до елементите на масив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6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0F77513-F2B1-42C4-B6DC-01C24C2CA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9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Стойностни типове данни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Референтни типове данни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44F7B0D-1C6B-4337-BF3D-98CB04FDD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3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0413" y="1524000"/>
            <a:ext cx="11804822" cy="5197476"/>
          </a:xfrm>
        </p:spPr>
        <p:txBody>
          <a:bodyPr/>
          <a:lstStyle/>
          <a:p>
            <a:r>
              <a:rPr lang="bg-BG" dirty="0"/>
              <a:t>Що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е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стойностен тип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Value Type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)?</a:t>
            </a:r>
          </a:p>
          <a:p>
            <a:r>
              <a:rPr lang="bg-BG" dirty="0"/>
              <a:t>Що</a:t>
            </a:r>
            <a:r>
              <a:rPr lang="en-US" dirty="0"/>
              <a:t> </a:t>
            </a:r>
            <a:r>
              <a:rPr lang="bg-BG" dirty="0"/>
              <a:t>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Референтен тип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Reference Type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5400"/>
              </a:lnSpc>
            </a:pPr>
            <a:r>
              <a:rPr lang="bg-BG" sz="4400" dirty="0">
                <a:solidFill>
                  <a:schemeClr val="tx2">
                    <a:lumMod val="75000"/>
                  </a:schemeClr>
                </a:solidFill>
              </a:rPr>
              <a:t>Стойностен  и референтен тип</a:t>
            </a:r>
            <a:endParaRPr lang="en-US" sz="4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4" y="3081131"/>
            <a:ext cx="7924800" cy="3014869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EEB6263-FB81-4ED6-BEE3-ADC637B20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7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  <a:ln>
            <a:noFill/>
          </a:ln>
        </p:spPr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Стойностен тип </a:t>
            </a:r>
            <a:r>
              <a:rPr lang="bg-BG" dirty="0"/>
              <a:t>- променливите</a:t>
            </a:r>
            <a:r>
              <a:rPr lang="en-US" dirty="0"/>
              <a:t> </a:t>
            </a:r>
            <a:r>
              <a:rPr lang="bg-BG" dirty="0"/>
              <a:t>държат в себе си собствената стойност . В стека може да получим стойността на променливата като я извикаме по име</a:t>
            </a:r>
            <a:endParaRPr lang="en-US" dirty="0"/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float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DateTime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BigInteger</a:t>
            </a:r>
            <a:r>
              <a:rPr lang="en-US" dirty="0"/>
              <a:t>, …</a:t>
            </a:r>
          </a:p>
          <a:p>
            <a:pPr lvl="1"/>
            <a:r>
              <a:rPr lang="en-US" dirty="0">
                <a:hlinkClick r:id="rId3"/>
              </a:rPr>
              <a:t>msdn.microsoft.com/library/bfft1t3c.aspx</a:t>
            </a:r>
            <a:r>
              <a:rPr lang="en-US" dirty="0"/>
              <a:t> </a:t>
            </a:r>
          </a:p>
          <a:p>
            <a:r>
              <a:rPr lang="bg-BG" dirty="0"/>
              <a:t>Всяка променлива пази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копие</a:t>
            </a:r>
            <a:r>
              <a:rPr lang="en-US" dirty="0"/>
              <a:t> </a:t>
            </a:r>
            <a:r>
              <a:rPr lang="bg-BG" dirty="0"/>
              <a:t>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данните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Стойностни типове (</a:t>
            </a:r>
            <a:r>
              <a:rPr lang="en-US" dirty="0"/>
              <a:t>Value Types</a:t>
            </a:r>
            <a:r>
              <a:rPr lang="bg-BG" dirty="0"/>
              <a:t>) </a:t>
            </a:r>
          </a:p>
        </p:txBody>
      </p:sp>
      <p:pic>
        <p:nvPicPr>
          <p:cNvPr id="5" name="Picture 2" descr="clip_image003[12]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57044" y="3440152"/>
            <a:ext cx="2708569" cy="3172202"/>
          </a:xfrm>
          <a:prstGeom prst="roundRect">
            <a:avLst>
              <a:gd name="adj" fmla="val 280"/>
            </a:avLst>
          </a:prstGeom>
          <a:solidFill>
            <a:schemeClr val="tx1"/>
          </a:solidFill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2208212" y="4773915"/>
            <a:ext cx="5105400" cy="184932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spcBef>
                <a:spcPts val="600"/>
              </a:spcBef>
            </a:pPr>
            <a:r>
              <a:rPr lang="en-US" sz="3200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3200"/>
              <a:t> i = 42;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200">
                <a:solidFill>
                  <a:schemeClr val="tx2">
                    <a:lumMod val="75000"/>
                  </a:schemeClr>
                </a:solidFill>
              </a:rPr>
              <a:t>char</a:t>
            </a:r>
            <a:r>
              <a:rPr lang="en-US" sz="3200"/>
              <a:t> ch = 'A';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200">
                <a:solidFill>
                  <a:schemeClr val="tx2">
                    <a:lumMod val="75000"/>
                  </a:schemeClr>
                </a:solidFill>
              </a:rPr>
              <a:t>bool</a:t>
            </a:r>
            <a:r>
              <a:rPr lang="en-US" sz="3200"/>
              <a:t> result = true;</a:t>
            </a:r>
            <a:endParaRPr lang="en-US" sz="320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DEE1E48-944E-4E06-A4E0-C1795492B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22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1" cy="4868679"/>
          </a:xfrm>
        </p:spPr>
        <p:txBody>
          <a:bodyPr>
            <a:normAutofit fontScale="85000" lnSpcReduction="20000"/>
          </a:bodyPr>
          <a:lstStyle/>
          <a:p>
            <a:r>
              <a:rPr lang="bg-BG" dirty="0"/>
              <a:t>Променливите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референтен тип </a:t>
            </a:r>
            <a:r>
              <a:rPr lang="bg-BG" dirty="0"/>
              <a:t>съдържат</a:t>
            </a:r>
            <a:r>
              <a:rPr lang="en-US" dirty="0"/>
              <a:t> (</a:t>
            </a:r>
            <a:r>
              <a:rPr lang="bg-BG" dirty="0"/>
              <a:t>указател</a:t>
            </a:r>
            <a:r>
              <a:rPr lang="en-US" dirty="0"/>
              <a:t> /</a:t>
            </a:r>
            <a:r>
              <a:rPr lang="bg-BG" dirty="0"/>
              <a:t> адрес от паметта</a:t>
            </a:r>
            <a:r>
              <a:rPr lang="en-US" dirty="0"/>
              <a:t>)</a:t>
            </a:r>
            <a:r>
              <a:rPr lang="bg-BG" dirty="0"/>
              <a:t>, на който се пазят стойностите на данните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[]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char[]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string[]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Random</a:t>
            </a:r>
            <a:r>
              <a:rPr lang="en-US" dirty="0"/>
              <a:t>, </a:t>
            </a:r>
            <a:r>
              <a:rPr lang="bg-BG" dirty="0"/>
              <a:t>инстанции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classes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interfaces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delegates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В стека може да получим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адреса</a:t>
            </a:r>
            <a:r>
              <a:rPr lang="bg-BG" dirty="0"/>
              <a:t> в динамичната памет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heap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, </a:t>
            </a:r>
            <a:r>
              <a:rPr lang="bg-BG" dirty="0"/>
              <a:t>на който стои стойността като я извикаме по име . Т.е. В този тип пазим не стойността, 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адреса</a:t>
            </a:r>
            <a:r>
              <a:rPr lang="bg-BG" dirty="0"/>
              <a:t> на стойността</a:t>
            </a:r>
            <a:endParaRPr lang="en-US" dirty="0"/>
          </a:p>
          <a:p>
            <a:r>
              <a:rPr lang="bg-BG" dirty="0"/>
              <a:t>Две променливи от референтен тип могат да указват (сочат)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reference</a:t>
            </a:r>
            <a:r>
              <a:rPr lang="en-US" dirty="0"/>
              <a:t> </a:t>
            </a:r>
            <a:r>
              <a:rPr lang="bg-BG" dirty="0"/>
              <a:t>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един и същи обект</a:t>
            </a:r>
            <a:endParaRPr lang="en-US" dirty="0"/>
          </a:p>
          <a:p>
            <a:pPr lvl="1"/>
            <a:r>
              <a:rPr lang="bg-BG" dirty="0"/>
              <a:t>Операциите за достъп/промяна чрез двата </a:t>
            </a:r>
          </a:p>
          <a:p>
            <a:pPr marL="377825" lvl="1" indent="0">
              <a:buNone/>
            </a:pPr>
            <a:r>
              <a:rPr lang="bg-BG" dirty="0"/>
              <a:t>обекта въздействат върху едни и същи данни</a:t>
            </a:r>
          </a:p>
          <a:p>
            <a:pPr lvl="1"/>
            <a:endParaRPr lang="bg-BG" dirty="0"/>
          </a:p>
          <a:p>
            <a:endParaRPr lang="bg-BG" dirty="0"/>
          </a:p>
          <a:p>
            <a:endParaRPr lang="en-US" dirty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Референтни типове(</a:t>
            </a:r>
            <a:r>
              <a:rPr lang="en-US" dirty="0"/>
              <a:t>Reference Types</a:t>
            </a:r>
            <a:r>
              <a:rPr lang="bg-BG" dirty="0"/>
              <a:t> )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88815" y="6134035"/>
            <a:ext cx="7226300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arr</a:t>
            </a:r>
            <a:r>
              <a:rPr lang="en-US" dirty="0"/>
              <a:t> = new </a:t>
            </a:r>
            <a:r>
              <a:rPr lang="en-US" dirty="0" err="1"/>
              <a:t>int</a:t>
            </a:r>
            <a:r>
              <a:rPr lang="en-US" dirty="0"/>
              <a:t>[] { 1, 2, 3, 4, 5, 6 };</a:t>
            </a:r>
          </a:p>
        </p:txBody>
      </p:sp>
      <p:pic>
        <p:nvPicPr>
          <p:cNvPr id="2054" name="Picture 6" descr="clip_image008[6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31" y="5348923"/>
            <a:ext cx="4348163" cy="13725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C85FFA1-E4C5-4F81-8E8C-01EC133CC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84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Разлики между референтен и стойностен тип</a:t>
            </a:r>
            <a:endParaRPr lang="en-US" dirty="0"/>
          </a:p>
        </p:txBody>
      </p:sp>
      <p:pic>
        <p:nvPicPr>
          <p:cNvPr id="4098" name="Picture 2" descr="clip_image003[12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0" t="-1475" r="-1090" b="-1475"/>
          <a:stretch/>
        </p:blipFill>
        <p:spPr bwMode="auto">
          <a:xfrm>
            <a:off x="6283706" y="1143000"/>
            <a:ext cx="5293634" cy="5368690"/>
          </a:xfrm>
          <a:prstGeom prst="roundRect">
            <a:avLst>
              <a:gd name="adj" fmla="val 280"/>
            </a:avLst>
          </a:prstGeom>
          <a:solidFill>
            <a:schemeClr val="tx1"/>
          </a:solidFill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836612" y="1636294"/>
            <a:ext cx="5029200" cy="469625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= 42;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char</a:t>
            </a:r>
            <a:r>
              <a:rPr lang="en-US" sz="3200" dirty="0"/>
              <a:t> </a:t>
            </a:r>
            <a:r>
              <a:rPr lang="en-US" sz="3200" dirty="0" err="1"/>
              <a:t>ch</a:t>
            </a:r>
            <a:r>
              <a:rPr lang="en-US" sz="3200" dirty="0"/>
              <a:t> = 'A';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bool</a:t>
            </a:r>
            <a:r>
              <a:rPr lang="en-US" sz="3200" dirty="0"/>
              <a:t> result = true;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object</a:t>
            </a:r>
            <a:r>
              <a:rPr lang="en-US" sz="3200" dirty="0"/>
              <a:t> </a:t>
            </a:r>
            <a:r>
              <a:rPr lang="en-US" sz="3200" dirty="0" err="1"/>
              <a:t>obj</a:t>
            </a:r>
            <a:r>
              <a:rPr lang="en-US" sz="3200" dirty="0"/>
              <a:t> = 42;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string</a:t>
            </a:r>
            <a:r>
              <a:rPr lang="en-US" sz="3200" dirty="0"/>
              <a:t> </a:t>
            </a:r>
            <a:r>
              <a:rPr lang="en-US" sz="3200" dirty="0" err="1"/>
              <a:t>str</a:t>
            </a:r>
            <a:r>
              <a:rPr lang="en-US" sz="3200" dirty="0"/>
              <a:t> = 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  "Hello";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byte[]</a:t>
            </a:r>
            <a:r>
              <a:rPr lang="en-US" sz="3200" dirty="0"/>
              <a:t> bytes =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  { 1, 2, 3 };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13D327E-3F30-466F-8DE0-A2192F54F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0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Разлики между референтен и стойностен тип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057400"/>
            <a:ext cx="6896806" cy="3724275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72102F5-6B6E-47A8-A71C-B73DD4EE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114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04822" cy="1110780"/>
          </a:xfrm>
        </p:spPr>
        <p:txBody>
          <a:bodyPr>
            <a:normAutofit/>
          </a:bodyPr>
          <a:lstStyle/>
          <a:p>
            <a:r>
              <a:rPr lang="bg-BG" dirty="0"/>
              <a:t>Пример: Стойностен тип (</a:t>
            </a:r>
            <a:r>
              <a:rPr lang="en-US" dirty="0"/>
              <a:t>Value</a:t>
            </a:r>
            <a:r>
              <a:rPr lang="bg-BG" dirty="0"/>
              <a:t> </a:t>
            </a:r>
            <a:r>
              <a:rPr lang="en-US" dirty="0"/>
              <a:t>Types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835025" y="1295400"/>
            <a:ext cx="10515598" cy="49578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public static void Main()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int num = 5;</a:t>
            </a:r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Increment</a:t>
            </a:r>
            <a:r>
              <a:rPr lang="en-US" sz="2800" dirty="0"/>
              <a:t>(num, 15);</a:t>
            </a:r>
          </a:p>
          <a:p>
            <a:r>
              <a:rPr lang="en-US" sz="2800" dirty="0"/>
              <a:t>  Console.WriteLine(num);</a:t>
            </a:r>
          </a:p>
          <a:p>
            <a:r>
              <a:rPr lang="en-US" sz="2800" dirty="0"/>
              <a:t>}</a:t>
            </a:r>
          </a:p>
          <a:p>
            <a:endParaRPr lang="en-US" sz="2800" dirty="0"/>
          </a:p>
          <a:p>
            <a:r>
              <a:rPr lang="en-US" sz="2800" dirty="0"/>
              <a:t>private static void Increment(int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num</a:t>
            </a:r>
            <a:r>
              <a:rPr lang="en-US" sz="2800" dirty="0"/>
              <a:t>, int value)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num</a:t>
            </a:r>
            <a:r>
              <a:rPr lang="en-US" sz="2800" dirty="0"/>
              <a:t> += value;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6323012" y="1652692"/>
            <a:ext cx="2133600" cy="762000"/>
          </a:xfrm>
          <a:prstGeom prst="wedgeRoundRectCallout">
            <a:avLst>
              <a:gd name="adj1" fmla="val -75011"/>
              <a:gd name="adj2" fmla="val 7096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en-US" sz="3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== 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4722812" y="5059470"/>
            <a:ext cx="2133600" cy="762000"/>
          </a:xfrm>
          <a:prstGeom prst="wedgeRoundRectCallout">
            <a:avLst>
              <a:gd name="adj1" fmla="val -78041"/>
              <a:gd name="adj2" fmla="val -1025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en-US" sz="3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== 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D18A170-0544-4BEF-91F7-4C7259543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Пример: Референтен тип (</a:t>
            </a:r>
            <a:r>
              <a:rPr lang="en-US" dirty="0"/>
              <a:t>Reference Types</a:t>
            </a:r>
            <a:r>
              <a:rPr lang="bg-BG" dirty="0"/>
              <a:t>)</a:t>
            </a:r>
            <a:r>
              <a:rPr lang="en-US" dirty="0"/>
              <a:t> 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835025" y="1295400"/>
            <a:ext cx="10515598" cy="49578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public static void Main()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int[] nums = { 5 };</a:t>
            </a:r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Increment</a:t>
            </a:r>
            <a:r>
              <a:rPr lang="en-US" sz="2800" dirty="0"/>
              <a:t>(nums, 15);</a:t>
            </a:r>
          </a:p>
          <a:p>
            <a:r>
              <a:rPr lang="en-US" sz="2800" dirty="0"/>
              <a:t>  Console.WriteLine(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nums[0]</a:t>
            </a:r>
            <a:r>
              <a:rPr lang="en-US" sz="2800" dirty="0"/>
              <a:t>);</a:t>
            </a:r>
          </a:p>
          <a:p>
            <a:r>
              <a:rPr lang="en-US" sz="2800" dirty="0"/>
              <a:t>}</a:t>
            </a:r>
          </a:p>
          <a:p>
            <a:endParaRPr lang="en-US" sz="2800" dirty="0"/>
          </a:p>
          <a:p>
            <a:r>
              <a:rPr lang="en-US" sz="2800" dirty="0"/>
              <a:t>private static void Increment(int[] nums, int value)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nums[0]</a:t>
            </a:r>
            <a:r>
              <a:rPr lang="en-US" sz="2800" dirty="0"/>
              <a:t> += value;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6551612" y="1639992"/>
            <a:ext cx="2209800" cy="762000"/>
          </a:xfrm>
          <a:prstGeom prst="wedgeRoundRectCallout">
            <a:avLst>
              <a:gd name="adj1" fmla="val -75011"/>
              <a:gd name="adj2" fmla="val 7096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en-US" sz="3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== 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5522912" y="4840392"/>
            <a:ext cx="2133600" cy="762000"/>
          </a:xfrm>
          <a:prstGeom prst="wedgeRoundRectCallout">
            <a:avLst>
              <a:gd name="adj1" fmla="val -75877"/>
              <a:gd name="adj2" fmla="val 2490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en-US" sz="3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== 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703A6B7-ADF6-4C6D-9B95-F522C3BA1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7152</TotalTime>
  <Words>798</Words>
  <Application>Microsoft Office PowerPoint</Application>
  <PresentationFormat>Custom</PresentationFormat>
  <Paragraphs>112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Достъп до елементите на масив</vt:lpstr>
      <vt:lpstr>Съдържание</vt:lpstr>
      <vt:lpstr>Стойностен  и референтен тип</vt:lpstr>
      <vt:lpstr>Стойностни типове (Value Types) </vt:lpstr>
      <vt:lpstr>Референтни типове(Reference Types )</vt:lpstr>
      <vt:lpstr>Разлики между референтен и стойностен тип</vt:lpstr>
      <vt:lpstr>Разлики между референтен и стойностен тип</vt:lpstr>
      <vt:lpstr>Пример: Стойностен тип (Value Types)</vt:lpstr>
      <vt:lpstr>Пример: Референтен тип (Reference Types) </vt:lpstr>
      <vt:lpstr>Какво научихме този час?</vt:lpstr>
      <vt:lpstr>Достъп до елементите на масив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2019-12-16T19:10:34Z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