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473" r:id="rId3"/>
    <p:sldId id="479" r:id="rId4"/>
    <p:sldId id="468" r:id="rId5"/>
    <p:sldId id="469" r:id="rId6"/>
    <p:sldId id="470" r:id="rId7"/>
    <p:sldId id="471" r:id="rId8"/>
    <p:sldId id="472" r:id="rId9"/>
    <p:sldId id="476" r:id="rId10"/>
    <p:sldId id="477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DFAE858-4CFF-4A7B-9D06-5696C22360BB}">
          <p14:sldIdLst>
            <p14:sldId id="473"/>
            <p14:sldId id="479"/>
          </p14:sldIdLst>
        </p14:section>
        <p14:section name="Масиви" id="{A8BFDC19-BB19-43A4-B113-ADD28CD2BECD}">
          <p14:sldIdLst>
            <p14:sldId id="468"/>
            <p14:sldId id="469"/>
            <p14:sldId id="470"/>
            <p14:sldId id="471"/>
            <p14:sldId id="472"/>
          </p14:sldIdLst>
        </p14:section>
        <p14:section name="Заключение" id="{490D3B59-CCE9-4360-8ABE-5E9D2D396257}">
          <p14:sldIdLst>
            <p14:sldId id="476"/>
            <p14:sldId id="47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37FAD32-39BB-4DC2-844D-5E1F13A523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9391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C93CC2E-53D1-47B2-B9E8-7504688B4B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1489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AFF4006-0127-4A38-8A9B-EBAC001F36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2896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FA0ACE4-6710-4701-98ED-07557A5A1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8655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A0766E-DBD4-4FBE-9494-52C92B330D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8373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BC737F-7965-4CA3-A495-E433E14762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620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dirty="0">
                <a:latin typeface="+mn-ea"/>
              </a:rPr>
              <a:t>Масиви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9412" y="1554117"/>
            <a:ext cx="11110698" cy="1260859"/>
          </a:xfrm>
        </p:spPr>
        <p:txBody>
          <a:bodyPr>
            <a:normAutofit fontScale="97500"/>
          </a:bodyPr>
          <a:lstStyle/>
          <a:p>
            <a:r>
              <a:rPr lang="bg-BG" dirty="0"/>
              <a:t>Работа с масиви</a:t>
            </a:r>
            <a:r>
              <a:rPr lang="en-US" dirty="0"/>
              <a:t>: </a:t>
            </a:r>
            <a:r>
              <a:rPr lang="bg-BG" dirty="0"/>
              <a:t>Постоянен размер. Множества от елементи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9D6DA-4FE6-41C5-9DCE-3F10A3D7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13" y="3681903"/>
            <a:ext cx="4727897" cy="2222181"/>
          </a:xfrm>
          <a:prstGeom prst="rect">
            <a:avLst/>
          </a:prstGeom>
          <a:scene3d>
            <a:camera prst="perspectiveHeroicExtremeLeftFacing">
              <a:rot lat="20810307" lon="994948" rev="21276000"/>
            </a:camera>
            <a:lightRig rig="threePt" dir="t"/>
          </a:scene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98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99D6F81-F726-4D6D-BAE9-971D3951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Що е масив?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Масиви от различни типове (примери)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Даване на стойност на елемент от масив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Достъп до елемент от масив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B435ABC-855F-4E8D-94F7-0682B8200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В програмирането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масивът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множество от елементи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Елементите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номерирани</a:t>
            </a:r>
            <a:r>
              <a:rPr lang="en-US" dirty="0"/>
              <a:t> </a:t>
            </a:r>
            <a:r>
              <a:rPr lang="bg-BG" dirty="0"/>
              <a:t>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en-US" dirty="0"/>
              <a:t> </a:t>
            </a:r>
            <a:r>
              <a:rPr lang="bg-BG" dirty="0"/>
              <a:t>до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Length-1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Елементите са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същия тип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намример</a:t>
            </a:r>
            <a:r>
              <a:rPr lang="en-US" dirty="0"/>
              <a:t> integers</a:t>
            </a:r>
            <a:r>
              <a:rPr lang="bg-BG" dirty="0"/>
              <a:t> – цели числа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Масивите имат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постоянен размер(дължина)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Array.Length</a:t>
            </a:r>
            <a:r>
              <a:rPr lang="en-US" dirty="0"/>
              <a:t>) – </a:t>
            </a:r>
            <a:r>
              <a:rPr lang="bg-BG" dirty="0"/>
              <a:t>не може да бъде променяна</a:t>
            </a: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представляват масивите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4243325" y="4219983"/>
            <a:ext cx="3698997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878215" y="4228101"/>
            <a:ext cx="274786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0  1  2  3  4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84212" y="4500588"/>
            <a:ext cx="3505199" cy="648928"/>
          </a:xfrm>
          <a:prstGeom prst="wedgeRoundRectCallout">
            <a:avLst>
              <a:gd name="adj1" fmla="val 67473"/>
              <a:gd name="adj2" fmla="val 255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8380412" y="4163326"/>
            <a:ext cx="3429000" cy="652770"/>
          </a:xfrm>
          <a:prstGeom prst="wedgeRoundRectCallout">
            <a:avLst>
              <a:gd name="adj1" fmla="val -74277"/>
              <a:gd name="adj2" fmla="val -34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Индекс на елемента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4791294" y="4763087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7362516" y="5346611"/>
            <a:ext cx="2297391" cy="1098305"/>
          </a:xfrm>
          <a:prstGeom prst="wedgeRoundRectCallout">
            <a:avLst>
              <a:gd name="adj1" fmla="val -69609"/>
              <a:gd name="adj2" fmla="val -665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Елемент от масива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EC31B88-79E2-48AB-8180-AF0344FBC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1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uiExpand="1" build="p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Създаване на</a:t>
            </a:r>
            <a:r>
              <a:rPr lang="en-US" dirty="0"/>
              <a:t> </a:t>
            </a:r>
            <a:r>
              <a:rPr lang="bg-BG" dirty="0"/>
              <a:t>масив от 10</a:t>
            </a:r>
            <a:r>
              <a:rPr lang="en-US" dirty="0"/>
              <a:t> </a:t>
            </a:r>
            <a:r>
              <a:rPr lang="bg-BG" dirty="0"/>
              <a:t>цели числа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Задаване на стойности </a:t>
            </a:r>
            <a:r>
              <a:rPr lang="bg-BG" dirty="0"/>
              <a:t>на елементите на масива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Достъп</a:t>
            </a:r>
            <a:r>
              <a:rPr lang="en-US" dirty="0"/>
              <a:t> </a:t>
            </a:r>
            <a:r>
              <a:rPr lang="bg-BG" dirty="0"/>
              <a:t>до елементите на масива по индекс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масиви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6614" y="1882588"/>
            <a:ext cx="10515598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int[] </a:t>
            </a:r>
            <a:r>
              <a:rPr lang="en-US" sz="2800" dirty="0"/>
              <a:t>numbers =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new int[10]</a:t>
            </a:r>
            <a:r>
              <a:rPr lang="en-US" sz="2800" dirty="0"/>
              <a:t>;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836612" y="3379694"/>
            <a:ext cx="10515598" cy="10798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for (int i = 0; i &lt; numbers.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Length</a:t>
            </a:r>
            <a:r>
              <a:rPr lang="en-US" sz="2800" dirty="0"/>
              <a:t>; i++)</a:t>
            </a:r>
          </a:p>
          <a:p>
            <a:r>
              <a:rPr lang="en-US" sz="2800" dirty="0"/>
              <a:t>  numbers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en-US" sz="2800" dirty="0"/>
              <a:t> 1;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836614" y="5311588"/>
            <a:ext cx="10515598" cy="10798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numbers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5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 = numbers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2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 + numbers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7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;</a:t>
            </a:r>
          </a:p>
          <a:p>
            <a:r>
              <a:rPr lang="en-US" sz="2800" dirty="0"/>
              <a:t>numbers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10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 = 1;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// IndexOutOfRangeException</a:t>
            </a: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977493" y="616955"/>
            <a:ext cx="3917519" cy="1145878"/>
          </a:xfrm>
          <a:prstGeom prst="wedgeRoundRectCallout">
            <a:avLst>
              <a:gd name="adj1" fmla="val -71801"/>
              <a:gd name="adj2" fmla="val 6866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 елеленти получават стойност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7847012" y="1922864"/>
            <a:ext cx="3428999" cy="1547447"/>
          </a:xfrm>
          <a:prstGeom prst="wedgeRoundRectCallout">
            <a:avLst>
              <a:gd name="adj1" fmla="val -62882"/>
              <a:gd name="adj2" fmla="val 5262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Length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пази дъжината</a:t>
            </a:r>
          </a:p>
          <a:p>
            <a:pPr algn="ctr" defTabSz="1218987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(брой елементи) на масива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8521534" y="4075666"/>
            <a:ext cx="3044878" cy="1494692"/>
          </a:xfrm>
          <a:prstGeom prst="wedgeRoundRectCallout">
            <a:avLst>
              <a:gd name="adj1" fmla="val -64030"/>
              <a:gd name="adj2" fmla="val 4299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Операторът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[]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 за достъп до елементите</a:t>
            </a:r>
          </a:p>
          <a:p>
            <a:pPr algn="ctr" defTabSz="1218987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endParaRPr lang="en-US" sz="280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1C56856-75BA-45A2-A37D-9330C1630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Дните от седмицата могат да бъдат запазени в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масив от низове</a:t>
            </a:r>
            <a:r>
              <a:rPr lang="en-US" sz="32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Дни от седмицата – Пример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141412" y="1896879"/>
            <a:ext cx="4038600" cy="445773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string[] </a:t>
            </a:r>
            <a:r>
              <a:rPr lang="en-US" sz="2800" dirty="0"/>
              <a:t>days =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 "Monday",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"Tuesday",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"Wednesday",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"Thursday",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"Friday",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"Saturday",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"Sunday"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}</a:t>
            </a:r>
            <a:r>
              <a:rPr lang="en-US" sz="2800" dirty="0"/>
              <a:t>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79449"/>
              </p:ext>
            </p:extLst>
          </p:nvPr>
        </p:nvGraphicFramePr>
        <p:xfrm>
          <a:off x="6554685" y="1923772"/>
          <a:ext cx="4492727" cy="475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76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Expression</a:t>
                      </a:r>
                      <a:r>
                        <a:rPr lang="bg-BG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(име)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</a:t>
                      </a:r>
                      <a:endParaRPr lang="bg-BG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bg-BG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(Стойност)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days[0]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Monday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days[1]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Tuesday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days[2]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Wednesday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days[3]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Thursday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days[4]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Friday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days[5]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Saturday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days[6]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effectLst/>
                          <a:latin typeface="Consolas" panose="020B0609020204030204" pitchFamily="49" charset="0"/>
                        </a:rPr>
                        <a:t>Sunday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561012" y="3935245"/>
            <a:ext cx="62234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6CFF9CA-8FF4-46A1-8A0F-9B9A73329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4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ден от седмицата като число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[1…7] </a:t>
            </a:r>
            <a:r>
              <a:rPr lang="bg-BG" dirty="0"/>
              <a:t>и изведете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името на деня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(in English) </a:t>
            </a:r>
            <a:r>
              <a:rPr lang="bg-BG" dirty="0"/>
              <a:t>или </a:t>
            </a:r>
            <a:r>
              <a:rPr lang="en-US" dirty="0"/>
              <a:t>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Invalid day!</a:t>
            </a:r>
            <a:r>
              <a:rPr lang="en-US" dirty="0"/>
              <a:t>"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Ден от седмицата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14320"/>
              </p:ext>
            </p:extLst>
          </p:nvPr>
        </p:nvGraphicFramePr>
        <p:xfrm>
          <a:off x="3734971" y="2587625"/>
          <a:ext cx="4718882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4088880" imgH="2907720" progId="Photoshop.Image.15">
                  <p:embed/>
                </p:oleObj>
              </mc:Choice>
              <mc:Fallback>
                <p:oleObj name="Image" r:id="rId3" imgW="4088880" imgH="2907720" progId="Photoshop.Image.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4971" y="2587625"/>
                        <a:ext cx="4718882" cy="335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FCDF76D-E2C0-4F6F-AF88-1E1EB766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8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Ден от седмицата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07931" y="1981200"/>
            <a:ext cx="10769786" cy="41182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110000"/>
              </a:lnSpc>
            </a:pP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string[] </a:t>
            </a:r>
            <a:r>
              <a:rPr lang="en-US" sz="2900" dirty="0"/>
              <a:t>days =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{</a:t>
            </a:r>
            <a:r>
              <a:rPr lang="en-US" sz="2900" dirty="0"/>
              <a:t> "Monday", "Tuesday", "Wednesday", "Thursday", "Friday", "Saturday", "Sunday"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}</a:t>
            </a:r>
            <a:r>
              <a:rPr lang="en-US" sz="2900" dirty="0"/>
              <a:t>;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int day = int.Parse(Console.ReadLine());</a:t>
            </a:r>
          </a:p>
          <a:p>
            <a:pPr>
              <a:lnSpc>
                <a:spcPct val="110000"/>
              </a:lnSpc>
            </a:pPr>
            <a:endParaRPr lang="en-US" sz="2900" dirty="0"/>
          </a:p>
          <a:p>
            <a:pPr>
              <a:lnSpc>
                <a:spcPct val="110000"/>
              </a:lnSpc>
            </a:pPr>
            <a:r>
              <a:rPr lang="en-US" sz="2900" dirty="0"/>
              <a:t>if (day &gt;= 1 &amp;&amp; day &lt;= 7)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  Console.WriteLine(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days[day - 1]</a:t>
            </a:r>
            <a:r>
              <a:rPr lang="en-US" sz="2900" dirty="0"/>
              <a:t>);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else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  Console.WriteLine("Invalid day!");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71A9454-548B-4708-A2F7-18E678BD1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76072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Масивите</a:t>
            </a:r>
            <a:r>
              <a:rPr lang="bg-BG" sz="3000" dirty="0"/>
              <a:t> са променливи от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един и същи тип</a:t>
            </a:r>
            <a:r>
              <a:rPr lang="bg-BG" sz="3000" dirty="0"/>
              <a:t>, с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едно и също име</a:t>
            </a:r>
            <a:r>
              <a:rPr lang="bg-BG" sz="3000" dirty="0"/>
              <a:t>, различаващи се по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индекс</a:t>
            </a:r>
          </a:p>
          <a:p>
            <a:pPr>
              <a:lnSpc>
                <a:spcPct val="110000"/>
              </a:lnSpc>
            </a:pPr>
            <a:r>
              <a:rPr lang="bg-BG" sz="3000" dirty="0"/>
              <a:t>Достъпът до елемент от масив става с посочване на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името</a:t>
            </a:r>
            <a:r>
              <a:rPr lang="bg-BG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на масива</a:t>
            </a:r>
            <a:r>
              <a:rPr lang="bg-BG" sz="3000" dirty="0"/>
              <a:t> и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индекса</a:t>
            </a:r>
            <a:r>
              <a:rPr lang="bg-BG" sz="3000" dirty="0"/>
              <a:t> му</a:t>
            </a:r>
          </a:p>
          <a:p>
            <a:pPr>
              <a:lnSpc>
                <a:spcPct val="110000"/>
              </a:lnSpc>
            </a:pPr>
            <a:r>
              <a:rPr lang="bg-BG" sz="3000" dirty="0"/>
              <a:t>Индексите са от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bg-BG" sz="3000" dirty="0"/>
              <a:t> до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Length-1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bg-BG" sz="3000" dirty="0"/>
              <a:t>Броят на елементите 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постоянен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bg-BG" sz="3000" dirty="0"/>
          </a:p>
          <a:p>
            <a:pPr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1C5D2-8C0F-4EAA-A704-44A19C7D1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263" y="4343401"/>
            <a:ext cx="4055686" cy="2053642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EE5F172-F131-4D4E-ADDA-1ECA52A5C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Масиви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6700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7154</TotalTime>
  <Words>704</Words>
  <Application>Microsoft Office PowerPoint</Application>
  <PresentationFormat>Custom</PresentationFormat>
  <Paragraphs>115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Image</vt:lpstr>
      <vt:lpstr>Масиви</vt:lpstr>
      <vt:lpstr>Съдържание</vt:lpstr>
      <vt:lpstr>Какво представляват масивите?</vt:lpstr>
      <vt:lpstr>Работа с масиви</vt:lpstr>
      <vt:lpstr>Дни от седмицата – Пример</vt:lpstr>
      <vt:lpstr>Задача: Ден от седмицата</vt:lpstr>
      <vt:lpstr>Решение: Ден от седмицата</vt:lpstr>
      <vt:lpstr>Какво научихме този час?</vt:lpstr>
      <vt:lpstr>Масиви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2019-12-16T19:11:41Z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