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493" r:id="rId3"/>
    <p:sldId id="494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6" r:id="rId17"/>
    <p:sldId id="497" r:id="rId18"/>
    <p:sldId id="498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8552861C-B974-4232-AD69-CD660EDAFC11}">
          <p14:sldIdLst>
            <p14:sldId id="493"/>
            <p14:sldId id="494"/>
          </p14:sldIdLst>
        </p14:section>
        <p14:section name="Въвеждане на масиви от конзолата" id="{C0FD8CB2-F242-4AE1-AD6D-C68939535037}">
          <p14:sldIdLst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</p14:sldIdLst>
        </p14:section>
        <p14:section name="Заключение" id="{6AB3BB21-F5A9-4235-B2ED-3964EBB59B92}">
          <p14:sldIdLst>
            <p14:sldId id="496"/>
            <p14:sldId id="497"/>
            <p14:sldId id="4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53D088B-BDFD-4223-AE4D-DB0BE70732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8901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F5A83C0-C1B7-4050-919E-09FADA1F8A1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5408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56B0E28-CEEB-4EB7-A060-4DA5C64D5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37594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BDE52A6-B79B-4665-949F-CE0624198D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9781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25F0BE6-9471-4FD6-A5F2-A13459A6DF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46526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sz="4900" dirty="0"/>
              <a:t>Въвеждане и извеждане на масиви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2811" y="1554117"/>
            <a:ext cx="10577299" cy="1348150"/>
          </a:xfrm>
        </p:spPr>
        <p:txBody>
          <a:bodyPr>
            <a:normAutofit fontScale="97500"/>
          </a:bodyPr>
          <a:lstStyle/>
          <a:p>
            <a:r>
              <a:rPr lang="bg-BG" dirty="0"/>
              <a:t>Въвеждане и извеждане на елементи от масив от и на конзолата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403126">
            <a:off x="4454673" y="3575296"/>
            <a:ext cx="2666402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61" y="4064438"/>
            <a:ext cx="5465459" cy="202071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8" name="Picture 17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19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1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4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40229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Въвеждаме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масив от дробни числа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(</a:t>
            </a:r>
            <a:r>
              <a:rPr lang="bg-BG" sz="3200" dirty="0"/>
              <a:t>разделени с интервал</a:t>
            </a:r>
            <a:r>
              <a:rPr lang="en-US" sz="3200" dirty="0"/>
              <a:t>),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закръгляме </a:t>
            </a:r>
            <a:r>
              <a:rPr lang="bg-BG" sz="3200" dirty="0"/>
              <a:t>ги</a:t>
            </a:r>
            <a:r>
              <a:rPr lang="en-US" sz="3200" dirty="0"/>
              <a:t>  </a:t>
            </a:r>
            <a:r>
              <a:rPr lang="bg-BG" sz="3200" dirty="0"/>
              <a:t>в стил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“по-далеч от 0(away from 0)“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и 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извежаме </a:t>
            </a:r>
            <a:r>
              <a:rPr lang="en-US" sz="3200" dirty="0"/>
              <a:t> </a:t>
            </a:r>
            <a:r>
              <a:rPr lang="bg-BG" sz="3200" dirty="0"/>
              <a:t>резултата по примера: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Закръгляне на числа</a:t>
            </a: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938666" y="2953504"/>
            <a:ext cx="4419600" cy="58945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0.9 1.5 2.4 2.5 3.14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27113" y="3763885"/>
            <a:ext cx="4419600" cy="271311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0.9 =&gt; 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1.5 =&gt; 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2.4 =&gt; 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2.5 =&gt; 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3.14 =&gt; 3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417513" y="2894657"/>
            <a:ext cx="510041" cy="10123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263522" y="2940801"/>
            <a:ext cx="5507789" cy="58945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-5.01 -1.599 -2.5 -1.50 0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263522" y="3763885"/>
            <a:ext cx="5507789" cy="271311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-5.01 =&gt; -5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-1.599 =&gt; -2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-2.5 =&gt; -3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-1.50 =&gt; -2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 =&gt; 0</a:t>
            </a:r>
          </a:p>
        </p:txBody>
      </p:sp>
      <p:sp>
        <p:nvSpPr>
          <p:cNvPr id="26" name="Curved Right Arrow 25"/>
          <p:cNvSpPr/>
          <p:nvPr/>
        </p:nvSpPr>
        <p:spPr>
          <a:xfrm>
            <a:off x="5653924" y="2894657"/>
            <a:ext cx="510041" cy="10123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1" name="Picture 2" descr="https://www.mathsisfun.com/numbers/images/round-aw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2352080"/>
            <a:ext cx="3200400" cy="612091"/>
          </a:xfrm>
          <a:prstGeom prst="roundRect">
            <a:avLst>
              <a:gd name="adj" fmla="val 19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6EF54672-36DD-474B-9133-0E4064BA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26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Закръглянето</a:t>
            </a:r>
            <a:r>
              <a:rPr lang="bg-BG" dirty="0"/>
              <a:t> връща</a:t>
            </a:r>
            <a:r>
              <a:rPr lang="en-US" dirty="0"/>
              <a:t> </a:t>
            </a:r>
            <a:r>
              <a:rPr lang="bg-BG" dirty="0"/>
              <a:t>всяка</a:t>
            </a:r>
            <a:r>
              <a:rPr lang="en-US" dirty="0"/>
              <a:t> </a:t>
            </a:r>
            <a:r>
              <a:rPr lang="bg-BG" dirty="0"/>
              <a:t>стойност до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най-близкото цяло число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Закръгляне на числа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846137" y="2362200"/>
            <a:ext cx="10493374" cy="3926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double[] nums = ReadNumbers();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roundedNums = new int[nums.Length];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nums.Length; i++)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roundedNums[i] = (int)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Math.Round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(nums[i],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MidpointRounding.AwayFromZero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nums.Length; i++)</a:t>
            </a:r>
          </a:p>
          <a:p>
            <a:pPr>
              <a:lnSpc>
                <a:spcPct val="105000"/>
              </a:lnSpc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Console.WriteLine($"{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nums[i]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-&gt; {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roundedNums[i]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}");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92FFC06B-B731-403D-B885-1892D1D3D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bg-BG" sz="3200" dirty="0"/>
              <a:t>С цикъл</a:t>
            </a:r>
            <a:r>
              <a:rPr lang="en-US" sz="3200" dirty="0"/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foreach</a:t>
            </a:r>
            <a:r>
              <a:rPr lang="en-US" sz="3200" dirty="0"/>
              <a:t>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3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3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32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bg-BG" sz="3200" dirty="0"/>
              <a:t>Със</a:t>
            </a:r>
            <a:r>
              <a:rPr lang="en-US" sz="3200" dirty="0"/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string.Join(separator,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cs typeface="Consolas" panose="020B0609020204030204" pitchFamily="49" charset="0"/>
              </a:rPr>
              <a:t>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array)</a:t>
            </a:r>
            <a:r>
              <a:rPr lang="en-US" sz="3200" dirty="0"/>
              <a:t>:</a:t>
            </a:r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Извеждане на масив с Foreach / String.Join(…)</a:t>
            </a:r>
            <a:endParaRPr lang="en-US" noProof="1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77005" y="4023270"/>
            <a:ext cx="10805999" cy="245373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{ 1, 2, 3 };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string.Join(", ", arr)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1, 2, 3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strings = { "one", "two", "three", "four" };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string.Join(" - ", strings)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  <a:b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</a:b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one - two - three - four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3140" y="1752600"/>
            <a:ext cx="10805999" cy="143806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{ 10, 20, 30, 40, 50};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foreach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element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arr)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Console.WriteLine(element)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72CFDAD2-61B6-456B-988A-84FD45CB2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5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bg-BG" dirty="0"/>
              <a:t>Въвеждаме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масив от низове </a:t>
            </a:r>
            <a:r>
              <a:rPr lang="en-US" dirty="0"/>
              <a:t>(</a:t>
            </a:r>
            <a:r>
              <a:rPr lang="bg-BG" dirty="0"/>
              <a:t>с разделител интервал</a:t>
            </a:r>
            <a:r>
              <a:rPr lang="en-US" dirty="0"/>
              <a:t>),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обръщаме</a:t>
            </a:r>
            <a:r>
              <a:rPr lang="en-US" dirty="0"/>
              <a:t> </a:t>
            </a:r>
            <a:r>
              <a:rPr lang="bg-BG" dirty="0"/>
              <a:t>го и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извеждаме </a:t>
            </a:r>
            <a:r>
              <a:rPr lang="en-US" dirty="0"/>
              <a:t> </a:t>
            </a:r>
            <a:r>
              <a:rPr lang="bg-BG" dirty="0"/>
              <a:t>елементите му</a:t>
            </a:r>
            <a:r>
              <a:rPr lang="en-US" dirty="0"/>
              <a:t>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bg-BG" dirty="0"/>
              <a:t>Обръщане на еленетите на масив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Задача: Обръщане на масив от низове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6612" y="2593809"/>
            <a:ext cx="1949399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a b c d 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90530" y="2590800"/>
            <a:ext cx="1978285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e d c b a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997770" y="2695863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6811" y="2590800"/>
            <a:ext cx="2200965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hi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ho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252296" y="2590800"/>
            <a:ext cx="2176116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w ho hi -1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659536" y="2695863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679125" y="4210594"/>
            <a:ext cx="4827398" cy="1733006"/>
            <a:chOff x="3629214" y="4058194"/>
            <a:chExt cx="4827398" cy="1733006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629214" y="5201743"/>
              <a:ext cx="680442" cy="5894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0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665953" y="5201743"/>
              <a:ext cx="680442" cy="5894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0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702692" y="5201743"/>
              <a:ext cx="680442" cy="5894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0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739431" y="5201743"/>
              <a:ext cx="680442" cy="5894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0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776170" y="5201743"/>
              <a:ext cx="680442" cy="589457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20000"/>
              </a:schemeClr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000" b="1" noProof="1">
                  <a:solidFill>
                    <a:srgbClr val="FBEED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anose="020B0609020204030204" pitchFamily="49" charset="0"/>
                  <a:cs typeface="Arial" panose="020B0604020202020204" pitchFamily="34" charset="0"/>
                </a:rPr>
                <a:t>e</a:t>
              </a:r>
            </a:p>
          </p:txBody>
        </p:sp>
        <p:cxnSp>
          <p:nvCxnSpPr>
            <p:cNvPr id="18" name="Curved Connector 17"/>
            <p:cNvCxnSpPr>
              <a:stCxn id="13" idx="0"/>
              <a:endCxn id="17" idx="0"/>
            </p:cNvCxnSpPr>
            <p:nvPr/>
          </p:nvCxnSpPr>
          <p:spPr>
            <a:xfrm rot="5400000" flipH="1" flipV="1">
              <a:off x="6042913" y="3128265"/>
              <a:ext cx="12700" cy="4146956"/>
            </a:xfrm>
            <a:prstGeom prst="curvedConnector3">
              <a:avLst>
                <a:gd name="adj1" fmla="val 9788567"/>
              </a:avLst>
            </a:prstGeom>
            <a:ln w="57150">
              <a:headEnd type="triangl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urved Connector 23"/>
            <p:cNvCxnSpPr>
              <a:stCxn id="14" idx="0"/>
              <a:endCxn id="16" idx="0"/>
            </p:cNvCxnSpPr>
            <p:nvPr/>
          </p:nvCxnSpPr>
          <p:spPr>
            <a:xfrm rot="5400000" flipH="1" flipV="1">
              <a:off x="6042913" y="4165004"/>
              <a:ext cx="12700" cy="2073478"/>
            </a:xfrm>
            <a:prstGeom prst="curvedConnector3">
              <a:avLst>
                <a:gd name="adj1" fmla="val 4542858"/>
              </a:avLst>
            </a:prstGeom>
            <a:ln w="57150">
              <a:headEnd type="triangle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67987" y="4058194"/>
              <a:ext cx="14734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2800" dirty="0"/>
                <a:t>размяна</a:t>
              </a:r>
              <a:endParaRPr lang="en-US" sz="2800" dirty="0"/>
            </a:p>
          </p:txBody>
        </p:sp>
      </p:grp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B02EA266-5BBD-4AD8-B81B-F74C02CC7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8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Обръщане на масив от низове</a:t>
            </a:r>
            <a:endParaRPr lang="en-US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36611" y="1162664"/>
            <a:ext cx="10591801" cy="485438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nums = Console.ReadLine()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.Split(' ')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.ToArray();</a:t>
            </a: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nums.Length / 2;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SwapElements(nums, i, nums.Length - 1 - i)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string.Join(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 ", nums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Clr>
                <a:srgbClr val="F2B254"/>
              </a:buClr>
              <a:buSzPct val="100000"/>
            </a:pPr>
            <a:endParaRPr lang="en-US" sz="26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SwapElements(string[] arr, int i, int j)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var oldElement = arr[i];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arr[i] = arr[j];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arr[j] = oldElement;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B42E35A-1656-41D6-8E64-F7EA6F740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bg-BG" sz="3200" dirty="0">
                <a:solidFill>
                  <a:srgbClr val="FBEEC9">
                    <a:lumMod val="75000"/>
                  </a:srgbClr>
                </a:solidFill>
              </a:rPr>
              <a:t>Масивите</a:t>
            </a:r>
            <a:r>
              <a:rPr lang="en-US" sz="3200" dirty="0">
                <a:solidFill>
                  <a:prstClr val="white"/>
                </a:solidFill>
              </a:rPr>
              <a:t> </a:t>
            </a:r>
            <a:r>
              <a:rPr lang="bg-BG" sz="3200" dirty="0">
                <a:solidFill>
                  <a:prstClr val="white"/>
                </a:solidFill>
              </a:rPr>
              <a:t>съдържат множество елементи</a:t>
            </a:r>
            <a:endParaRPr lang="en-US" sz="3200" dirty="0">
              <a:solidFill>
                <a:prstClr val="white"/>
              </a:solidFill>
            </a:endParaRPr>
          </a:p>
          <a:p>
            <a:pPr lvl="1">
              <a:lnSpc>
                <a:spcPct val="100000"/>
              </a:lnSpc>
              <a:buClr>
                <a:srgbClr val="F0A22E"/>
              </a:buClr>
            </a:pPr>
            <a:r>
              <a:rPr lang="bg-BG" sz="3000" dirty="0">
                <a:solidFill>
                  <a:prstClr val="white"/>
                </a:solidFill>
              </a:rPr>
              <a:t>Елементите са номерирани от </a:t>
            </a:r>
            <a:r>
              <a:rPr lang="en-US" sz="3000" b="1" dirty="0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</a:rPr>
              <a:t>0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bg-BG" sz="3000" dirty="0">
                <a:solidFill>
                  <a:prstClr val="white"/>
                </a:solidFill>
              </a:rPr>
              <a:t>до</a:t>
            </a:r>
            <a:r>
              <a:rPr lang="en-US" sz="3000" dirty="0">
                <a:solidFill>
                  <a:prstClr val="white"/>
                </a:solidFill>
              </a:rPr>
              <a:t> </a:t>
            </a:r>
            <a:r>
              <a:rPr lang="en-US" sz="3000" b="1" dirty="0">
                <a:solidFill>
                  <a:srgbClr val="FBEEC9">
                    <a:lumMod val="75000"/>
                  </a:srgbClr>
                </a:solidFill>
                <a:latin typeface="Consolas" panose="020B0609020204030204" pitchFamily="49" charset="0"/>
              </a:rPr>
              <a:t>length-1</a:t>
            </a:r>
          </a:p>
          <a:p>
            <a:pPr lvl="0">
              <a:lnSpc>
                <a:spcPct val="100000"/>
              </a:lnSpc>
            </a:pPr>
            <a:r>
              <a:rPr lang="bg-BG" sz="3200" dirty="0">
                <a:solidFill>
                  <a:prstClr val="white"/>
                </a:solidFill>
              </a:rPr>
              <a:t>Създаване на масив</a:t>
            </a:r>
            <a:r>
              <a:rPr lang="en-US" sz="3200" dirty="0">
                <a:solidFill>
                  <a:prstClr val="white"/>
                </a:solidFill>
              </a:rPr>
              <a:t>: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endParaRPr lang="en-US" sz="3200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bg-BG" sz="3200" dirty="0">
                <a:solidFill>
                  <a:prstClr val="white"/>
                </a:solidFill>
              </a:rPr>
              <a:t>Достъп до елементите на масив по индекс</a:t>
            </a:r>
            <a:r>
              <a:rPr lang="en-US" sz="3200" dirty="0">
                <a:solidFill>
                  <a:prstClr val="white"/>
                </a:solidFill>
              </a:rPr>
              <a:t>:</a:t>
            </a: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endParaRPr lang="bg-BG" sz="3200" dirty="0">
              <a:solidFill>
                <a:prstClr val="white"/>
              </a:solidFill>
            </a:endParaRPr>
          </a:p>
          <a:p>
            <a:pPr lvl="0">
              <a:lnSpc>
                <a:spcPct val="100000"/>
              </a:lnSpc>
              <a:spcBef>
                <a:spcPts val="1200"/>
              </a:spcBef>
            </a:pPr>
            <a:r>
              <a:rPr lang="bg-BG" sz="3200" dirty="0">
                <a:solidFill>
                  <a:prstClr val="white"/>
                </a:solidFill>
              </a:rPr>
              <a:t>Извеждане на масив</a:t>
            </a:r>
            <a:r>
              <a:rPr lang="en-US" sz="3200" dirty="0">
                <a:solidFill>
                  <a:prstClr val="white"/>
                </a:solidFill>
              </a:rPr>
              <a:t>:</a:t>
            </a:r>
          </a:p>
          <a:p>
            <a:pPr lvl="0">
              <a:lnSpc>
                <a:spcPct val="100000"/>
              </a:lnSpc>
            </a:pPr>
            <a:endParaRPr lang="en-US" sz="3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06E4E94C-B0EC-4B4F-8C7E-813F35566CF2}"/>
              </a:ext>
            </a:extLst>
          </p:cNvPr>
          <p:cNvSpPr txBox="1">
            <a:spLocks/>
          </p:cNvSpPr>
          <p:nvPr/>
        </p:nvSpPr>
        <p:spPr>
          <a:xfrm>
            <a:off x="608012" y="2990673"/>
            <a:ext cx="7181272" cy="9456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int[] </a:t>
            </a:r>
            <a:r>
              <a:rPr lang="en-US" sz="2600" dirty="0"/>
              <a:t>numbers =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new int[10]</a:t>
            </a:r>
            <a:r>
              <a:rPr lang="en-US" sz="2600" dirty="0"/>
              <a:t>;</a:t>
            </a:r>
          </a:p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int[] </a:t>
            </a:r>
            <a:r>
              <a:rPr lang="en-US" sz="2600" dirty="0">
                <a:solidFill>
                  <a:schemeClr val="tx2"/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= new int[] { 1, 2, 3 };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99EFB33-26A6-453B-8582-08F761E7DEAC}"/>
              </a:ext>
            </a:extLst>
          </p:cNvPr>
          <p:cNvSpPr txBox="1">
            <a:spLocks/>
          </p:cNvSpPr>
          <p:nvPr/>
        </p:nvSpPr>
        <p:spPr>
          <a:xfrm>
            <a:off x="608012" y="4606591"/>
            <a:ext cx="3218872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numbers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5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= 10;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66B9D60-EC94-4276-BB56-35E116117614}"/>
              </a:ext>
            </a:extLst>
          </p:cNvPr>
          <p:cNvSpPr txBox="1">
            <a:spLocks/>
          </p:cNvSpPr>
          <p:nvPr/>
        </p:nvSpPr>
        <p:spPr>
          <a:xfrm>
            <a:off x="608012" y="5802597"/>
            <a:ext cx="7181272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Console.Write(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string.Join</a:t>
            </a:r>
            <a:r>
              <a:rPr lang="en-US" sz="2600" dirty="0"/>
              <a:t>(" ", arr));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B2C470-C296-4F14-BE41-7E3316ECE1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992"/>
          <a:stretch/>
        </p:blipFill>
        <p:spPr>
          <a:xfrm>
            <a:off x="8685212" y="4298357"/>
            <a:ext cx="2753108" cy="2423119"/>
          </a:xfrm>
          <a:prstGeom prst="rect">
            <a:avLst/>
          </a:prstGeom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75E589F6-8BEA-4331-89FE-586F6195F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3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Въвеждане и извеждане на масиви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8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FA655771-5665-4D76-8FD1-1639A9A12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34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9790199" cy="557035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Въвеждане на елементите на масив с цикъл </a:t>
            </a:r>
            <a:r>
              <a:rPr lang="en-US" dirty="0"/>
              <a:t>for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Въвеждане на елементите на масив на един ред от конзолата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Извеждане на масив на конзолата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Задачи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bg-BG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10504C-7362-4ED2-94D3-F6774EBB1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6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Чрез</a:t>
            </a:r>
            <a:r>
              <a:rPr lang="en-US" dirty="0"/>
              <a:t> 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/>
              <a:t> </a:t>
            </a:r>
            <a:r>
              <a:rPr lang="bg-BG" dirty="0"/>
              <a:t>цикъл или</a:t>
            </a:r>
            <a:r>
              <a:rPr lang="en-US" dirty="0"/>
              <a:t> </a:t>
            </a:r>
            <a:r>
              <a:rPr lang="en-US" b="1" noProof="1">
                <a:latin typeface="Consolas" panose="020B0609020204030204" pitchFamily="49" charset="0"/>
              </a:rPr>
              <a:t>String.Split()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/>
              <a:t>Въвеждане на масиви от конзолата</a:t>
            </a:r>
            <a:endParaRPr lang="en-US" sz="4800" dirty="0"/>
          </a:p>
        </p:txBody>
      </p:sp>
      <p:pic>
        <p:nvPicPr>
          <p:cNvPr id="1026" name="Picture 2" descr="http://integroscrm.com/wp-content/uploads/2015/11/Data_In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66" y="2524823"/>
            <a:ext cx="4397118" cy="2822950"/>
          </a:xfrm>
          <a:prstGeom prst="roundRect">
            <a:avLst>
              <a:gd name="adj" fmla="val 104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6092824" y="3517198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1981200"/>
            <a:ext cx="3585084" cy="2822948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13F6067-1A07-447A-9FEA-01B4EE658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9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Първо, въвеждаме броя на елементите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length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масива: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bg-BG" dirty="0"/>
              <a:t>После създаваме масив с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bg-BG" dirty="0"/>
              <a:t>на брой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елементи</a:t>
            </a:r>
            <a:r>
              <a:rPr lang="bg-BG" dirty="0"/>
              <a:t> и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ги</a:t>
            </a:r>
            <a:r>
              <a:rPr lang="bg-BG" dirty="0"/>
              <a:t> въвеждаме</a:t>
            </a:r>
            <a:r>
              <a:rPr lang="en-US" dirty="0"/>
              <a:t> :</a:t>
            </a:r>
            <a:endParaRPr lang="bg-BG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Въвеждане на масиви от конзолата</a:t>
            </a:r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836612" y="1971656"/>
            <a:ext cx="10458452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int.Parse(Console.ReadLine());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835024" y="3781344"/>
            <a:ext cx="10458452" cy="273072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new int[n]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arr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[i] = int.Parse(Console.ReadLine());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591831A-F44B-4FED-801F-004F92DFC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0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uiExpand="1" build="p"/>
      <p:bldP spid="573444" grpId="0" animBg="1"/>
      <p:bldP spid="5734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bg-BG" dirty="0"/>
              <a:t>Стойностите на масив могат да бъдат въведени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един ред, разделени с интервал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dirty="0"/>
              <a:t>Въвеждане стойностите на масива на един ред</a:t>
            </a:r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760412" y="2932498"/>
            <a:ext cx="10458452" cy="359250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values = Console.ReadLine();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items = values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.Split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');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new int[items.Length];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items.Length;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arr[i] = int.Parse(items[i]);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0412" y="2159731"/>
            <a:ext cx="10458452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8 30 25 40 72 -2 44 56</a:t>
            </a: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8304211" y="2232172"/>
            <a:ext cx="3674401" cy="1591025"/>
          </a:xfrm>
          <a:prstGeom prst="wedgeRoundRectCallout">
            <a:avLst>
              <a:gd name="adj1" fmla="val -61766"/>
              <a:gd name="adj2" fmla="val 4321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.Split(' ')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разделя по интервал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string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го  записва в масив 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7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string[]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14A6A8B3-37F1-4C9A-84CA-A218FBD60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7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413" y="990601"/>
            <a:ext cx="11804822" cy="5730876"/>
          </a:xfrm>
        </p:spPr>
        <p:txBody>
          <a:bodyPr/>
          <a:lstStyle/>
          <a:p>
            <a:r>
              <a:rPr lang="bg-BG" dirty="0"/>
              <a:t>Въвеждане на масив от цели числа, чрез функционално програмиране: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en-US" dirty="0"/>
          </a:p>
          <a:p>
            <a:r>
              <a:rPr lang="bg-BG" dirty="0"/>
              <a:t>Или по-късо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На кратко</a:t>
            </a:r>
            <a:r>
              <a:rPr lang="en-US" dirty="0"/>
              <a:t>: </a:t>
            </a:r>
            <a:r>
              <a:rPr lang="bg-BG" dirty="0"/>
              <a:t>Въвеждане на масив от един ред: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75012" y="5320110"/>
            <a:ext cx="8401052" cy="10071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Console.ReadLine().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Split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(' ').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int.Parse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ToArray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63344" y="2229768"/>
            <a:ext cx="10301290" cy="251528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using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System.Linq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inputLine = Console.ReadLine()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items =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inputLine.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Split(' ')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lnSpc>
                <a:spcPct val="110000"/>
              </a:lnSpc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arr = items.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Select(int.Parse).ToArray()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861050" y="2261901"/>
            <a:ext cx="5124452" cy="57629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algn="ctr"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 8 30 25 40 72 -2 44 56</a:t>
            </a:r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9CBB747-926E-4EF2-8BD3-ABEC2E0AF2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9906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За извеждане на елементите на масив може да се ползва цикъл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for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Разделяне на елементите с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интервал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или 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нов ред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Пример: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Извеждане на масив на конзолата: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9938" y="3523179"/>
            <a:ext cx="10645772" cy="3100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string[]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"one", "two", "three", "four", "five"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  <a:p>
            <a:pPr lvl="0">
              <a:spcBef>
                <a:spcPts val="1200"/>
              </a:spcBef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Process all array elements</a:t>
            </a:r>
          </a:p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index = 0; index &lt; arr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.Length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index++)</a:t>
            </a:r>
          </a:p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// Print each element on a separate line</a:t>
            </a:r>
          </a:p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Console.WriteLine("arr[{0}] = {1}", index,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arr[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]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);</a:t>
            </a:r>
          </a:p>
          <a:p>
            <a:pPr lvl="0">
              <a:buClr>
                <a:srgbClr val="F2B254"/>
              </a:buClr>
              <a:buSzPct val="100000"/>
            </a:pP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488EDFB-E27E-4B1A-ABF1-2E07249F1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2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 uiExpand="1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Въвеждаме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масив от цели числа</a:t>
            </a:r>
            <a:r>
              <a:rPr lang="en-US" sz="3200" dirty="0"/>
              <a:t> (</a:t>
            </a:r>
            <a:r>
              <a:rPr lang="bg-BG" sz="3200" dirty="0"/>
              <a:t>числото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+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3200" dirty="0"/>
              <a:t> </a:t>
            </a:r>
            <a:r>
              <a:rPr lang="bg-BG" sz="3200" dirty="0"/>
              <a:t>реда т цели числа</a:t>
            </a:r>
            <a:r>
              <a:rPr lang="en-US" sz="3200" dirty="0"/>
              <a:t>),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обръщаме</a:t>
            </a:r>
            <a:r>
              <a:rPr lang="en-US" sz="3200" dirty="0"/>
              <a:t> </a:t>
            </a:r>
            <a:r>
              <a:rPr lang="bg-BG" sz="3200" dirty="0"/>
              <a:t>последвателността им 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извеждаме</a:t>
            </a:r>
            <a:r>
              <a:rPr lang="en-US" sz="3200" dirty="0"/>
              <a:t> </a:t>
            </a:r>
            <a:r>
              <a:rPr lang="bg-BG" sz="3200" dirty="0"/>
              <a:t>елементите му</a:t>
            </a:r>
            <a:r>
              <a:rPr lang="en-US" sz="3200" dirty="0"/>
              <a:t> (</a:t>
            </a:r>
            <a:r>
              <a:rPr lang="bg-BG" sz="3200" dirty="0"/>
              <a:t>на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един ред</a:t>
            </a:r>
            <a:r>
              <a:rPr lang="en-US" sz="3200" dirty="0"/>
              <a:t>,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 разделени с интервал</a:t>
            </a:r>
            <a:r>
              <a:rPr lang="en-US" sz="3200" dirty="0"/>
              <a:t>):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400" dirty="0"/>
              <a:t>Задача: Обръщане реда на масив от цели числа</a:t>
            </a:r>
            <a:endParaRPr lang="en-US" sz="34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93862" y="2948013"/>
            <a:ext cx="958799" cy="253838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57180" y="2945003"/>
            <a:ext cx="1978285" cy="25413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30 20 10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64420" y="3810624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253144" y="2948013"/>
            <a:ext cx="958799" cy="253838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4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-1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99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8016462" y="2945003"/>
            <a:ext cx="2478500" cy="254139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99 20 -1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7444163" y="4098674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3F30766-B6A2-4400-8155-8D8B0CF09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Решение: Обръщане реда на масив от цели числа</a:t>
            </a:r>
            <a:endParaRPr lang="en-US" sz="36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96923" y="1905000"/>
            <a:ext cx="10591801" cy="445427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>
              <a:buClr>
                <a:srgbClr val="F2B254"/>
              </a:buClr>
              <a:buSzPct val="100000"/>
            </a:pP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Въвеждаме масива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(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числото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n + n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реда цели числа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 = int.Parse(Console.ReadLine());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arr = new int[n];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n; i++)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arr[i] = int.Parse(Console.ReadLine());</a:t>
            </a:r>
          </a:p>
          <a:p>
            <a:pPr>
              <a:buClr>
                <a:srgbClr val="F2B254"/>
              </a:buClr>
              <a:buSzPct val="100000"/>
            </a:pP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bg-BG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Извеждаме елементите от последния до първия</a:t>
            </a:r>
            <a:endParaRPr lang="en-US" sz="2800" b="1" i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n-1; i &gt;= 0; i--)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Console.Write(arr[i] + " ");</a:t>
            </a:r>
          </a:p>
          <a:p>
            <a:pPr>
              <a:buClr>
                <a:srgbClr val="F2B254"/>
              </a:buClr>
              <a:buSzPct val="10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DA38751-2BD1-4246-A052-A189436BA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0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7155</TotalTime>
  <Words>1350</Words>
  <Application>Microsoft Office PowerPoint</Application>
  <PresentationFormat>Custom</PresentationFormat>
  <Paragraphs>200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Wingdings 2</vt:lpstr>
      <vt:lpstr>SoftUni 16x9</vt:lpstr>
      <vt:lpstr>Въвеждане и извеждане на масиви</vt:lpstr>
      <vt:lpstr>Съдържание</vt:lpstr>
      <vt:lpstr>Въвеждане на масиви от конзолата</vt:lpstr>
      <vt:lpstr>Въвеждане на масиви от конзолата</vt:lpstr>
      <vt:lpstr>Въвеждане стойностите на масива на един ред</vt:lpstr>
      <vt:lpstr>На кратко: Въвеждане на масив от един ред:</vt:lpstr>
      <vt:lpstr>Извеждане на масив на конзолата:</vt:lpstr>
      <vt:lpstr>Задача: Обръщане реда на масив от цели числа</vt:lpstr>
      <vt:lpstr>Решение: Обръщане реда на масив от цели числа</vt:lpstr>
      <vt:lpstr>Задача: Закръгляне на числа</vt:lpstr>
      <vt:lpstr>Решение: Закръгляне на числа</vt:lpstr>
      <vt:lpstr>Извеждане на масив с Foreach / String.Join(…)</vt:lpstr>
      <vt:lpstr>Задача: Обръщане на масив от низове</vt:lpstr>
      <vt:lpstr>Решение: Обръщане на масив от низове</vt:lpstr>
      <vt:lpstr>Какво научихме този час?</vt:lpstr>
      <vt:lpstr>Въвеждане и извеждане на масиви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2019-12-16T19:13:18Z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