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7"/>
  </p:notesMasterIdLst>
  <p:handoutMasterIdLst>
    <p:handoutMasterId r:id="rId18"/>
  </p:handoutMasterIdLst>
  <p:sldIdLst>
    <p:sldId id="417" r:id="rId3"/>
    <p:sldId id="418" r:id="rId4"/>
    <p:sldId id="353" r:id="rId5"/>
    <p:sldId id="406" r:id="rId6"/>
    <p:sldId id="412" r:id="rId7"/>
    <p:sldId id="413" r:id="rId8"/>
    <p:sldId id="414" r:id="rId9"/>
    <p:sldId id="416" r:id="rId10"/>
    <p:sldId id="394" r:id="rId11"/>
    <p:sldId id="415" r:id="rId12"/>
    <p:sldId id="388" r:id="rId13"/>
    <p:sldId id="420" r:id="rId14"/>
    <p:sldId id="421" r:id="rId15"/>
    <p:sldId id="481" r:id="rId16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ъведение" id="{E874520B-16DE-4D4B-A620-D9E900BA50E1}">
          <p14:sldIdLst>
            <p14:sldId id="417"/>
            <p14:sldId id="418"/>
          </p14:sldIdLst>
        </p14:section>
        <p14:section name="Сортиране" id="{595B9EDD-BA6E-4077-9BCA-5AC2AC2AABCD}">
          <p14:sldIdLst>
            <p14:sldId id="353"/>
            <p14:sldId id="406"/>
            <p14:sldId id="412"/>
            <p14:sldId id="413"/>
            <p14:sldId id="414"/>
            <p14:sldId id="416"/>
            <p14:sldId id="394"/>
            <p14:sldId id="415"/>
            <p14:sldId id="388"/>
          </p14:sldIdLst>
        </p14:section>
        <p14:section name="Заключение" id="{A6C92B27-313B-44FE-B8C3-B65285366C25}">
          <p14:sldIdLst>
            <p14:sldId id="420"/>
            <p14:sldId id="421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16-Dec-19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16-Dec-19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0D864BC5-2A4E-4DE2-8DAA-E474A43C7E6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3078830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9141003A-FAB6-4EA6-9A65-891BDD8CF34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587384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13D8F99F-7086-4235-9BE1-C52AD38320B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37941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5E2D48F0-BEA0-4306-9E00-A1BBBD7B6A3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316986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C4A7759D-3BB7-4D01-9055-409286EBF5B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941323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34372CFF-9466-46BC-A339-0CCA9784FC9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811608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F8E5C21E-4D2C-491C-8405-5FC3C172F96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053582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8DAEFB34-55BC-4035-A604-FDDFF0CCE20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08298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E0B3E478-7E3B-4AEB-AEFB-D4C72C80E13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5516405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A47BAE5D-0978-4CDF-95F3-D2197A3C0C5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418966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://creativecommons.org/licenses/by-nc-sa/4.0/" TargetMode="Externa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15.jpeg"/><Relationship Id="rId4" Type="http://schemas.openxmlformats.org/officeDocument/2006/relationships/image" Target="../media/image12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12812" y="457200"/>
            <a:ext cx="10577299" cy="788071"/>
          </a:xfrm>
        </p:spPr>
        <p:txBody>
          <a:bodyPr>
            <a:normAutofit/>
          </a:bodyPr>
          <a:lstStyle/>
          <a:p>
            <a:r>
              <a:rPr lang="bg-BG" dirty="0"/>
              <a:t>Сортиране на масиви</a:t>
            </a:r>
            <a:endParaRPr lang="x-none" altLang="en-US" dirty="0">
              <a:latin typeface="+mn-ea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579812" y="1554117"/>
            <a:ext cx="7910298" cy="803801"/>
          </a:xfrm>
        </p:spPr>
        <p:txBody>
          <a:bodyPr>
            <a:normAutofit fontScale="90000"/>
          </a:bodyPr>
          <a:lstStyle/>
          <a:p>
            <a:r>
              <a:rPr lang="bg-BG" dirty="0"/>
              <a:t>Видове сортировки и приложение</a:t>
            </a:r>
            <a:endParaRPr lang="x-none" altLang="en-US" dirty="0">
              <a:latin typeface="+mn-ea"/>
            </a:endParaRPr>
          </a:p>
        </p:txBody>
      </p:sp>
      <p:sp>
        <p:nvSpPr>
          <p:cNvPr id="20" name="TextBox 19"/>
          <p:cNvSpPr txBox="1"/>
          <p:nvPr/>
        </p:nvSpPr>
        <p:spPr>
          <a:xfrm rot="1403126">
            <a:off x="4454673" y="3575296"/>
            <a:ext cx="2666402" cy="409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565">
              <a:lnSpc>
                <a:spcPct val="85000"/>
              </a:lnSpc>
            </a:pPr>
            <a:r>
              <a:rPr lang="bg-BG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rPr>
              <a:t>Програмиране</a:t>
            </a:r>
            <a:endParaRPr lang="en-US" b="1" spc="50" dirty="0">
              <a:ln w="9525" cmpd="sng">
                <a:solidFill>
                  <a:srgbClr val="FFA72A"/>
                </a:solidFill>
                <a:prstDash val="solid"/>
              </a:ln>
              <a:solidFill>
                <a:srgbClr val="FFF0D9"/>
              </a:solidFill>
              <a:effectLst>
                <a:glow rad="38100">
                  <a:srgbClr val="F0A22E">
                    <a:alpha val="40000"/>
                  </a:srgbClr>
                </a:glo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2612" y="3244491"/>
            <a:ext cx="4054191" cy="282269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B784138F-0950-4E77-A9DD-5A425862148D}"/>
              </a:ext>
            </a:extLst>
          </p:cNvPr>
          <p:cNvGrpSpPr/>
          <p:nvPr/>
        </p:nvGrpSpPr>
        <p:grpSpPr>
          <a:xfrm>
            <a:off x="760412" y="3583505"/>
            <a:ext cx="5043827" cy="2524722"/>
            <a:chOff x="745783" y="3624633"/>
            <a:chExt cx="5043827" cy="2524722"/>
          </a:xfrm>
        </p:grpSpPr>
        <p:pic>
          <p:nvPicPr>
            <p:cNvPr id="18" name="Picture 17" descr="http://softuni.b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pic>
          <p:nvPicPr>
            <p:cNvPr id="19" name="Picture 4" title="CC-BY-NC-SA License">
              <a:hlinkClick r:id="rId5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F06E175F-5BEA-4FFA-BEFE-073279FABE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1" name="Text Placeholder 7">
              <a:extLst>
                <a:ext uri="{FF2B5EF4-FFF2-40B4-BE49-F238E27FC236}">
                  <a16:creationId xmlns:a16="http://schemas.microsoft.com/office/drawing/2014/main" id="{89D41982-99A7-459C-A044-BC03FB5F801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 dirty="0"/>
                <a:t> екип</a:t>
              </a:r>
            </a:p>
          </p:txBody>
        </p:sp>
        <p:sp>
          <p:nvSpPr>
            <p:cNvPr id="22" name="Text Placeholder 10">
              <a:extLst>
                <a:ext uri="{FF2B5EF4-FFF2-40B4-BE49-F238E27FC236}">
                  <a16:creationId xmlns:a16="http://schemas.microsoft.com/office/drawing/2014/main" id="{0CA1AFB9-AC1A-4329-BE5F-D27D3914135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dirty="0"/>
                <a:t>Обучение за ИТ кариера</a:t>
              </a:r>
            </a:p>
          </p:txBody>
        </p:sp>
        <p:sp>
          <p:nvSpPr>
            <p:cNvPr id="24" name="Text Placeholder 11">
              <a:extLst>
                <a:ext uri="{FF2B5EF4-FFF2-40B4-BE49-F238E27FC236}">
                  <a16:creationId xmlns:a16="http://schemas.microsoft.com/office/drawing/2014/main" id="{8776A7C3-5AF5-4CA5-B9B0-6A1F89BCBF8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>
                  <a:hlinkClick r:id="rId7"/>
                </a:rPr>
                <a:t>https://it-kariera.mon.bg/e-learning/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006869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814" y="990600"/>
            <a:ext cx="11793241" cy="176056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</a:pPr>
            <a:r>
              <a:rPr lang="bg-BG" dirty="0"/>
              <a:t>Ще приложим трети метод – </a:t>
            </a:r>
            <a:r>
              <a:rPr lang="bg-BG" dirty="0">
                <a:solidFill>
                  <a:srgbClr val="FFA72A"/>
                </a:solidFill>
              </a:rPr>
              <a:t>метода на вмъкването</a:t>
            </a:r>
          </a:p>
          <a:p>
            <a:pPr>
              <a:lnSpc>
                <a:spcPct val="100000"/>
              </a:lnSpc>
            </a:pPr>
            <a:r>
              <a:rPr lang="bg-BG" dirty="0"/>
              <a:t>Въвеждаме елементите на масива</a:t>
            </a:r>
          </a:p>
          <a:p>
            <a:pPr>
              <a:lnSpc>
                <a:spcPct val="100000"/>
              </a:lnSpc>
            </a:pPr>
            <a:r>
              <a:rPr lang="en-US" dirty="0"/>
              <a:t>n-1 </a:t>
            </a:r>
            <a:r>
              <a:rPr lang="bg-BG" dirty="0"/>
              <a:t>пъти </a:t>
            </a:r>
            <a:r>
              <a:rPr lang="bg-BG" dirty="0">
                <a:solidFill>
                  <a:srgbClr val="FFA72A"/>
                </a:solidFill>
              </a:rPr>
              <a:t>сравняваме съседните </a:t>
            </a:r>
            <a:r>
              <a:rPr lang="bg-BG" dirty="0"/>
              <a:t>елементи и </a:t>
            </a:r>
            <a:r>
              <a:rPr lang="bg-BG" dirty="0">
                <a:solidFill>
                  <a:srgbClr val="FFA72A"/>
                </a:solidFill>
              </a:rPr>
              <a:t>при необходимост </a:t>
            </a:r>
            <a:r>
              <a:rPr lang="bg-BG" dirty="0"/>
              <a:t>им </a:t>
            </a:r>
            <a:r>
              <a:rPr lang="bg-BG" dirty="0">
                <a:solidFill>
                  <a:srgbClr val="FFA72A"/>
                </a:solidFill>
              </a:rPr>
              <a:t>разменяме</a:t>
            </a:r>
            <a:r>
              <a:rPr lang="bg-BG" dirty="0"/>
              <a:t> местата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Решение</a:t>
            </a:r>
            <a:r>
              <a:rPr lang="en-US" dirty="0"/>
              <a:t>: </a:t>
            </a:r>
            <a:r>
              <a:rPr lang="bg-BG" dirty="0"/>
              <a:t>Сортиране на едномерен масив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4212" y="2713686"/>
            <a:ext cx="106120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for (int i = 0; i &lt; arr.Length - 1; i++)</a:t>
            </a:r>
          </a:p>
          <a:p>
            <a:r>
              <a:rPr lang="en-US" sz="2800" dirty="0"/>
              <a:t>    {    for (int j = 0; j &lt; arr.Length - 1; j++)</a:t>
            </a:r>
          </a:p>
          <a:p>
            <a:r>
              <a:rPr lang="en-US" sz="2800" dirty="0"/>
              <a:t>            {</a:t>
            </a:r>
          </a:p>
          <a:p>
            <a:r>
              <a:rPr lang="en-US" sz="2800" dirty="0"/>
              <a:t>                if (arr[j] &gt; arr[j + 1]) </a:t>
            </a:r>
          </a:p>
          <a:p>
            <a:r>
              <a:rPr lang="en-US" sz="2800" dirty="0"/>
              <a:t>                {</a:t>
            </a:r>
          </a:p>
          <a:p>
            <a:r>
              <a:rPr lang="en-US" sz="2800" dirty="0"/>
              <a:t>                    int swapVar = arr[j];  arr[j] = arr[j + 1]; arr[j + 1] = swapVar;</a:t>
            </a:r>
          </a:p>
          <a:p>
            <a:r>
              <a:rPr lang="en-US" sz="2800" dirty="0"/>
              <a:t>                }</a:t>
            </a:r>
          </a:p>
          <a:p>
            <a:r>
              <a:rPr lang="en-US" sz="2800" dirty="0"/>
              <a:t>            }</a:t>
            </a:r>
          </a:p>
          <a:p>
            <a:r>
              <a:rPr lang="en-US" sz="2800" dirty="0"/>
              <a:t>        }</a:t>
            </a:r>
            <a:endParaRPr lang="bg-BG" sz="2800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376DC842-2B12-40B2-8F1E-D098DC943C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288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C# Code </a:t>
            </a:r>
            <a:r>
              <a:rPr lang="en-US"/>
              <a:t>– Как работи?</a:t>
            </a:r>
            <a:endParaRPr lang="en-US" dirty="0"/>
          </a:p>
        </p:txBody>
      </p:sp>
      <p:sp>
        <p:nvSpPr>
          <p:cNvPr id="492548" name="Rectangle 4"/>
          <p:cNvSpPr>
            <a:spLocks noChangeArrowheads="1"/>
          </p:cNvSpPr>
          <p:nvPr/>
        </p:nvSpPr>
        <p:spPr bwMode="auto">
          <a:xfrm>
            <a:off x="683073" y="2025177"/>
            <a:ext cx="11082421" cy="4280760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/>
          <a:p>
            <a:pPr>
              <a:buClr>
                <a:srgbClr val="F2B254"/>
              </a:buClr>
              <a:buSzPct val="100000"/>
              <a:buFont typeface="Wingdings" panose="05000000000000000000" pitchFamily="2" charset="2"/>
              <a:buNone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(int i = 0; i &lt; arr.Length - 1; i++)</a:t>
            </a:r>
          </a:p>
          <a:p>
            <a:pPr>
              <a:buClr>
                <a:srgbClr val="F2B254"/>
              </a:buClr>
              <a:buSzPct val="100000"/>
              <a:buFont typeface="Wingdings" panose="05000000000000000000" pitchFamily="2" charset="2"/>
              <a:buNone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    for (int j = 0; j &lt; arr.Length - 1; j++)</a:t>
            </a:r>
          </a:p>
          <a:p>
            <a:pPr>
              <a:buClr>
                <a:srgbClr val="F2B254"/>
              </a:buClr>
              <a:buSzPct val="100000"/>
              <a:buFont typeface="Wingdings" panose="05000000000000000000" pitchFamily="2" charset="2"/>
              <a:buNone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{</a:t>
            </a:r>
          </a:p>
          <a:p>
            <a:pPr>
              <a:buClr>
                <a:srgbClr val="F2B254"/>
              </a:buClr>
              <a:buSzPct val="100000"/>
              <a:buFont typeface="Wingdings" panose="05000000000000000000" pitchFamily="2" charset="2"/>
              <a:buNone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    if (arr[j] &gt; arr[j + 1]) </a:t>
            </a:r>
          </a:p>
          <a:p>
            <a:pPr>
              <a:buClr>
                <a:srgbClr val="F2B254"/>
              </a:buClr>
              <a:buSzPct val="100000"/>
              <a:buFont typeface="Wingdings" panose="05000000000000000000" pitchFamily="2" charset="2"/>
              <a:buNone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    {</a:t>
            </a:r>
          </a:p>
          <a:p>
            <a:pPr>
              <a:buClr>
                <a:srgbClr val="F2B254"/>
              </a:buClr>
              <a:buSzPct val="100000"/>
              <a:buFont typeface="Wingdings" panose="05000000000000000000" pitchFamily="2" charset="2"/>
              <a:buNone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       int </a:t>
            </a:r>
            <a:r>
              <a:rPr lang="en-US" b="1" noProof="1">
                <a:solidFill>
                  <a:srgbClr val="0097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swapVar</a:t>
            </a: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= arr[j];  </a:t>
            </a:r>
            <a:endParaRPr lang="bg-BG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>
              <a:buClr>
                <a:srgbClr val="F2B254"/>
              </a:buClr>
              <a:buSzPct val="100000"/>
              <a:buFont typeface="Wingdings" panose="05000000000000000000" pitchFamily="2" charset="2"/>
              <a:buNone/>
            </a:pPr>
            <a:r>
              <a:rPr lang="bg-BG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       </a:t>
            </a: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arr[j] = arr[j + 1]; </a:t>
            </a:r>
            <a:endParaRPr lang="bg-BG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>
              <a:buClr>
                <a:srgbClr val="F2B254"/>
              </a:buClr>
              <a:buSzPct val="100000"/>
              <a:buFont typeface="Wingdings" panose="05000000000000000000" pitchFamily="2" charset="2"/>
              <a:buNone/>
            </a:pPr>
            <a:r>
              <a:rPr lang="bg-BG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       </a:t>
            </a: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arr[j + 1] = </a:t>
            </a:r>
            <a:r>
              <a:rPr lang="en-US" b="1" noProof="1">
                <a:solidFill>
                  <a:srgbClr val="0097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swapVar</a:t>
            </a: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Clr>
                <a:srgbClr val="F2B254"/>
              </a:buClr>
              <a:buSzPct val="100000"/>
              <a:buFont typeface="Wingdings" panose="05000000000000000000" pitchFamily="2" charset="2"/>
              <a:buNone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    }</a:t>
            </a:r>
          </a:p>
          <a:p>
            <a:pPr>
              <a:buClr>
                <a:srgbClr val="F2B254"/>
              </a:buClr>
              <a:buSzPct val="100000"/>
              <a:buFont typeface="Wingdings" panose="05000000000000000000" pitchFamily="2" charset="2"/>
              <a:buNone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}</a:t>
            </a:r>
          </a:p>
          <a:p>
            <a:pPr>
              <a:buClr>
                <a:srgbClr val="F2B254"/>
              </a:buClr>
              <a:buSzPct val="100000"/>
              <a:buFont typeface="Wingdings" panose="05000000000000000000" pitchFamily="2" charset="2"/>
              <a:buNone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}</a:t>
            </a:r>
          </a:p>
        </p:txBody>
      </p:sp>
      <p:sp>
        <p:nvSpPr>
          <p:cNvPr id="492549" name="AutoShape 5"/>
          <p:cNvSpPr>
            <a:spLocks noChangeArrowheads="1"/>
          </p:cNvSpPr>
          <p:nvPr/>
        </p:nvSpPr>
        <p:spPr bwMode="auto">
          <a:xfrm>
            <a:off x="428225" y="914400"/>
            <a:ext cx="4418012" cy="1143000"/>
          </a:xfrm>
          <a:prstGeom prst="wedgeRoundRectCallout">
            <a:avLst>
              <a:gd name="adj1" fmla="val 2789"/>
              <a:gd name="adj2" fmla="val 92981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</a:rPr>
              <a:t>n-1 </a:t>
            </a:r>
            <a:r>
              <a:rPr lang="bg-BG" sz="2800" dirty="0">
                <a:solidFill>
                  <a:srgbClr val="FFFFFF"/>
                </a:solidFill>
              </a:rPr>
              <a:t>пъти </a:t>
            </a:r>
            <a:r>
              <a:rPr lang="bg-BG" sz="28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сравняваме</a:t>
            </a:r>
            <a:r>
              <a:rPr lang="bg-BG" sz="2800" dirty="0">
                <a:solidFill>
                  <a:srgbClr val="FFFFFF"/>
                </a:solidFill>
              </a:rPr>
              <a:t> съседните елементи</a:t>
            </a:r>
          </a:p>
        </p:txBody>
      </p:sp>
      <p:sp>
        <p:nvSpPr>
          <p:cNvPr id="492551" name="AutoShape 7"/>
          <p:cNvSpPr>
            <a:spLocks noChangeArrowheads="1"/>
          </p:cNvSpPr>
          <p:nvPr/>
        </p:nvSpPr>
        <p:spPr bwMode="auto">
          <a:xfrm>
            <a:off x="5103812" y="838200"/>
            <a:ext cx="4038600" cy="1532977"/>
          </a:xfrm>
          <a:prstGeom prst="wedgeRoundRectCallout">
            <a:avLst>
              <a:gd name="adj1" fmla="val -48473"/>
              <a:gd name="adj2" fmla="val 151234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Ако </a:t>
            </a:r>
            <a:r>
              <a:rPr lang="bg-BG" sz="2800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не са подредени </a:t>
            </a:r>
            <a:r>
              <a:rPr lang="bg-BG" sz="2800" noProof="1">
                <a:solidFill>
                  <a:srgbClr val="FFFFFF"/>
                </a:solidFill>
              </a:rPr>
              <a:t>правилно</a:t>
            </a:r>
            <a:r>
              <a:rPr lang="en-US" sz="2800" noProof="1">
                <a:solidFill>
                  <a:srgbClr val="FFFFFF"/>
                </a:solidFill>
              </a:rPr>
              <a:t>, </a:t>
            </a:r>
            <a:r>
              <a:rPr lang="bg-BG" sz="2800" noProof="1">
                <a:solidFill>
                  <a:srgbClr val="FFFFFF"/>
                </a:solidFill>
              </a:rPr>
              <a:t>то им разменяме местата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2E5B63C3-A372-467A-B8D0-F757935809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9072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549" grpId="0" animBg="1"/>
      <p:bldP spid="4925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413" y="1151121"/>
            <a:ext cx="8214853" cy="5570355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bg-BG" sz="3200" dirty="0"/>
              <a:t>Познати са различни методи за сортиране на масиви: </a:t>
            </a:r>
            <a:br>
              <a:rPr lang="ru-RU" sz="3200" u="sng" dirty="0"/>
            </a:br>
            <a:r>
              <a:rPr lang="ru-RU" sz="3200" dirty="0"/>
              <a:t>Метод на </a:t>
            </a:r>
            <a:r>
              <a:rPr lang="ru-RU" sz="3200" dirty="0">
                <a:solidFill>
                  <a:srgbClr val="FFA72A"/>
                </a:solidFill>
              </a:rPr>
              <a:t>мехурчето</a:t>
            </a:r>
            <a:r>
              <a:rPr lang="ru-RU" sz="3200" dirty="0"/>
              <a:t>, </a:t>
            </a:r>
            <a:r>
              <a:rPr lang="ru-RU" sz="3200" dirty="0">
                <a:solidFill>
                  <a:srgbClr val="FFA72A"/>
                </a:solidFill>
              </a:rPr>
              <a:t>пряка размяна</a:t>
            </a:r>
            <a:r>
              <a:rPr lang="ru-RU" sz="3200" dirty="0"/>
              <a:t>, </a:t>
            </a:r>
            <a:r>
              <a:rPr lang="ru-RU" sz="3200" dirty="0">
                <a:solidFill>
                  <a:srgbClr val="FFA72A"/>
                </a:solidFill>
              </a:rPr>
              <a:t>пряка селеккция</a:t>
            </a:r>
            <a:r>
              <a:rPr lang="ru-RU" sz="3200" dirty="0"/>
              <a:t>, </a:t>
            </a:r>
            <a:r>
              <a:rPr lang="ru-RU" sz="3200" dirty="0">
                <a:solidFill>
                  <a:srgbClr val="FFA72A"/>
                </a:solidFill>
              </a:rPr>
              <a:t>бърза сортировка </a:t>
            </a:r>
            <a:r>
              <a:rPr lang="ru-RU" sz="3200" dirty="0"/>
              <a:t>и много други</a:t>
            </a:r>
          </a:p>
          <a:p>
            <a:pPr>
              <a:lnSpc>
                <a:spcPct val="100000"/>
              </a:lnSpc>
            </a:pPr>
            <a:r>
              <a:rPr lang="ru-RU" sz="3200" dirty="0"/>
              <a:t>Сортирането се характеризира със </a:t>
            </a:r>
            <a:r>
              <a:rPr lang="ru-RU" sz="3200" dirty="0">
                <a:solidFill>
                  <a:srgbClr val="FFA72A"/>
                </a:solidFill>
              </a:rPr>
              <a:t>сложност</a:t>
            </a:r>
            <a:r>
              <a:rPr lang="ru-RU" sz="3200" dirty="0"/>
              <a:t> на алгоритъма и разход на </a:t>
            </a:r>
            <a:r>
              <a:rPr lang="ru-RU" sz="3200" dirty="0">
                <a:solidFill>
                  <a:srgbClr val="FFA72A"/>
                </a:solidFill>
              </a:rPr>
              <a:t>ресурс</a:t>
            </a:r>
            <a:r>
              <a:rPr lang="ru-RU" sz="3200" dirty="0"/>
              <a:t> (памет)</a:t>
            </a:r>
          </a:p>
          <a:p>
            <a:pPr>
              <a:lnSpc>
                <a:spcPct val="100000"/>
              </a:lnSpc>
            </a:pPr>
            <a:r>
              <a:rPr lang="ru-RU" sz="3200" dirty="0"/>
              <a:t>Реалзацията му зависи от структурата от данни, която се ползва, </a:t>
            </a:r>
          </a:p>
          <a:p>
            <a:pPr>
              <a:lnSpc>
                <a:spcPct val="100000"/>
              </a:lnSpc>
            </a:pPr>
            <a:r>
              <a:rPr lang="ru-RU" sz="3200" dirty="0"/>
              <a:t>При различен обем от данни, </a:t>
            </a:r>
            <a:r>
              <a:rPr lang="ru-RU" sz="3200" dirty="0">
                <a:solidFill>
                  <a:srgbClr val="FFA72A"/>
                </a:solidFill>
              </a:rPr>
              <a:t>различните</a:t>
            </a:r>
            <a:r>
              <a:rPr lang="ru-RU" sz="3200" dirty="0"/>
              <a:t> алгоритми са с </a:t>
            </a:r>
            <a:r>
              <a:rPr lang="ru-RU" sz="3200" dirty="0">
                <a:solidFill>
                  <a:srgbClr val="FFA72A"/>
                </a:solidFill>
              </a:rPr>
              <a:t>променливо </a:t>
            </a:r>
            <a:r>
              <a:rPr lang="ru-RU" sz="3200" dirty="0"/>
              <a:t>бързодействие</a:t>
            </a:r>
            <a:r>
              <a:rPr lang="ru-RU" sz="3200" dirty="0">
                <a:solidFill>
                  <a:srgbClr val="FFA72A"/>
                </a:solidFill>
              </a:rPr>
              <a:t> </a:t>
            </a:r>
            <a:r>
              <a:rPr lang="ru-RU" sz="3200" dirty="0"/>
              <a:t>и разход на ресурс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Какво научихме този час?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812" y="1377743"/>
            <a:ext cx="2209800" cy="14120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9752012" y="1881767"/>
            <a:ext cx="2108746" cy="22821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B612F92-67E9-43C9-AEB5-0337FE087E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1812" y="4178211"/>
            <a:ext cx="3602023" cy="2507875"/>
          </a:xfrm>
          <a:prstGeom prst="rect">
            <a:avLst/>
          </a:prstGeom>
        </p:spPr>
      </p:pic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8E6971E4-8EA9-4045-89E6-680B813950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76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+mn-ea"/>
              </a:rPr>
              <a:t>Сортиране на масиви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51754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</a:t>
            </a:r>
            <a:r>
              <a:rPr lang="en-US">
                <a:hlinkClick r:id="rId3"/>
              </a:rPr>
              <a:t>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361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17075F89-8AB0-425D-8F9E-FA180D5BAD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671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230" y="41275"/>
            <a:ext cx="5053965" cy="1110615"/>
          </a:xfrm>
        </p:spPr>
        <p:txBody>
          <a:bodyPr>
            <a:normAutofit/>
          </a:bodyPr>
          <a:lstStyle/>
          <a:p>
            <a:r>
              <a:rPr lang="x-none" dirty="0">
                <a:cs typeface="+mn-lt"/>
              </a:rPr>
              <a:t>Съдържание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4" y="1191467"/>
            <a:ext cx="9942598" cy="5530010"/>
          </a:xfrm>
        </p:spPr>
        <p:txBody>
          <a:bodyPr>
            <a:normAutofit/>
          </a:bodyPr>
          <a:lstStyle/>
          <a:p>
            <a:pPr marL="446088" indent="-446088">
              <a:lnSpc>
                <a:spcPts val="4000"/>
              </a:lnSpc>
              <a:buFontTx/>
              <a:buAutoNum type="arabicPeriod"/>
            </a:pPr>
            <a:r>
              <a:rPr lang="bg-BG" dirty="0"/>
              <a:t>Що е сортиране и свойствата му</a:t>
            </a:r>
          </a:p>
          <a:p>
            <a:pPr marL="446088" indent="-446088">
              <a:lnSpc>
                <a:spcPts val="4000"/>
              </a:lnSpc>
              <a:buFontTx/>
              <a:buAutoNum type="arabicPeriod"/>
            </a:pPr>
            <a:r>
              <a:rPr lang="bg-BG" dirty="0"/>
              <a:t>Начини за сортиране</a:t>
            </a:r>
          </a:p>
          <a:p>
            <a:pPr marL="446088" indent="-446088">
              <a:lnSpc>
                <a:spcPts val="4000"/>
              </a:lnSpc>
              <a:buFontTx/>
              <a:buAutoNum type="arabicPeriod"/>
            </a:pPr>
            <a:r>
              <a:rPr lang="bg-BG" dirty="0"/>
              <a:t>Някои известни методи на сортиране</a:t>
            </a:r>
          </a:p>
          <a:p>
            <a:pPr marL="446088" indent="-446088">
              <a:lnSpc>
                <a:spcPts val="4000"/>
              </a:lnSpc>
              <a:buFontTx/>
              <a:buAutoNum type="arabicPeriod"/>
            </a:pPr>
            <a:r>
              <a:rPr lang="bg-BG" dirty="0"/>
              <a:t>Задачи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011" y="2821904"/>
            <a:ext cx="3406801" cy="3515818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447C5994-3F93-46A0-ABB6-71B7D69C25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285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g-BG" dirty="0">
                <a:solidFill>
                  <a:srgbClr val="FFA72A"/>
                </a:solidFill>
              </a:rPr>
              <a:t>Сортирането</a:t>
            </a:r>
            <a:r>
              <a:rPr lang="bg-BG" dirty="0"/>
              <a:t> на множество представлява </a:t>
            </a:r>
            <a:r>
              <a:rPr lang="bg-BG" dirty="0">
                <a:solidFill>
                  <a:srgbClr val="FFA72A"/>
                </a:solidFill>
              </a:rPr>
              <a:t>подреждане</a:t>
            </a:r>
            <a:r>
              <a:rPr lang="bg-BG" dirty="0"/>
              <a:t> на елементите му по даден </a:t>
            </a:r>
            <a:r>
              <a:rPr lang="bg-BG" dirty="0">
                <a:solidFill>
                  <a:srgbClr val="FFA72A"/>
                </a:solidFill>
              </a:rPr>
              <a:t>признак</a:t>
            </a:r>
            <a:r>
              <a:rPr lang="bg-BG" dirty="0"/>
              <a:t> </a:t>
            </a:r>
          </a:p>
          <a:p>
            <a:r>
              <a:rPr lang="bg-BG" dirty="0"/>
              <a:t>Най-често в сортираното множество елементите са подредени във </a:t>
            </a:r>
            <a:r>
              <a:rPr lang="bg-BG" dirty="0">
                <a:solidFill>
                  <a:srgbClr val="FFA72A"/>
                </a:solidFill>
              </a:rPr>
              <a:t>възходящ</a:t>
            </a:r>
            <a:r>
              <a:rPr lang="bg-BG" dirty="0"/>
              <a:t> или </a:t>
            </a:r>
            <a:r>
              <a:rPr lang="bg-BG" dirty="0">
                <a:solidFill>
                  <a:srgbClr val="FFA72A"/>
                </a:solidFill>
              </a:rPr>
              <a:t>низходящ</a:t>
            </a:r>
            <a:r>
              <a:rPr lang="bg-BG" dirty="0"/>
              <a:t> ред</a:t>
            </a:r>
          </a:p>
          <a:p>
            <a:r>
              <a:rPr lang="bg-BG" dirty="0"/>
              <a:t>Възможно е подреждането да бъде направено по </a:t>
            </a:r>
            <a:r>
              <a:rPr lang="bg-BG" dirty="0">
                <a:solidFill>
                  <a:srgbClr val="FFA72A"/>
                </a:solidFill>
              </a:rPr>
              <a:t>няколко критерия</a:t>
            </a:r>
            <a:r>
              <a:rPr lang="bg-BG" dirty="0"/>
              <a:t>. Това означава, че ако два елемента имат една и съща стойност по даден признак, т.е. са равни, то може да бъдат подредени според </a:t>
            </a:r>
            <a:r>
              <a:rPr lang="bg-BG" dirty="0">
                <a:solidFill>
                  <a:srgbClr val="FFA72A"/>
                </a:solidFill>
              </a:rPr>
              <a:t>следващ</a:t>
            </a:r>
            <a:r>
              <a:rPr lang="bg-BG" dirty="0"/>
              <a:t> </a:t>
            </a:r>
            <a:r>
              <a:rPr lang="bg-BG" dirty="0">
                <a:solidFill>
                  <a:srgbClr val="FFA72A"/>
                </a:solidFill>
              </a:rPr>
              <a:t>признак</a:t>
            </a:r>
            <a:r>
              <a:rPr lang="bg-BG" dirty="0"/>
              <a:t>. Тогава говорим за подредба по повече от един критерий, като има значение кой критерий е първи и кой втори.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5400"/>
              </a:lnSpc>
            </a:pPr>
            <a:r>
              <a:rPr lang="bg-BG" dirty="0"/>
              <a:t>Що е сортиране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752D10E4-79C1-400D-8A02-7137F53260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99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066800"/>
            <a:ext cx="11804822" cy="5458201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bg-BG" dirty="0"/>
              <a:t>Сортираме (подреждаме) множества за </a:t>
            </a:r>
            <a:r>
              <a:rPr lang="bg-BG" dirty="0">
                <a:solidFill>
                  <a:srgbClr val="FFA72A"/>
                </a:solidFill>
              </a:rPr>
              <a:t>по-бързо търсене</a:t>
            </a:r>
            <a:r>
              <a:rPr lang="bg-BG" dirty="0"/>
              <a:t> на елементи в него</a:t>
            </a:r>
          </a:p>
          <a:p>
            <a:pPr>
              <a:lnSpc>
                <a:spcPct val="100000"/>
              </a:lnSpc>
            </a:pPr>
            <a:r>
              <a:rPr lang="bg-BG" dirty="0"/>
              <a:t>Основните особености на едно сортиране са: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bg-BG" dirty="0"/>
              <a:t> </a:t>
            </a:r>
            <a:r>
              <a:rPr lang="bg-BG" dirty="0">
                <a:solidFill>
                  <a:srgbClr val="FFA72A"/>
                </a:solidFill>
              </a:rPr>
              <a:t>сложността</a:t>
            </a:r>
            <a:r>
              <a:rPr lang="bg-BG" dirty="0"/>
              <a:t> (брой сравнения и размени на елементи)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bg-BG" dirty="0">
                <a:solidFill>
                  <a:srgbClr val="FFA72A"/>
                </a:solidFill>
              </a:rPr>
              <a:t>Използвани ресурси </a:t>
            </a:r>
            <a:r>
              <a:rPr lang="bg-BG" dirty="0"/>
              <a:t>(памет)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bg-BG" dirty="0">
                <a:solidFill>
                  <a:srgbClr val="FFA72A"/>
                </a:solidFill>
              </a:rPr>
              <a:t>Стабилност</a:t>
            </a:r>
            <a:r>
              <a:rPr lang="bg-BG" dirty="0"/>
              <a:t> (дали елементите се разместват по друг критерий, ако по критерия по който подреждаме са равни 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bg-BG" dirty="0">
                <a:solidFill>
                  <a:srgbClr val="FFA72A"/>
                </a:solidFill>
              </a:rPr>
              <a:t>Реализацията</a:t>
            </a:r>
            <a:r>
              <a:rPr lang="bg-BG" dirty="0"/>
              <a:t> на метода зависи от </a:t>
            </a:r>
            <a:r>
              <a:rPr lang="bg-BG" dirty="0">
                <a:solidFill>
                  <a:srgbClr val="FFA72A"/>
                </a:solidFill>
              </a:rPr>
              <a:t>структурата</a:t>
            </a:r>
            <a:r>
              <a:rPr lang="bg-BG" dirty="0"/>
              <a:t> </a:t>
            </a:r>
            <a:r>
              <a:rPr lang="bg-BG" dirty="0">
                <a:solidFill>
                  <a:srgbClr val="FFA72A"/>
                </a:solidFill>
              </a:rPr>
              <a:t>на</a:t>
            </a:r>
            <a:r>
              <a:rPr lang="bg-BG" dirty="0"/>
              <a:t> </a:t>
            </a:r>
            <a:r>
              <a:rPr lang="bg-BG" dirty="0">
                <a:solidFill>
                  <a:srgbClr val="FFA72A"/>
                </a:solidFill>
              </a:rPr>
              <a:t>паметта</a:t>
            </a:r>
            <a:r>
              <a:rPr lang="bg-BG" dirty="0"/>
              <a:t>, в която са записани данните.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bg-BG" dirty="0"/>
          </a:p>
          <a:p>
            <a:pPr>
              <a:lnSpc>
                <a:spcPct val="100000"/>
              </a:lnSpc>
            </a:pP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Характеристики на сортирането на множества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22D79BEC-A081-49E6-9806-15378B5CC8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9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066801"/>
            <a:ext cx="11804822" cy="4724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bg-BG" dirty="0"/>
              <a:t>Метод на </a:t>
            </a:r>
            <a:r>
              <a:rPr lang="bg-BG" dirty="0">
                <a:solidFill>
                  <a:srgbClr val="FFA72A"/>
                </a:solidFill>
              </a:rPr>
              <a:t>мехурчето</a:t>
            </a:r>
          </a:p>
          <a:p>
            <a:pPr>
              <a:lnSpc>
                <a:spcPct val="100000"/>
              </a:lnSpc>
            </a:pPr>
            <a:r>
              <a:rPr lang="bg-BG" dirty="0">
                <a:solidFill>
                  <a:srgbClr val="FFA72A"/>
                </a:solidFill>
              </a:rPr>
              <a:t>Пряка селекция</a:t>
            </a:r>
          </a:p>
          <a:p>
            <a:pPr>
              <a:lnSpc>
                <a:spcPct val="100000"/>
              </a:lnSpc>
            </a:pPr>
            <a:r>
              <a:rPr lang="bg-BG" dirty="0"/>
              <a:t>Сортиране чрез </a:t>
            </a:r>
            <a:r>
              <a:rPr lang="bg-BG" dirty="0">
                <a:solidFill>
                  <a:srgbClr val="FFA72A"/>
                </a:solidFill>
              </a:rPr>
              <a:t>вмъкване</a:t>
            </a:r>
          </a:p>
          <a:p>
            <a:pPr>
              <a:lnSpc>
                <a:spcPct val="100000"/>
              </a:lnSpc>
            </a:pPr>
            <a:r>
              <a:rPr lang="bg-BG" dirty="0">
                <a:solidFill>
                  <a:srgbClr val="FFA72A"/>
                </a:solidFill>
              </a:rPr>
              <a:t>Бърза сортировка</a:t>
            </a:r>
          </a:p>
          <a:p>
            <a:pPr>
              <a:lnSpc>
                <a:spcPct val="100000"/>
              </a:lnSpc>
            </a:pPr>
            <a:endParaRPr lang="bg-BG" dirty="0"/>
          </a:p>
          <a:p>
            <a:pPr>
              <a:lnSpc>
                <a:spcPct val="100000"/>
              </a:lnSpc>
            </a:pPr>
            <a:endParaRPr lang="bg-BG" dirty="0"/>
          </a:p>
          <a:p>
            <a:pPr>
              <a:lnSpc>
                <a:spcPct val="100000"/>
              </a:lnSpc>
            </a:pP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Някои известни методи на сортиране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57BD670B-3A23-45D4-92A2-DEE5D5EED4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24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Метод на мехурчето</a:t>
            </a:r>
          </a:p>
        </p:txBody>
      </p:sp>
      <p:sp>
        <p:nvSpPr>
          <p:cNvPr id="428035" name="Rectangle 3"/>
          <p:cNvSpPr>
            <a:spLocks noGrp="1" noChangeArrowheads="1"/>
          </p:cNvSpPr>
          <p:nvPr>
            <p:ph idx="1"/>
          </p:nvPr>
        </p:nvSpPr>
        <p:spPr>
          <a:xfrm>
            <a:off x="8380412" y="2590800"/>
            <a:ext cx="3429000" cy="609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dirty="0"/>
              <a:t>Сложност О(</a:t>
            </a:r>
            <a:r>
              <a:rPr lang="en-US" dirty="0"/>
              <a:t>n</a:t>
            </a:r>
            <a:r>
              <a:rPr lang="bg-BG" baseline="30000" dirty="0"/>
              <a:t>2</a:t>
            </a:r>
            <a:r>
              <a:rPr lang="en-US" dirty="0"/>
              <a:t>)</a:t>
            </a: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8228013" y="1222987"/>
            <a:ext cx="28956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2</a:t>
            </a:r>
            <a:r>
              <a:rPr lang="bg-BG" sz="2800" dirty="0"/>
              <a:t>     </a:t>
            </a:r>
            <a:r>
              <a:rPr lang="en-US" sz="2800" dirty="0"/>
              <a:t>4</a:t>
            </a:r>
            <a:r>
              <a:rPr lang="bg-BG" sz="2800" dirty="0"/>
              <a:t>     </a:t>
            </a:r>
            <a:r>
              <a:rPr lang="en-US" sz="2800" dirty="0"/>
              <a:t>-5</a:t>
            </a:r>
            <a:r>
              <a:rPr lang="bg-BG" sz="2800" dirty="0"/>
              <a:t>  </a:t>
            </a:r>
            <a:r>
              <a:rPr lang="en-US" sz="2800" dirty="0"/>
              <a:t> </a:t>
            </a:r>
            <a:r>
              <a:rPr lang="bg-BG" sz="2800" dirty="0"/>
              <a:t> </a:t>
            </a:r>
            <a:r>
              <a:rPr lang="en-US" sz="2800" dirty="0"/>
              <a:t>1</a:t>
            </a:r>
            <a:r>
              <a:rPr lang="bg-BG" sz="2800" dirty="0"/>
              <a:t>    </a:t>
            </a:r>
            <a:r>
              <a:rPr lang="en-US" sz="2800" dirty="0"/>
              <a:t>10</a:t>
            </a:r>
            <a:endParaRPr lang="bg-BG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5" name="AutoShape 23"/>
          <p:cNvSpPr>
            <a:spLocks noChangeArrowheads="1"/>
          </p:cNvSpPr>
          <p:nvPr/>
        </p:nvSpPr>
        <p:spPr bwMode="auto">
          <a:xfrm>
            <a:off x="7008812" y="151763"/>
            <a:ext cx="3505199" cy="648928"/>
          </a:xfrm>
          <a:prstGeom prst="wedgeRoundRectCallout">
            <a:avLst>
              <a:gd name="adj1" fmla="val 35589"/>
              <a:gd name="adj2" fmla="val 74454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987"/>
            <a:r>
              <a:rPr lang="bg-BG" sz="2800" dirty="0">
                <a:solidFill>
                  <a:srgbClr val="FFFFFF"/>
                </a:solidFill>
                <a:latin typeface="+mn-lt"/>
              </a:rPr>
              <a:t>Масив от 5 елемента</a:t>
            </a:r>
          </a:p>
        </p:txBody>
      </p:sp>
      <p:graphicFrame>
        <p:nvGraphicFramePr>
          <p:cNvPr id="18" name="Group 134"/>
          <p:cNvGraphicFramePr>
            <a:graphicFrameLocks/>
          </p:cNvGraphicFramePr>
          <p:nvPr/>
        </p:nvGraphicFramePr>
        <p:xfrm>
          <a:off x="8225218" y="1828800"/>
          <a:ext cx="2941320" cy="342900"/>
        </p:xfrm>
        <a:graphic>
          <a:graphicData uri="http://schemas.openxmlformats.org/drawingml/2006/table">
            <a:tbl>
              <a:tblPr/>
              <a:tblGrid>
                <a:gridCol w="588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8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8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82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82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Text Placeholder 5"/>
          <p:cNvSpPr txBox="1">
            <a:spLocks/>
          </p:cNvSpPr>
          <p:nvPr/>
        </p:nvSpPr>
        <p:spPr>
          <a:xfrm>
            <a:off x="494370" y="946628"/>
            <a:ext cx="6019799" cy="560419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using System;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				</a:t>
            </a:r>
          </a:p>
          <a:p>
            <a:r>
              <a:rPr lang="en-US" sz="1400" dirty="0">
                <a:solidFill>
                  <a:schemeClr val="tx1"/>
                </a:solidFill>
              </a:rPr>
              <a:t>public class Program</a:t>
            </a:r>
          </a:p>
          <a:p>
            <a:r>
              <a:rPr lang="en-US" sz="1400" dirty="0">
                <a:solidFill>
                  <a:schemeClr val="tx1"/>
                </a:solidFill>
              </a:rPr>
              <a:t>{</a:t>
            </a:r>
          </a:p>
          <a:p>
            <a:r>
              <a:rPr lang="en-US" sz="1400" dirty="0">
                <a:solidFill>
                  <a:schemeClr val="tx1"/>
                </a:solidFill>
              </a:rPr>
              <a:t>   public static void Main()</a:t>
            </a:r>
          </a:p>
          <a:p>
            <a:r>
              <a:rPr lang="en-US" sz="1400" dirty="0">
                <a:solidFill>
                  <a:schemeClr val="tx1"/>
                </a:solidFill>
              </a:rPr>
              <a:t>     {</a:t>
            </a: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       int[] </a:t>
            </a:r>
            <a:r>
              <a:rPr lang="en-US" sz="1400" dirty="0">
                <a:solidFill>
                  <a:schemeClr val="tx1"/>
                </a:solidFill>
              </a:rPr>
              <a:t>arr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= new int[] { 2, 4, -5, 1, 10</a:t>
            </a:r>
            <a:r>
              <a:rPr lang="bg-BG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};</a:t>
            </a: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       </a:t>
            </a:r>
            <a:r>
              <a:rPr lang="en-US" sz="1400" dirty="0">
                <a:solidFill>
                  <a:schemeClr val="tx1"/>
                </a:solidFill>
              </a:rPr>
              <a:t>for (int i = 0; i &lt; arr.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Length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- 1</a:t>
            </a:r>
            <a:r>
              <a:rPr lang="en-US" sz="1400" dirty="0">
                <a:solidFill>
                  <a:schemeClr val="tx1"/>
                </a:solidFill>
              </a:rPr>
              <a:t>; i++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       {</a:t>
            </a: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           </a:t>
            </a:r>
            <a:r>
              <a:rPr lang="en-US" sz="1400" dirty="0">
                <a:solidFill>
                  <a:schemeClr val="tx1"/>
                </a:solidFill>
              </a:rPr>
              <a:t>for (int j = 0; j &lt; arr.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Length - 1; </a:t>
            </a:r>
            <a:r>
              <a:rPr lang="en-US" sz="1400" dirty="0">
                <a:solidFill>
                  <a:schemeClr val="tx1"/>
                </a:solidFill>
              </a:rPr>
              <a:t>j++)</a:t>
            </a: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           {</a:t>
            </a: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               </a:t>
            </a:r>
            <a:r>
              <a:rPr lang="en-US" sz="1400" dirty="0">
                <a:solidFill>
                  <a:schemeClr val="tx1"/>
                </a:solidFill>
              </a:rPr>
              <a:t>if (arr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[</a:t>
            </a:r>
            <a:r>
              <a:rPr lang="en-US" sz="1400" dirty="0">
                <a:solidFill>
                  <a:schemeClr val="tx1"/>
                </a:solidFill>
              </a:rPr>
              <a:t>j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]</a:t>
            </a:r>
            <a:r>
              <a:rPr lang="en-US" sz="1400" dirty="0">
                <a:solidFill>
                  <a:schemeClr val="tx1"/>
                </a:solidFill>
              </a:rPr>
              <a:t> &gt; arr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[</a:t>
            </a:r>
            <a:r>
              <a:rPr lang="en-US" sz="1400" dirty="0">
                <a:solidFill>
                  <a:schemeClr val="tx1"/>
                </a:solidFill>
              </a:rPr>
              <a:t>j + 1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]</a:t>
            </a:r>
            <a:r>
              <a:rPr lang="en-US" sz="1400" dirty="0">
                <a:solidFill>
                  <a:schemeClr val="tx1"/>
                </a:solidFill>
              </a:rPr>
              <a:t>) </a:t>
            </a:r>
          </a:p>
          <a:p>
            <a:r>
              <a:rPr lang="en-US" sz="1400" dirty="0">
                <a:solidFill>
                  <a:schemeClr val="tx1"/>
                </a:solidFill>
              </a:rPr>
              <a:t>                {</a:t>
            </a:r>
          </a:p>
          <a:p>
            <a:r>
              <a:rPr lang="en-US" sz="1400" dirty="0">
                <a:solidFill>
                  <a:schemeClr val="tx1"/>
                </a:solidFill>
              </a:rPr>
              <a:t>                    int </a:t>
            </a:r>
            <a:r>
              <a:rPr lang="en-US" sz="1400" dirty="0">
                <a:solidFill>
                  <a:srgbClr val="00B0F0"/>
                </a:solidFill>
              </a:rPr>
              <a:t>swapVar</a:t>
            </a:r>
            <a:r>
              <a:rPr lang="en-US" sz="1400" dirty="0">
                <a:solidFill>
                  <a:schemeClr val="tx1"/>
                </a:solidFill>
              </a:rPr>
              <a:t> = arr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[</a:t>
            </a:r>
            <a:r>
              <a:rPr lang="en-US" sz="1400" dirty="0">
                <a:solidFill>
                  <a:schemeClr val="tx1"/>
                </a:solidFill>
              </a:rPr>
              <a:t>j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]</a:t>
            </a:r>
            <a:r>
              <a:rPr lang="en-US" sz="1400" dirty="0">
                <a:solidFill>
                  <a:schemeClr val="tx1"/>
                </a:solidFill>
              </a:rPr>
              <a:t>;</a:t>
            </a:r>
          </a:p>
          <a:p>
            <a:r>
              <a:rPr lang="en-US" sz="1400" dirty="0">
                <a:solidFill>
                  <a:schemeClr val="tx1"/>
                </a:solidFill>
              </a:rPr>
              <a:t>                    arr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[</a:t>
            </a:r>
            <a:r>
              <a:rPr lang="en-US" sz="1400" dirty="0">
                <a:solidFill>
                  <a:schemeClr val="tx1"/>
                </a:solidFill>
              </a:rPr>
              <a:t>j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]</a:t>
            </a:r>
            <a:r>
              <a:rPr lang="en-US" sz="1400" dirty="0">
                <a:solidFill>
                  <a:schemeClr val="tx1"/>
                </a:solidFill>
              </a:rPr>
              <a:t> = arr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[</a:t>
            </a:r>
            <a:r>
              <a:rPr lang="en-US" sz="1400" dirty="0">
                <a:solidFill>
                  <a:schemeClr val="tx1"/>
                </a:solidFill>
              </a:rPr>
              <a:t>j + 1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]</a:t>
            </a:r>
            <a:r>
              <a:rPr lang="en-US" sz="1400" dirty="0">
                <a:solidFill>
                  <a:schemeClr val="tx1"/>
                </a:solidFill>
              </a:rPr>
              <a:t>;</a:t>
            </a:r>
          </a:p>
          <a:p>
            <a:r>
              <a:rPr lang="en-US" sz="1400" dirty="0">
                <a:solidFill>
                  <a:schemeClr val="tx1"/>
                </a:solidFill>
              </a:rPr>
              <a:t>                    arr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[</a:t>
            </a:r>
            <a:r>
              <a:rPr lang="en-US" sz="1400" dirty="0">
                <a:solidFill>
                  <a:schemeClr val="tx1"/>
                </a:solidFill>
              </a:rPr>
              <a:t>j + 1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]</a:t>
            </a:r>
            <a:r>
              <a:rPr lang="en-US" sz="1400" dirty="0">
                <a:solidFill>
                  <a:schemeClr val="tx1"/>
                </a:solidFill>
              </a:rPr>
              <a:t> = </a:t>
            </a:r>
            <a:r>
              <a:rPr lang="en-US" sz="1400" dirty="0">
                <a:solidFill>
                  <a:srgbClr val="00B0F0"/>
                </a:solidFill>
              </a:rPr>
              <a:t>swapVar</a:t>
            </a:r>
            <a:r>
              <a:rPr lang="en-US" sz="1400" dirty="0">
                <a:solidFill>
                  <a:schemeClr val="tx1"/>
                </a:solidFill>
              </a:rPr>
              <a:t>;</a:t>
            </a:r>
          </a:p>
          <a:p>
            <a:r>
              <a:rPr lang="en-US" sz="1400" dirty="0">
                <a:solidFill>
                  <a:schemeClr val="tx1"/>
                </a:solidFill>
              </a:rPr>
              <a:t>                }</a:t>
            </a:r>
          </a:p>
          <a:p>
            <a:r>
              <a:rPr lang="en-US" sz="1400" dirty="0">
                <a:solidFill>
                  <a:schemeClr val="tx1"/>
                </a:solidFill>
              </a:rPr>
              <a:t>            }</a:t>
            </a:r>
          </a:p>
          <a:p>
            <a:r>
              <a:rPr lang="en-US" sz="1400" dirty="0">
                <a:solidFill>
                  <a:schemeClr val="tx1"/>
                </a:solidFill>
              </a:rPr>
              <a:t>        }</a:t>
            </a:r>
          </a:p>
          <a:p>
            <a:r>
              <a:rPr lang="en-US" sz="1400" dirty="0">
                <a:solidFill>
                  <a:schemeClr val="tx1"/>
                </a:solidFill>
              </a:rPr>
              <a:t>        for (int i = 0; i &lt; arr.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Length</a:t>
            </a:r>
            <a:r>
              <a:rPr lang="en-US" sz="1400" dirty="0">
                <a:solidFill>
                  <a:schemeClr val="tx1"/>
                </a:solidFill>
              </a:rPr>
              <a:t>; i++) </a:t>
            </a:r>
          </a:p>
          <a:p>
            <a:r>
              <a:rPr lang="en-US" sz="1400" dirty="0">
                <a:solidFill>
                  <a:schemeClr val="tx1"/>
                </a:solidFill>
              </a:rPr>
              <a:t>        {</a:t>
            </a:r>
          </a:p>
          <a:p>
            <a:r>
              <a:rPr lang="en-US" sz="1400" dirty="0">
                <a:solidFill>
                  <a:schemeClr val="tx1"/>
                </a:solidFill>
              </a:rPr>
              <a:t>            Console.Write(arr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[</a:t>
            </a:r>
            <a:r>
              <a:rPr lang="en-US" sz="1400" dirty="0">
                <a:solidFill>
                  <a:schemeClr val="tx1"/>
                </a:solidFill>
              </a:rPr>
              <a:t>i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]</a:t>
            </a:r>
            <a:r>
              <a:rPr lang="en-US" sz="1400" dirty="0">
                <a:solidFill>
                  <a:schemeClr val="tx1"/>
                </a:solidFill>
              </a:rPr>
              <a:t> + " ");</a:t>
            </a:r>
          </a:p>
          <a:p>
            <a:r>
              <a:rPr lang="en-US" sz="1400" dirty="0">
                <a:solidFill>
                  <a:schemeClr val="tx1"/>
                </a:solidFill>
              </a:rPr>
              <a:t>        }</a:t>
            </a:r>
          </a:p>
          <a:p>
            <a:r>
              <a:rPr lang="en-US" sz="1400" dirty="0">
                <a:solidFill>
                  <a:schemeClr val="tx1"/>
                </a:solidFill>
              </a:rPr>
              <a:t>    }</a:t>
            </a:r>
          </a:p>
          <a:p>
            <a:r>
              <a:rPr lang="en-US" sz="1400" dirty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8600899" y="5000025"/>
            <a:ext cx="28956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bg-BG" sz="2800" dirty="0"/>
              <a:t>-5     1     2  </a:t>
            </a:r>
            <a:r>
              <a:rPr lang="en-US" sz="2800" dirty="0"/>
              <a:t> </a:t>
            </a:r>
            <a:r>
              <a:rPr lang="bg-BG" sz="2800" dirty="0"/>
              <a:t> 4    </a:t>
            </a:r>
            <a:r>
              <a:rPr lang="en-US" sz="2800" dirty="0"/>
              <a:t>10</a:t>
            </a:r>
            <a:endParaRPr lang="bg-BG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0" name="AutoShape 23"/>
          <p:cNvSpPr>
            <a:spLocks noChangeArrowheads="1"/>
          </p:cNvSpPr>
          <p:nvPr/>
        </p:nvSpPr>
        <p:spPr bwMode="auto">
          <a:xfrm>
            <a:off x="6848299" y="3900781"/>
            <a:ext cx="3505199" cy="648928"/>
          </a:xfrm>
          <a:prstGeom prst="wedgeRoundRectCallout">
            <a:avLst>
              <a:gd name="adj1" fmla="val 35589"/>
              <a:gd name="adj2" fmla="val 74454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987"/>
            <a:r>
              <a:rPr lang="bg-BG" sz="2800" dirty="0">
                <a:solidFill>
                  <a:srgbClr val="FFFFFF"/>
                </a:solidFill>
                <a:latin typeface="+mn-lt"/>
              </a:rPr>
              <a:t>Подреден масив</a:t>
            </a:r>
          </a:p>
        </p:txBody>
      </p:sp>
      <p:graphicFrame>
        <p:nvGraphicFramePr>
          <p:cNvPr id="21" name="Group 134"/>
          <p:cNvGraphicFramePr>
            <a:graphicFrameLocks/>
          </p:cNvGraphicFramePr>
          <p:nvPr/>
        </p:nvGraphicFramePr>
        <p:xfrm>
          <a:off x="8598104" y="5605838"/>
          <a:ext cx="2941320" cy="342900"/>
        </p:xfrm>
        <a:graphic>
          <a:graphicData uri="http://schemas.openxmlformats.org/drawingml/2006/table">
            <a:tbl>
              <a:tblPr/>
              <a:tblGrid>
                <a:gridCol w="588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8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8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82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82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AutoShape 23"/>
          <p:cNvSpPr>
            <a:spLocks noChangeArrowheads="1"/>
          </p:cNvSpPr>
          <p:nvPr/>
        </p:nvSpPr>
        <p:spPr bwMode="auto">
          <a:xfrm>
            <a:off x="5618492" y="1278750"/>
            <a:ext cx="4514520" cy="1167838"/>
          </a:xfrm>
          <a:prstGeom prst="wedgeRoundRectCallout">
            <a:avLst>
              <a:gd name="adj1" fmla="val -80400"/>
              <a:gd name="adj2" fmla="val 120644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987"/>
            <a:r>
              <a:rPr lang="en-US" sz="2800" dirty="0">
                <a:solidFill>
                  <a:srgbClr val="FFFFFF"/>
                </a:solidFill>
                <a:latin typeface="+mn-lt"/>
              </a:rPr>
              <a:t>N-1 </a:t>
            </a:r>
            <a:r>
              <a:rPr lang="bg-BG" sz="2800" dirty="0">
                <a:solidFill>
                  <a:srgbClr val="FFFFFF"/>
                </a:solidFill>
                <a:latin typeface="+mn-lt"/>
              </a:rPr>
              <a:t>Пъти правим обхождане от първия до последния елемент и сравняваме два съседни елемента</a:t>
            </a:r>
          </a:p>
        </p:txBody>
      </p:sp>
      <p:sp>
        <p:nvSpPr>
          <p:cNvPr id="16" name="AutoShape 23"/>
          <p:cNvSpPr>
            <a:spLocks noChangeArrowheads="1"/>
          </p:cNvSpPr>
          <p:nvPr/>
        </p:nvSpPr>
        <p:spPr bwMode="auto">
          <a:xfrm>
            <a:off x="5618492" y="3084043"/>
            <a:ext cx="3904919" cy="2439201"/>
          </a:xfrm>
          <a:prstGeom prst="wedgeRoundRectCallout">
            <a:avLst>
              <a:gd name="adj1" fmla="val -73799"/>
              <a:gd name="adj2" fmla="val -6432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987"/>
            <a:r>
              <a:rPr lang="bg-BG" sz="2800" dirty="0">
                <a:solidFill>
                  <a:srgbClr val="FFFFFF"/>
                </a:solidFill>
                <a:latin typeface="+mn-lt"/>
              </a:rPr>
              <a:t>Ако условието за размяна е на лице, правим тази размяна с помощта на временна променлива</a:t>
            </a:r>
          </a:p>
        </p:txBody>
      </p:sp>
      <p:sp>
        <p:nvSpPr>
          <p:cNvPr id="17" name="Slide Number Placeholder">
            <a:extLst>
              <a:ext uri="{FF2B5EF4-FFF2-40B4-BE49-F238E27FC236}">
                <a16:creationId xmlns:a16="http://schemas.microsoft.com/office/drawing/2014/main" id="{C49E6C61-06EB-4D35-95B7-699562102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2793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9" grpId="0"/>
      <p:bldP spid="20" grpId="0" animBg="1"/>
      <p:bldP spid="13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Метод на прекия избор (пряка селекция)</a:t>
            </a:r>
          </a:p>
        </p:txBody>
      </p:sp>
      <p:sp>
        <p:nvSpPr>
          <p:cNvPr id="428035" name="Rectangle 3"/>
          <p:cNvSpPr>
            <a:spLocks noGrp="1" noChangeArrowheads="1"/>
          </p:cNvSpPr>
          <p:nvPr>
            <p:ph idx="1"/>
          </p:nvPr>
        </p:nvSpPr>
        <p:spPr>
          <a:xfrm>
            <a:off x="8380412" y="2590800"/>
            <a:ext cx="3429000" cy="73377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dirty="0"/>
              <a:t>Сложност О(</a:t>
            </a:r>
            <a:r>
              <a:rPr lang="en-US" dirty="0"/>
              <a:t>n</a:t>
            </a:r>
            <a:r>
              <a:rPr lang="bg-BG" baseline="30000" dirty="0"/>
              <a:t>2</a:t>
            </a:r>
            <a:r>
              <a:rPr lang="en-US" dirty="0"/>
              <a:t>)</a:t>
            </a:r>
            <a:r>
              <a:rPr lang="bg-BG" dirty="0"/>
              <a:t> </a:t>
            </a:r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8228013" y="1222987"/>
            <a:ext cx="28956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2</a:t>
            </a:r>
            <a:r>
              <a:rPr lang="bg-BG" sz="2800" dirty="0"/>
              <a:t>     </a:t>
            </a:r>
            <a:r>
              <a:rPr lang="en-US" sz="2800" dirty="0"/>
              <a:t>4</a:t>
            </a:r>
            <a:r>
              <a:rPr lang="bg-BG" sz="2800" dirty="0"/>
              <a:t>     </a:t>
            </a:r>
            <a:r>
              <a:rPr lang="en-US" sz="2800" dirty="0"/>
              <a:t>-5</a:t>
            </a:r>
            <a:r>
              <a:rPr lang="bg-BG" sz="2800" dirty="0"/>
              <a:t>  </a:t>
            </a:r>
            <a:r>
              <a:rPr lang="en-US" sz="2800" dirty="0"/>
              <a:t> </a:t>
            </a:r>
            <a:r>
              <a:rPr lang="bg-BG" sz="2800" dirty="0"/>
              <a:t> </a:t>
            </a:r>
            <a:r>
              <a:rPr lang="en-US" sz="2800" dirty="0"/>
              <a:t>1</a:t>
            </a:r>
            <a:r>
              <a:rPr lang="bg-BG" sz="2800" dirty="0"/>
              <a:t>    </a:t>
            </a:r>
            <a:r>
              <a:rPr lang="en-US" sz="2800" dirty="0"/>
              <a:t>10</a:t>
            </a:r>
            <a:endParaRPr lang="bg-BG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5" name="AutoShape 23"/>
          <p:cNvSpPr>
            <a:spLocks noChangeArrowheads="1"/>
          </p:cNvSpPr>
          <p:nvPr/>
        </p:nvSpPr>
        <p:spPr bwMode="auto">
          <a:xfrm>
            <a:off x="6018212" y="898523"/>
            <a:ext cx="3505199" cy="648928"/>
          </a:xfrm>
          <a:prstGeom prst="wedgeRoundRectCallout">
            <a:avLst>
              <a:gd name="adj1" fmla="val 35589"/>
              <a:gd name="adj2" fmla="val 74454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987"/>
            <a:r>
              <a:rPr lang="bg-BG" sz="2800" dirty="0">
                <a:solidFill>
                  <a:srgbClr val="FFFFFF"/>
                </a:solidFill>
                <a:latin typeface="+mn-lt"/>
              </a:rPr>
              <a:t>Масив от 5 елемента</a:t>
            </a:r>
          </a:p>
        </p:txBody>
      </p:sp>
      <p:graphicFrame>
        <p:nvGraphicFramePr>
          <p:cNvPr id="18" name="Group 134"/>
          <p:cNvGraphicFramePr>
            <a:graphicFrameLocks/>
          </p:cNvGraphicFramePr>
          <p:nvPr/>
        </p:nvGraphicFramePr>
        <p:xfrm>
          <a:off x="8225218" y="1828800"/>
          <a:ext cx="2941320" cy="342900"/>
        </p:xfrm>
        <a:graphic>
          <a:graphicData uri="http://schemas.openxmlformats.org/drawingml/2006/table">
            <a:tbl>
              <a:tblPr/>
              <a:tblGrid>
                <a:gridCol w="588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8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8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82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82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Text Placeholder 5"/>
          <p:cNvSpPr txBox="1">
            <a:spLocks/>
          </p:cNvSpPr>
          <p:nvPr/>
        </p:nvSpPr>
        <p:spPr>
          <a:xfrm>
            <a:off x="360744" y="1295400"/>
            <a:ext cx="6095999" cy="4957868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1400" b="0" dirty="0">
                <a:solidFill>
                  <a:schemeClr val="tx1"/>
                </a:solidFill>
              </a:rPr>
              <a:t>using System;</a:t>
            </a:r>
          </a:p>
          <a:p>
            <a:r>
              <a:rPr lang="en-US" sz="1400" b="0" dirty="0">
                <a:solidFill>
                  <a:schemeClr val="tx1"/>
                </a:solidFill>
              </a:rPr>
              <a:t>				</a:t>
            </a:r>
          </a:p>
          <a:p>
            <a:r>
              <a:rPr lang="en-US" sz="1400" b="0" dirty="0">
                <a:solidFill>
                  <a:schemeClr val="tx1"/>
                </a:solidFill>
              </a:rPr>
              <a:t>public class Program</a:t>
            </a:r>
          </a:p>
          <a:p>
            <a:r>
              <a:rPr lang="en-US" sz="1400" b="0" dirty="0">
                <a:solidFill>
                  <a:schemeClr val="tx1"/>
                </a:solidFill>
              </a:rPr>
              <a:t>{</a:t>
            </a:r>
          </a:p>
          <a:p>
            <a:r>
              <a:rPr lang="bg-BG" sz="1400" b="0" dirty="0">
                <a:solidFill>
                  <a:schemeClr val="tx1"/>
                </a:solidFill>
              </a:rPr>
              <a:t>  </a:t>
            </a:r>
            <a:r>
              <a:rPr lang="en-US" sz="1400" b="0" dirty="0">
                <a:solidFill>
                  <a:schemeClr val="tx1"/>
                </a:solidFill>
              </a:rPr>
              <a:t>public static void Main()</a:t>
            </a:r>
          </a:p>
          <a:p>
            <a:r>
              <a:rPr lang="bg-BG" sz="1400" b="0" dirty="0">
                <a:solidFill>
                  <a:schemeClr val="tx1"/>
                </a:solidFill>
              </a:rPr>
              <a:t>    </a:t>
            </a:r>
            <a:r>
              <a:rPr lang="en-US" sz="1400" b="0" dirty="0">
                <a:solidFill>
                  <a:schemeClr val="tx1"/>
                </a:solidFill>
              </a:rPr>
              <a:t>{</a:t>
            </a:r>
          </a:p>
          <a:p>
            <a:r>
              <a:rPr lang="en-US" sz="1400" b="0" dirty="0">
                <a:solidFill>
                  <a:schemeClr val="tx1"/>
                </a:solidFill>
              </a:rPr>
              <a:t>        int[] arr = new int[] {  2, 4, -5, 1, 10  };          </a:t>
            </a:r>
          </a:p>
          <a:p>
            <a:r>
              <a:rPr lang="en-US" sz="1400" b="0" dirty="0">
                <a:solidFill>
                  <a:schemeClr val="tx1"/>
                </a:solidFill>
              </a:rPr>
              <a:t>        for (int i = 0; i &lt; arr.Length; i++) {</a:t>
            </a:r>
          </a:p>
          <a:p>
            <a:r>
              <a:rPr lang="en-US" sz="1400" b="0" dirty="0">
                <a:solidFill>
                  <a:schemeClr val="tx1"/>
                </a:solidFill>
              </a:rPr>
              <a:t>	int k = i;</a:t>
            </a:r>
          </a:p>
          <a:p>
            <a:r>
              <a:rPr lang="bg-BG" sz="1400" b="0" dirty="0">
                <a:solidFill>
                  <a:schemeClr val="tx1"/>
                </a:solidFill>
              </a:rPr>
              <a:t>	</a:t>
            </a:r>
            <a:r>
              <a:rPr lang="en-US" sz="1400" b="0" dirty="0">
                <a:solidFill>
                  <a:schemeClr val="tx1"/>
                </a:solidFill>
              </a:rPr>
              <a:t>for (int j = i + 1; j &lt; arr.Length; j++) {</a:t>
            </a:r>
          </a:p>
          <a:p>
            <a:r>
              <a:rPr lang="en-US" sz="1400" b="0" dirty="0">
                <a:solidFill>
                  <a:schemeClr val="tx1"/>
                </a:solidFill>
              </a:rPr>
              <a:t>	</a:t>
            </a:r>
            <a:r>
              <a:rPr lang="bg-BG" sz="1400" b="0" dirty="0">
                <a:solidFill>
                  <a:schemeClr val="tx1"/>
                </a:solidFill>
              </a:rPr>
              <a:t>  </a:t>
            </a:r>
            <a:r>
              <a:rPr lang="en-US" sz="1400" b="0" dirty="0">
                <a:solidFill>
                  <a:schemeClr val="tx1"/>
                </a:solidFill>
              </a:rPr>
              <a:t>if (arr[j] &lt; arr[k])</a:t>
            </a:r>
          </a:p>
          <a:p>
            <a:r>
              <a:rPr lang="en-US" sz="1400" b="0" dirty="0">
                <a:solidFill>
                  <a:schemeClr val="tx1"/>
                </a:solidFill>
              </a:rPr>
              <a:t>	</a:t>
            </a:r>
            <a:r>
              <a:rPr lang="bg-BG" sz="1400" b="0" dirty="0">
                <a:solidFill>
                  <a:schemeClr val="tx1"/>
                </a:solidFill>
              </a:rPr>
              <a:t>     </a:t>
            </a:r>
            <a:r>
              <a:rPr lang="en-US" sz="1400" b="0" dirty="0">
                <a:solidFill>
                  <a:schemeClr val="tx1"/>
                </a:solidFill>
              </a:rPr>
              <a:t>k = j;</a:t>
            </a:r>
          </a:p>
          <a:p>
            <a:r>
              <a:rPr lang="en-US" sz="1400" b="0" dirty="0">
                <a:solidFill>
                  <a:schemeClr val="tx1"/>
                </a:solidFill>
              </a:rPr>
              <a:t>	}</a:t>
            </a:r>
          </a:p>
          <a:p>
            <a:r>
              <a:rPr lang="en-US" sz="1400" b="0" dirty="0">
                <a:solidFill>
                  <a:schemeClr val="tx1"/>
                </a:solidFill>
              </a:rPr>
              <a:t>     </a:t>
            </a:r>
            <a:r>
              <a:rPr lang="bg-BG" sz="1400" b="0" dirty="0">
                <a:solidFill>
                  <a:schemeClr val="tx1"/>
                </a:solidFill>
              </a:rPr>
              <a:t>       </a:t>
            </a:r>
            <a:r>
              <a:rPr lang="en-US" sz="1400" b="0" dirty="0">
                <a:solidFill>
                  <a:schemeClr val="tx1"/>
                </a:solidFill>
              </a:rPr>
              <a:t>   int </a:t>
            </a:r>
            <a:r>
              <a:rPr lang="en-US" sz="1400" b="0" dirty="0">
                <a:solidFill>
                  <a:srgbClr val="1A8AFA"/>
                </a:solidFill>
              </a:rPr>
              <a:t>swapVar</a:t>
            </a:r>
            <a:r>
              <a:rPr lang="en-US" sz="1400" b="0" dirty="0">
                <a:solidFill>
                  <a:schemeClr val="tx1"/>
                </a:solidFill>
              </a:rPr>
              <a:t> = arr[i];</a:t>
            </a:r>
          </a:p>
          <a:p>
            <a:r>
              <a:rPr lang="bg-BG" sz="1400" b="0" dirty="0">
                <a:solidFill>
                  <a:schemeClr val="tx1"/>
                </a:solidFill>
              </a:rPr>
              <a:t>               </a:t>
            </a:r>
            <a:r>
              <a:rPr lang="en-US" sz="1400" b="0" dirty="0">
                <a:solidFill>
                  <a:schemeClr val="tx1"/>
                </a:solidFill>
              </a:rPr>
              <a:t>arr[i]=arr[k];</a:t>
            </a:r>
          </a:p>
          <a:p>
            <a:r>
              <a:rPr lang="bg-BG" sz="1400" b="0" dirty="0">
                <a:solidFill>
                  <a:schemeClr val="tx1"/>
                </a:solidFill>
              </a:rPr>
              <a:t>               </a:t>
            </a:r>
            <a:r>
              <a:rPr lang="en-US" sz="1400" b="0" dirty="0">
                <a:solidFill>
                  <a:schemeClr val="tx1"/>
                </a:solidFill>
              </a:rPr>
              <a:t>arr[k]=</a:t>
            </a:r>
            <a:r>
              <a:rPr lang="en-US" sz="1400" b="0" dirty="0">
                <a:solidFill>
                  <a:srgbClr val="1A8AFA"/>
                </a:solidFill>
              </a:rPr>
              <a:t>swapVar</a:t>
            </a:r>
            <a:r>
              <a:rPr lang="en-US" sz="1400" b="0" dirty="0">
                <a:solidFill>
                  <a:schemeClr val="tx1"/>
                </a:solidFill>
              </a:rPr>
              <a:t>;</a:t>
            </a:r>
          </a:p>
          <a:p>
            <a:r>
              <a:rPr lang="en-US" sz="1400" b="0" dirty="0">
                <a:solidFill>
                  <a:schemeClr val="tx1"/>
                </a:solidFill>
              </a:rPr>
              <a:t>  </a:t>
            </a:r>
            <a:r>
              <a:rPr lang="bg-BG" sz="1400" b="0" dirty="0">
                <a:solidFill>
                  <a:schemeClr val="tx1"/>
                </a:solidFill>
              </a:rPr>
              <a:t>       </a:t>
            </a:r>
            <a:r>
              <a:rPr lang="en-US" sz="1400" b="0" dirty="0">
                <a:solidFill>
                  <a:schemeClr val="tx1"/>
                </a:solidFill>
              </a:rPr>
              <a:t>}</a:t>
            </a:r>
          </a:p>
          <a:p>
            <a:r>
              <a:rPr lang="en-US" sz="1400" b="0" dirty="0">
                <a:solidFill>
                  <a:schemeClr val="tx1"/>
                </a:solidFill>
              </a:rPr>
              <a:t>		</a:t>
            </a:r>
          </a:p>
          <a:p>
            <a:r>
              <a:rPr lang="bg-BG" sz="1400" b="0" dirty="0">
                <a:solidFill>
                  <a:schemeClr val="tx1"/>
                </a:solidFill>
              </a:rPr>
              <a:t>       </a:t>
            </a:r>
            <a:r>
              <a:rPr lang="en-US" sz="1400" b="0" dirty="0">
                <a:solidFill>
                  <a:schemeClr val="tx1"/>
                </a:solidFill>
              </a:rPr>
              <a:t>Console.WriteLine(string.Join(" ", arr));</a:t>
            </a:r>
          </a:p>
          <a:p>
            <a:r>
              <a:rPr lang="en-US" sz="1400" b="0" dirty="0">
                <a:solidFill>
                  <a:schemeClr val="tx1"/>
                </a:solidFill>
              </a:rPr>
              <a:t>    }</a:t>
            </a:r>
          </a:p>
          <a:p>
            <a:r>
              <a:rPr lang="en-US" sz="1400" b="0" dirty="0">
                <a:solidFill>
                  <a:schemeClr val="tx1"/>
                </a:solidFill>
              </a:rPr>
              <a:t>}	</a:t>
            </a:r>
          </a:p>
          <a:p>
            <a:r>
              <a:rPr lang="en-US" sz="1400" b="0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8600899" y="5000025"/>
            <a:ext cx="28956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bg-BG" sz="2800" dirty="0"/>
              <a:t>-5     1     2  </a:t>
            </a:r>
            <a:r>
              <a:rPr lang="en-US" sz="2800" dirty="0"/>
              <a:t> </a:t>
            </a:r>
            <a:r>
              <a:rPr lang="bg-BG" sz="2800" dirty="0"/>
              <a:t> 4    </a:t>
            </a:r>
            <a:r>
              <a:rPr lang="en-US" sz="2800" dirty="0"/>
              <a:t>10</a:t>
            </a:r>
            <a:endParaRPr lang="bg-BG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0" name="AutoShape 23"/>
          <p:cNvSpPr>
            <a:spLocks noChangeArrowheads="1"/>
          </p:cNvSpPr>
          <p:nvPr/>
        </p:nvSpPr>
        <p:spPr bwMode="auto">
          <a:xfrm>
            <a:off x="7923213" y="3971023"/>
            <a:ext cx="3505199" cy="648928"/>
          </a:xfrm>
          <a:prstGeom prst="wedgeRoundRectCallout">
            <a:avLst>
              <a:gd name="adj1" fmla="val 6241"/>
              <a:gd name="adj2" fmla="val 105767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987"/>
            <a:r>
              <a:rPr lang="bg-BG" sz="2800" dirty="0">
                <a:solidFill>
                  <a:srgbClr val="FFFFFF"/>
                </a:solidFill>
                <a:latin typeface="+mn-lt"/>
              </a:rPr>
              <a:t>Подреден масив</a:t>
            </a:r>
          </a:p>
        </p:txBody>
      </p:sp>
      <p:graphicFrame>
        <p:nvGraphicFramePr>
          <p:cNvPr id="21" name="Group 134"/>
          <p:cNvGraphicFramePr>
            <a:graphicFrameLocks/>
          </p:cNvGraphicFramePr>
          <p:nvPr/>
        </p:nvGraphicFramePr>
        <p:xfrm>
          <a:off x="8598104" y="5605838"/>
          <a:ext cx="2941320" cy="342900"/>
        </p:xfrm>
        <a:graphic>
          <a:graphicData uri="http://schemas.openxmlformats.org/drawingml/2006/table">
            <a:tbl>
              <a:tblPr/>
              <a:tblGrid>
                <a:gridCol w="588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8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8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82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82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AutoShape 23"/>
          <p:cNvSpPr>
            <a:spLocks noChangeArrowheads="1"/>
          </p:cNvSpPr>
          <p:nvPr/>
        </p:nvSpPr>
        <p:spPr bwMode="auto">
          <a:xfrm>
            <a:off x="1408112" y="762000"/>
            <a:ext cx="4457700" cy="1371600"/>
          </a:xfrm>
          <a:prstGeom prst="wedgeRoundRectCallout">
            <a:avLst>
              <a:gd name="adj1" fmla="val -10290"/>
              <a:gd name="adj2" fmla="val 102814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987"/>
            <a:r>
              <a:rPr lang="en-US" dirty="0">
                <a:solidFill>
                  <a:srgbClr val="0097CC"/>
                </a:solidFill>
              </a:rPr>
              <a:t>n-1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bg-BG" dirty="0">
                <a:solidFill>
                  <a:srgbClr val="FFFFFF"/>
                </a:solidFill>
              </a:rPr>
              <a:t>пъти 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bg-BG" dirty="0">
                <a:solidFill>
                  <a:srgbClr val="FFFFFF"/>
                </a:solidFill>
              </a:rPr>
              <a:t>намираме индекса на най-малкия елемент от неподредената част на масива</a:t>
            </a:r>
          </a:p>
        </p:txBody>
      </p:sp>
      <p:sp>
        <p:nvSpPr>
          <p:cNvPr id="16" name="AutoShape 23"/>
          <p:cNvSpPr>
            <a:spLocks noChangeArrowheads="1"/>
          </p:cNvSpPr>
          <p:nvPr/>
        </p:nvSpPr>
        <p:spPr bwMode="auto">
          <a:xfrm>
            <a:off x="4494211" y="3581400"/>
            <a:ext cx="3276600" cy="2454278"/>
          </a:xfrm>
          <a:prstGeom prst="wedgeRoundRectCallout">
            <a:avLst>
              <a:gd name="adj1" fmla="val -79258"/>
              <a:gd name="adj2" fmla="val -7470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dirty="0">
                <a:solidFill>
                  <a:srgbClr val="FFFFFF"/>
                </a:solidFill>
              </a:rPr>
              <a:t>На всяко завъртане на цикъла  поставяме най-малкия елемент на мястото му в подредената част на масива</a:t>
            </a:r>
          </a:p>
        </p:txBody>
      </p:sp>
      <p:sp>
        <p:nvSpPr>
          <p:cNvPr id="17" name="Slide Number Placeholder">
            <a:extLst>
              <a:ext uri="{FF2B5EF4-FFF2-40B4-BE49-F238E27FC236}">
                <a16:creationId xmlns:a16="http://schemas.microsoft.com/office/drawing/2014/main" id="{443B752A-9426-4368-939B-46DA14EA16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8874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9" grpId="0"/>
      <p:bldP spid="20" grpId="0" animBg="1"/>
      <p:bldP spid="13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b="0" dirty="0"/>
              <a:t>Сортиране чрез вмъкване</a:t>
            </a:r>
            <a:endParaRPr lang="bg-BG" dirty="0"/>
          </a:p>
        </p:txBody>
      </p:sp>
      <p:sp>
        <p:nvSpPr>
          <p:cNvPr id="428035" name="Rectangle 3"/>
          <p:cNvSpPr>
            <a:spLocks noGrp="1" noChangeArrowheads="1"/>
          </p:cNvSpPr>
          <p:nvPr>
            <p:ph idx="1"/>
          </p:nvPr>
        </p:nvSpPr>
        <p:spPr>
          <a:xfrm>
            <a:off x="8380412" y="2590800"/>
            <a:ext cx="3429000" cy="73377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dirty="0"/>
              <a:t>Сложност  О(</a:t>
            </a:r>
            <a:r>
              <a:rPr lang="en-US" dirty="0"/>
              <a:t>n</a:t>
            </a:r>
            <a:r>
              <a:rPr lang="bg-BG" baseline="30000" dirty="0"/>
              <a:t>2</a:t>
            </a:r>
            <a:r>
              <a:rPr lang="en-US" dirty="0"/>
              <a:t>)</a:t>
            </a:r>
            <a:r>
              <a:rPr lang="bg-BG" dirty="0"/>
              <a:t> </a:t>
            </a:r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8228013" y="1222987"/>
            <a:ext cx="28956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2</a:t>
            </a:r>
            <a:r>
              <a:rPr lang="bg-BG" sz="2800" dirty="0"/>
              <a:t>     </a:t>
            </a:r>
            <a:r>
              <a:rPr lang="en-US" sz="2800" dirty="0"/>
              <a:t>4</a:t>
            </a:r>
            <a:r>
              <a:rPr lang="bg-BG" sz="2800" dirty="0"/>
              <a:t>     </a:t>
            </a:r>
            <a:r>
              <a:rPr lang="en-US" sz="2800" dirty="0"/>
              <a:t>-5</a:t>
            </a:r>
            <a:r>
              <a:rPr lang="bg-BG" sz="2800" dirty="0"/>
              <a:t>  </a:t>
            </a:r>
            <a:r>
              <a:rPr lang="en-US" sz="2800" dirty="0"/>
              <a:t> </a:t>
            </a:r>
            <a:r>
              <a:rPr lang="bg-BG" sz="2800" dirty="0"/>
              <a:t> </a:t>
            </a:r>
            <a:r>
              <a:rPr lang="en-US" sz="2800" dirty="0"/>
              <a:t>1</a:t>
            </a:r>
            <a:r>
              <a:rPr lang="bg-BG" sz="2800" dirty="0"/>
              <a:t>    </a:t>
            </a:r>
            <a:r>
              <a:rPr lang="en-US" sz="2800" dirty="0"/>
              <a:t>10</a:t>
            </a:r>
            <a:endParaRPr lang="bg-BG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5" name="AutoShape 23"/>
          <p:cNvSpPr>
            <a:spLocks noChangeArrowheads="1"/>
          </p:cNvSpPr>
          <p:nvPr/>
        </p:nvSpPr>
        <p:spPr bwMode="auto">
          <a:xfrm>
            <a:off x="6018212" y="898523"/>
            <a:ext cx="3505199" cy="648928"/>
          </a:xfrm>
          <a:prstGeom prst="wedgeRoundRectCallout">
            <a:avLst>
              <a:gd name="adj1" fmla="val 35589"/>
              <a:gd name="adj2" fmla="val 74454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987"/>
            <a:r>
              <a:rPr lang="bg-BG" sz="2800" dirty="0">
                <a:solidFill>
                  <a:srgbClr val="FFFFFF"/>
                </a:solidFill>
                <a:latin typeface="+mn-lt"/>
              </a:rPr>
              <a:t>Масив от 5 елемента</a:t>
            </a:r>
          </a:p>
        </p:txBody>
      </p:sp>
      <p:graphicFrame>
        <p:nvGraphicFramePr>
          <p:cNvPr id="18" name="Group 134"/>
          <p:cNvGraphicFramePr>
            <a:graphicFrameLocks/>
          </p:cNvGraphicFramePr>
          <p:nvPr/>
        </p:nvGraphicFramePr>
        <p:xfrm>
          <a:off x="8225218" y="1828800"/>
          <a:ext cx="2941320" cy="342900"/>
        </p:xfrm>
        <a:graphic>
          <a:graphicData uri="http://schemas.openxmlformats.org/drawingml/2006/table">
            <a:tbl>
              <a:tblPr/>
              <a:tblGrid>
                <a:gridCol w="588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8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8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82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82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Text Placeholder 5"/>
          <p:cNvSpPr txBox="1">
            <a:spLocks/>
          </p:cNvSpPr>
          <p:nvPr/>
        </p:nvSpPr>
        <p:spPr>
          <a:xfrm>
            <a:off x="455613" y="1234485"/>
            <a:ext cx="6095999" cy="474242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1400" b="0" dirty="0">
                <a:solidFill>
                  <a:schemeClr val="tx1"/>
                </a:solidFill>
              </a:rPr>
              <a:t>using System;</a:t>
            </a:r>
          </a:p>
          <a:p>
            <a:r>
              <a:rPr lang="en-US" sz="1400" b="0" dirty="0">
                <a:solidFill>
                  <a:schemeClr val="tx1"/>
                </a:solidFill>
              </a:rPr>
              <a:t>public class Program</a:t>
            </a:r>
          </a:p>
          <a:p>
            <a:r>
              <a:rPr lang="en-US" sz="1400" b="0" dirty="0">
                <a:solidFill>
                  <a:schemeClr val="tx1"/>
                </a:solidFill>
              </a:rPr>
              <a:t>{</a:t>
            </a:r>
          </a:p>
          <a:p>
            <a:r>
              <a:rPr lang="en-US" sz="1400" b="0" dirty="0">
                <a:solidFill>
                  <a:schemeClr val="tx1"/>
                </a:solidFill>
              </a:rPr>
              <a:t>    public static void Main()</a:t>
            </a:r>
          </a:p>
          <a:p>
            <a:r>
              <a:rPr lang="en-US" sz="1400" b="0" dirty="0">
                <a:solidFill>
                  <a:schemeClr val="tx1"/>
                </a:solidFill>
              </a:rPr>
              <a:t>    {</a:t>
            </a:r>
            <a:endParaRPr lang="bg-BG" sz="1400" b="0" dirty="0">
              <a:solidFill>
                <a:schemeClr val="tx1"/>
              </a:solidFill>
            </a:endParaRPr>
          </a:p>
          <a:p>
            <a:r>
              <a:rPr lang="bg-BG" sz="1400" b="0" dirty="0">
                <a:solidFill>
                  <a:schemeClr val="tx1"/>
                </a:solidFill>
              </a:rPr>
              <a:t> </a:t>
            </a:r>
            <a:r>
              <a:rPr lang="en-US" sz="1400" b="0" dirty="0">
                <a:solidFill>
                  <a:schemeClr val="tx1"/>
                </a:solidFill>
              </a:rPr>
              <a:t>      int [] arr = { 2, 4, -5, 1, 10 };	</a:t>
            </a:r>
          </a:p>
          <a:p>
            <a:r>
              <a:rPr lang="en-US" sz="1400" b="0" dirty="0">
                <a:solidFill>
                  <a:schemeClr val="tx1"/>
                </a:solidFill>
              </a:rPr>
              <a:t>       for (int i = 0; i &lt; arr.Length; i++)</a:t>
            </a:r>
          </a:p>
          <a:p>
            <a:r>
              <a:rPr lang="en-US" sz="1400" b="0" dirty="0">
                <a:solidFill>
                  <a:schemeClr val="tx1"/>
                </a:solidFill>
              </a:rPr>
              <a:t>       {</a:t>
            </a:r>
          </a:p>
          <a:p>
            <a:r>
              <a:rPr lang="en-US" sz="1400" b="0" dirty="0">
                <a:solidFill>
                  <a:schemeClr val="tx1"/>
                </a:solidFill>
              </a:rPr>
              <a:t>          int swapVar = arr[i];</a:t>
            </a:r>
          </a:p>
          <a:p>
            <a:r>
              <a:rPr lang="en-US" sz="1400" b="0" dirty="0">
                <a:solidFill>
                  <a:schemeClr val="tx1"/>
                </a:solidFill>
              </a:rPr>
              <a:t>          int index = i;</a:t>
            </a:r>
          </a:p>
          <a:p>
            <a:r>
              <a:rPr lang="en-US" sz="1400" b="0" dirty="0">
                <a:solidFill>
                  <a:schemeClr val="tx1"/>
                </a:solidFill>
              </a:rPr>
              <a:t>          while (index &gt; 0 &amp;&amp; arr[index-1]&gt;=swapVar)</a:t>
            </a:r>
          </a:p>
          <a:p>
            <a:r>
              <a:rPr lang="en-US" sz="1400" b="0" dirty="0">
                <a:solidFill>
                  <a:schemeClr val="tx1"/>
                </a:solidFill>
              </a:rPr>
              <a:t>	{</a:t>
            </a:r>
          </a:p>
          <a:p>
            <a:r>
              <a:rPr lang="en-US" sz="1400" b="0" dirty="0">
                <a:solidFill>
                  <a:schemeClr val="tx1"/>
                </a:solidFill>
              </a:rPr>
              <a:t>	    arr[index] = arr[index-1];</a:t>
            </a:r>
          </a:p>
          <a:p>
            <a:r>
              <a:rPr lang="en-US" sz="1400" b="0" dirty="0">
                <a:solidFill>
                  <a:schemeClr val="tx1"/>
                </a:solidFill>
              </a:rPr>
              <a:t>	    index --; </a:t>
            </a:r>
          </a:p>
          <a:p>
            <a:r>
              <a:rPr lang="en-US" sz="1400" b="0" dirty="0">
                <a:solidFill>
                  <a:schemeClr val="tx1"/>
                </a:solidFill>
              </a:rPr>
              <a:t>	}</a:t>
            </a:r>
          </a:p>
          <a:p>
            <a:r>
              <a:rPr lang="en-US" sz="1400" b="0" dirty="0">
                <a:solidFill>
                  <a:schemeClr val="tx1"/>
                </a:solidFill>
              </a:rPr>
              <a:t>	arr[index]=swapVar;	</a:t>
            </a:r>
          </a:p>
          <a:p>
            <a:r>
              <a:rPr lang="en-US" sz="1400" b="0" dirty="0">
                <a:solidFill>
                  <a:schemeClr val="tx1"/>
                </a:solidFill>
              </a:rPr>
              <a:t>			</a:t>
            </a:r>
          </a:p>
          <a:p>
            <a:r>
              <a:rPr lang="en-US" sz="1400" b="0" dirty="0">
                <a:solidFill>
                  <a:schemeClr val="tx1"/>
                </a:solidFill>
              </a:rPr>
              <a:t>        }	</a:t>
            </a:r>
          </a:p>
          <a:p>
            <a:r>
              <a:rPr lang="en-US" sz="1400" b="0" dirty="0">
                <a:solidFill>
                  <a:schemeClr val="tx1"/>
                </a:solidFill>
              </a:rPr>
              <a:t>        Console.WriteLine(string.Join(" ",arr));</a:t>
            </a:r>
          </a:p>
          <a:p>
            <a:r>
              <a:rPr lang="en-US" sz="1400" b="0" dirty="0">
                <a:solidFill>
                  <a:schemeClr val="tx1"/>
                </a:solidFill>
              </a:rPr>
              <a:t>     }</a:t>
            </a:r>
          </a:p>
          <a:p>
            <a:r>
              <a:rPr lang="en-US" sz="1400" b="0" dirty="0">
                <a:solidFill>
                  <a:schemeClr val="tx1"/>
                </a:solidFill>
              </a:rPr>
              <a:t>}	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8600899" y="5000025"/>
            <a:ext cx="28956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bg-BG" sz="2800" dirty="0"/>
              <a:t>-5     1     2  </a:t>
            </a:r>
            <a:r>
              <a:rPr lang="en-US" sz="2800" dirty="0"/>
              <a:t> </a:t>
            </a:r>
            <a:r>
              <a:rPr lang="bg-BG" sz="2800" dirty="0"/>
              <a:t> 4    </a:t>
            </a:r>
            <a:r>
              <a:rPr lang="en-US" sz="2800" dirty="0"/>
              <a:t>10</a:t>
            </a:r>
            <a:endParaRPr lang="bg-BG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0" name="AutoShape 23"/>
          <p:cNvSpPr>
            <a:spLocks noChangeArrowheads="1"/>
          </p:cNvSpPr>
          <p:nvPr/>
        </p:nvSpPr>
        <p:spPr bwMode="auto">
          <a:xfrm>
            <a:off x="7923213" y="3971023"/>
            <a:ext cx="3505199" cy="648928"/>
          </a:xfrm>
          <a:prstGeom prst="wedgeRoundRectCallout">
            <a:avLst>
              <a:gd name="adj1" fmla="val 6241"/>
              <a:gd name="adj2" fmla="val 105767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987"/>
            <a:r>
              <a:rPr lang="bg-BG" sz="2800" dirty="0">
                <a:solidFill>
                  <a:srgbClr val="FFFFFF"/>
                </a:solidFill>
                <a:latin typeface="+mn-lt"/>
              </a:rPr>
              <a:t>Подреден масив</a:t>
            </a:r>
          </a:p>
        </p:txBody>
      </p:sp>
      <p:graphicFrame>
        <p:nvGraphicFramePr>
          <p:cNvPr id="21" name="Group 134"/>
          <p:cNvGraphicFramePr>
            <a:graphicFrameLocks/>
          </p:cNvGraphicFramePr>
          <p:nvPr/>
        </p:nvGraphicFramePr>
        <p:xfrm>
          <a:off x="8598104" y="5605838"/>
          <a:ext cx="2941320" cy="342900"/>
        </p:xfrm>
        <a:graphic>
          <a:graphicData uri="http://schemas.openxmlformats.org/drawingml/2006/table">
            <a:tbl>
              <a:tblPr/>
              <a:tblGrid>
                <a:gridCol w="588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8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8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82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82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AutoShape 23"/>
          <p:cNvSpPr>
            <a:spLocks noChangeArrowheads="1"/>
          </p:cNvSpPr>
          <p:nvPr/>
        </p:nvSpPr>
        <p:spPr bwMode="auto">
          <a:xfrm>
            <a:off x="1408112" y="152400"/>
            <a:ext cx="4191000" cy="1713513"/>
          </a:xfrm>
          <a:prstGeom prst="wedgeRoundRectCallout">
            <a:avLst>
              <a:gd name="adj1" fmla="val -10417"/>
              <a:gd name="adj2" fmla="val 95174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987"/>
            <a:r>
              <a:rPr lang="en-US" dirty="0">
                <a:solidFill>
                  <a:srgbClr val="0097CC"/>
                </a:solidFill>
              </a:rPr>
              <a:t>n-1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bg-BG" dirty="0">
                <a:solidFill>
                  <a:srgbClr val="FFFFFF"/>
                </a:solidFill>
              </a:rPr>
              <a:t>пъти поставяме текущия елемент на мястото му в подредената част на масива </a:t>
            </a:r>
          </a:p>
        </p:txBody>
      </p:sp>
      <p:sp>
        <p:nvSpPr>
          <p:cNvPr id="16" name="AutoShape 23"/>
          <p:cNvSpPr>
            <a:spLocks noChangeArrowheads="1"/>
          </p:cNvSpPr>
          <p:nvPr/>
        </p:nvSpPr>
        <p:spPr bwMode="auto">
          <a:xfrm>
            <a:off x="4299656" y="2957689"/>
            <a:ext cx="3276600" cy="2454278"/>
          </a:xfrm>
          <a:prstGeom prst="wedgeRoundRectCallout">
            <a:avLst>
              <a:gd name="adj1" fmla="val -84685"/>
              <a:gd name="adj2" fmla="val -17301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dirty="0">
                <a:solidFill>
                  <a:srgbClr val="FFFFFF"/>
                </a:solidFill>
              </a:rPr>
              <a:t>На всяко завъртане на цикъла  ако текущия елемент е по-голям от дадения, проверяваме по-предния</a:t>
            </a:r>
          </a:p>
        </p:txBody>
      </p:sp>
      <p:sp>
        <p:nvSpPr>
          <p:cNvPr id="17" name="Slide Number Placeholder">
            <a:extLst>
              <a:ext uri="{FF2B5EF4-FFF2-40B4-BE49-F238E27FC236}">
                <a16:creationId xmlns:a16="http://schemas.microsoft.com/office/drawing/2014/main" id="{089C7E98-DFE2-427F-BAE2-05D66C7459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9820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9" grpId="0"/>
      <p:bldP spid="20" grpId="0" animBg="1"/>
      <p:bldP spid="13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bg-BG" dirty="0"/>
              <a:t>Напишете програма, която сортира елементите на масив от цели числа във възходящ ред</a:t>
            </a:r>
            <a:endParaRPr lang="en-US" dirty="0"/>
          </a:p>
          <a:p>
            <a:pPr lvl="1">
              <a:lnSpc>
                <a:spcPct val="100000"/>
              </a:lnSpc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bg-BG" dirty="0"/>
              <a:t>Масивът се въвежда от клавиатурата на един ред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bg-BG" dirty="0"/>
              <a:t>Изходът е на един ред на екрана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Задача</a:t>
            </a:r>
            <a:r>
              <a:rPr lang="en-US" dirty="0"/>
              <a:t>: </a:t>
            </a:r>
            <a:r>
              <a:rPr lang="bg-BG" dirty="0"/>
              <a:t>Сортиране на едномерен масив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76677" y="4419600"/>
            <a:ext cx="5584884" cy="54476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{ 1 , -2, 7, -3, -4, 10, 2}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906516" y="4441145"/>
            <a:ext cx="5181600" cy="523220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{-4, -3, -2, 2, 1, 7, 10}</a:t>
            </a:r>
          </a:p>
        </p:txBody>
      </p:sp>
      <p:sp>
        <p:nvSpPr>
          <p:cNvPr id="7" name="Arrow: Right 6"/>
          <p:cNvSpPr/>
          <p:nvPr/>
        </p:nvSpPr>
        <p:spPr>
          <a:xfrm>
            <a:off x="6312555" y="4583365"/>
            <a:ext cx="542966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444CC6BC-B748-418E-9CE5-883CEDEA12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738626"/>
      </p:ext>
    </p:extLst>
  </p:cSld>
  <p:clrMapOvr>
    <a:masterClrMapping/>
  </p:clrMapOvr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7158</TotalTime>
  <Words>1562</Words>
  <Application>Microsoft Office PowerPoint</Application>
  <PresentationFormat>Custom</PresentationFormat>
  <Paragraphs>235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Consolas</vt:lpstr>
      <vt:lpstr>Wingdings</vt:lpstr>
      <vt:lpstr>Wingdings 2</vt:lpstr>
      <vt:lpstr>SoftUni 16x9</vt:lpstr>
      <vt:lpstr>Сортиране на масиви</vt:lpstr>
      <vt:lpstr>Съдържание</vt:lpstr>
      <vt:lpstr>Що е сортиране</vt:lpstr>
      <vt:lpstr>Характеристики на сортирането на множества</vt:lpstr>
      <vt:lpstr>Някои известни методи на сортиране</vt:lpstr>
      <vt:lpstr>Метод на мехурчето</vt:lpstr>
      <vt:lpstr>Метод на прекия избор (пряка селекция)</vt:lpstr>
      <vt:lpstr>Сортиране чрез вмъкване</vt:lpstr>
      <vt:lpstr>Задача: Сортиране на едномерен масив</vt:lpstr>
      <vt:lpstr>Решение: Сортиране на едномерен масив</vt:lpstr>
      <vt:lpstr>C# Code – Как работи?</vt:lpstr>
      <vt:lpstr>Какво научихме този час?</vt:lpstr>
      <vt:lpstr>Сортиране на масиви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University</dc:title>
  <dc:subject>Software Development Course</dc:subject>
  <dc:creator>Software University Foundation</dc:creator>
  <cp:keywords>SoftUni; Software University; programming; software development; software engineering; course</cp:keywords>
  <dc:description>Фондация "Софтуерен университет" - http://softuni.foundation</dc:description>
  <cp:lastModifiedBy>Svetlin Nakov</cp:lastModifiedBy>
  <cp:revision>296</cp:revision>
  <dcterms:created xsi:type="dcterms:W3CDTF">2014-01-02T17:00:34Z</dcterms:created>
  <dcterms:modified xsi:type="dcterms:W3CDTF">2019-12-16T19:16:33Z</dcterms:modified>
  <cp:category>programming;computer programming;software development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