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8"/>
  </p:notesMasterIdLst>
  <p:handoutMasterIdLst>
    <p:handoutMasterId r:id="rId19"/>
  </p:handoutMasterIdLst>
  <p:sldIdLst>
    <p:sldId id="402" r:id="rId3"/>
    <p:sldId id="488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64" r:id="rId15"/>
    <p:sldId id="416" r:id="rId16"/>
    <p:sldId id="481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5D23919-D79A-4C8A-B119-FE9BC4BCB743}">
          <p14:sldIdLst>
            <p14:sldId id="402"/>
            <p14:sldId id="488"/>
          </p14:sldIdLst>
        </p14:section>
        <p14:section name="Lists" id="{FC19701F-DADE-4061-BB31-A8029433AA95}">
          <p14:sldIdLst>
            <p14:sldId id="467"/>
            <p14:sldId id="468"/>
            <p14:sldId id="469"/>
            <p14:sldId id="470"/>
            <p14:sldId id="471"/>
            <p14:sldId id="472"/>
          </p14:sldIdLst>
        </p14:section>
        <p14:section name="Reading Lists from the Console" id="{422CD5EC-73F3-4204-A245-FBE7B3DD9F34}">
          <p14:sldIdLst>
            <p14:sldId id="473"/>
            <p14:sldId id="474"/>
            <p14:sldId id="475"/>
            <p14:sldId id="476"/>
          </p14:sldIdLst>
        </p14:section>
        <p14:section name="Conclusion" id="{0A5E1E68-51C3-4951-834E-F70081519A55}">
          <p14:sldIdLst>
            <p14:sldId id="464"/>
            <p14:sldId id="416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3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30T11:45:08.441" idx="1">
    <p:pos x="10" y="10"/>
    <p:text>1-2 минути уводни думи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30T11:51:12.512" idx="10">
    <p:pos x="10" y="10"/>
    <p:text>отпечатване по два начина - демонстрация за 4-5 минути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30T11:51:32.403" idx="11">
    <p:pos x="10" y="10"/>
    <p:text>бърз обзор, ~1 минута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30T11:51:50.903" idx="12">
    <p:pos x="10" y="10"/>
    <p:text>Време за въпроси/резервно време: 5 минути при 40 минутен час, 10 минути при 45 минутен.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1-07T09:26:56.180" idx="13">
    <p:pos x="10" y="10"/>
    <p:text>&lt;1 минута за бърз обзор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30T11:45:56.254" idx="3">
    <p:pos x="10" y="10"/>
    <p:text>5-7 минути за обяснение на примерите и демонстрация на кода реализиращ единия и другия списък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30T11:48:12.590" idx="4">
    <p:pos x="10" y="10"/>
    <p:text>преглед на възможностите на списъка, по няколко думи за всяка една опция - 2-3 минути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30T11:48:56.731" idx="5">
    <p:pos x="10" y="10"/>
    <p:text>Пример за добавяне на елемент и обяснение как работи, около 2-3 минути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30T11:49:14.044" idx="6">
    <p:pos x="10" y="10"/>
    <p:text>Пример за изтриване, около 2-3 минути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30T11:49:26.090" idx="7">
    <p:pos x="10" y="10"/>
    <p:text>Вмъкване и подчертаване на разликата между insert и add, 3-4 минути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30T11:50:26.090" idx="8">
    <p:pos x="10" y="10"/>
    <p:text>обяснение на необходимите стъпки за въвеждане, демонстрация на програмата - 3-4 минути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2-30T11:50:54.294" idx="9">
    <p:pos x="10" y="10"/>
    <p:text>алтернативно въвеждане, демонстрация - 4-5 минути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D49658BB-418D-47F2-8592-2AEA5EF7DB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9583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1D3D4A8B-7532-4B60-8BB3-2D815DA95C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5827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8F7D84A-51A7-4CE9-A500-1C04B089E6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73121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301E391-C1E0-48E5-A20F-B5BE2B83F1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48359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4CD1A8F-0D82-433D-8227-D827FAF78F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836071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40B6C1C-F122-40D7-8C81-DB3BE8F940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9489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6.pn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79811" y="279016"/>
            <a:ext cx="7910299" cy="1404218"/>
          </a:xfrm>
        </p:spPr>
        <p:txBody>
          <a:bodyPr>
            <a:normAutofit/>
          </a:bodyPr>
          <a:lstStyle/>
          <a:p>
            <a:r>
              <a:rPr lang="bg-BG" dirty="0"/>
              <a:t>Списъци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56012" y="1712316"/>
            <a:ext cx="7910298" cy="1292793"/>
          </a:xfrm>
        </p:spPr>
        <p:txBody>
          <a:bodyPr>
            <a:normAutofit/>
          </a:bodyPr>
          <a:lstStyle/>
          <a:p>
            <a:r>
              <a:rPr lang="bg-BG" dirty="0"/>
              <a:t>Обработка на поредици с променлива дължина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FF8955-9321-4222-B309-6A27C09B60B5}"/>
              </a:ext>
            </a:extLst>
          </p:cNvPr>
          <p:cNvSpPr txBox="1"/>
          <p:nvPr/>
        </p:nvSpPr>
        <p:spPr>
          <a:xfrm rot="1839686">
            <a:off x="4830920" y="3616341"/>
            <a:ext cx="232483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29D6DA-4FE6-41C5-9DCE-3F10A3D71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213" y="3681903"/>
            <a:ext cx="4727897" cy="2222181"/>
          </a:xfrm>
          <a:prstGeom prst="rect">
            <a:avLst/>
          </a:prstGeom>
          <a:scene3d>
            <a:camera prst="perspectiveHeroicExtremeLeftFacing">
              <a:rot lat="20810307" lon="994948" rev="21276000"/>
            </a:camera>
            <a:lightRig rig="threePt" dir="t"/>
          </a:scene3d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19" name="Picture 18" descr="http://softuni.b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21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2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25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7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2358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Първо, въвеждаме от конзолата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дължината</a:t>
            </a:r>
            <a:r>
              <a:rPr lang="bg-BG" dirty="0"/>
              <a:t> на списъка: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bg-BG" dirty="0"/>
              <a:t>После, създаваме списък с размер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dirty="0"/>
              <a:t> </a:t>
            </a:r>
            <a:r>
              <a:rPr lang="bg-BG" dirty="0"/>
              <a:t>и въвеждаме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елементи</a:t>
            </a:r>
            <a:r>
              <a:rPr lang="en-US" dirty="0"/>
              <a:t>:</a:t>
            </a:r>
            <a:endParaRPr lang="bg-BG" dirty="0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Въвеждане на списъци от конзолата</a:t>
            </a:r>
          </a:p>
        </p:txBody>
      </p:sp>
      <p:sp>
        <p:nvSpPr>
          <p:cNvPr id="573444" name="Rectangle 4"/>
          <p:cNvSpPr>
            <a:spLocks noChangeArrowheads="1"/>
          </p:cNvSpPr>
          <p:nvPr/>
        </p:nvSpPr>
        <p:spPr bwMode="auto">
          <a:xfrm>
            <a:off x="836612" y="1971656"/>
            <a:ext cx="10458452" cy="576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int.Parse(Console.ReadLine());</a:t>
            </a:r>
          </a:p>
        </p:txBody>
      </p:sp>
      <p:sp>
        <p:nvSpPr>
          <p:cNvPr id="573445" name="Rectangle 5"/>
          <p:cNvSpPr>
            <a:spLocks noChangeArrowheads="1"/>
          </p:cNvSpPr>
          <p:nvPr/>
        </p:nvSpPr>
        <p:spPr bwMode="auto">
          <a:xfrm>
            <a:off x="836612" y="3593871"/>
            <a:ext cx="10458452" cy="273072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List&lt;int&gt; list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List&lt;int&gt;()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Clr>
                <a:srgbClr val="F2B254"/>
              </a:buClr>
              <a:buSzPct val="100000"/>
            </a:pP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n; i++)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list.Add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(int.Parse(Console.ReadLine()));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AB8F7D8-BE05-4E0E-A8CC-DE83500ED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58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 uiExpand="1" build="p"/>
      <p:bldP spid="573444" grpId="0" animBg="1"/>
      <p:bldP spid="5734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21392"/>
            <a:ext cx="11804822" cy="55703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bg-BG" dirty="0"/>
              <a:t>Стойностите могат да се въвеждат от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един ред с интервали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Въвеждане на данни от един ред</a:t>
            </a:r>
          </a:p>
        </p:txBody>
      </p:sp>
      <p:sp>
        <p:nvSpPr>
          <p:cNvPr id="573445" name="Rectangle 5"/>
          <p:cNvSpPr>
            <a:spLocks noChangeArrowheads="1"/>
          </p:cNvSpPr>
          <p:nvPr/>
        </p:nvSpPr>
        <p:spPr bwMode="auto">
          <a:xfrm>
            <a:off x="836612" y="2756121"/>
            <a:ext cx="10458452" cy="260761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values = Console.ReadLine();</a:t>
            </a:r>
          </a:p>
          <a:p>
            <a:pPr>
              <a:spcBef>
                <a:spcPts val="1200"/>
              </a:spcBef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List&lt;string&gt;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items = values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.Split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(' ')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.ToList()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spcBef>
                <a:spcPts val="1200"/>
              </a:spcBef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List&lt;int&gt;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nums =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List&lt;int&gt;()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spcBef>
                <a:spcPts val="1200"/>
              </a:spcBef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items.Count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i++)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nums.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Add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(int.Parse(items[i]));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6612" y="1981200"/>
            <a:ext cx="10458452" cy="54551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 8 30 25 40 72 -2 44 56</a:t>
            </a:r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>
            <a:off x="7802609" y="1752600"/>
            <a:ext cx="4006803" cy="1600200"/>
          </a:xfrm>
          <a:prstGeom prst="wedgeRoundRectCallout">
            <a:avLst>
              <a:gd name="adj1" fmla="val -59724"/>
              <a:gd name="adj2" fmla="val 5436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string.Split(' ')</a:t>
            </a:r>
            <a:r>
              <a:rPr lang="en-US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отделя </a:t>
            </a:r>
            <a:r>
              <a:rPr lang="bg-BG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низа</a:t>
            </a:r>
            <a:r>
              <a:rPr lang="en-US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интервали и прави колекция</a:t>
            </a:r>
            <a:endParaRPr lang="en-US" sz="27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8167885" y="4267200"/>
            <a:ext cx="3197054" cy="969683"/>
          </a:xfrm>
          <a:prstGeom prst="wedgeRoundRectCallout">
            <a:avLst>
              <a:gd name="adj1" fmla="val -40798"/>
              <a:gd name="adj2" fmla="val -9701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Превръща колекцията в 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List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36612" y="5561115"/>
            <a:ext cx="10458452" cy="94562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items = Console.ReadLine()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.Split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(' ')</a:t>
            </a:r>
            <a:b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.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int.Parse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.ToList()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13" name="AutoShape 24"/>
          <p:cNvSpPr>
            <a:spLocks noChangeArrowheads="1"/>
          </p:cNvSpPr>
          <p:nvPr/>
        </p:nvSpPr>
        <p:spPr bwMode="auto">
          <a:xfrm>
            <a:off x="9142412" y="5486400"/>
            <a:ext cx="2286000" cy="909234"/>
          </a:xfrm>
          <a:prstGeom prst="wedgeRoundRectCallout">
            <a:avLst>
              <a:gd name="adj1" fmla="val -72135"/>
              <a:gd name="adj2" fmla="val -1221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Всичко наведнъж</a:t>
            </a:r>
            <a:endParaRPr lang="en-US" sz="27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09344343-5582-4E78-BCAD-203B63F0F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3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Изпечатване на списъци на конзолата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Изпчатване на списъка чрез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for</a:t>
            </a:r>
            <a:r>
              <a:rPr lang="en-US" dirty="0"/>
              <a:t>-</a:t>
            </a:r>
            <a:r>
              <a:rPr lang="bg-BG" dirty="0"/>
              <a:t>цикъл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bg-BG" dirty="0"/>
              <a:t>Изпечатване на списъка чрез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String.Join(…)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2412" y="1941944"/>
            <a:ext cx="10944000" cy="174584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List&lt;string&gt;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list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new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List&lt;string&gt;()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"one", "two", "three"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"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four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"five", "six"};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index = 0; index &lt; list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.Count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index++)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Console.WriteLine("arr[{0}] = {1}", index,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list[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]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22412" y="4709523"/>
            <a:ext cx="10944000" cy="134573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List&lt;string&gt;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list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new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List&lt;string&gt;()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"one", "two", "three"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"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four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"five", "six"};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String.Join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("; ",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list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));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ACFEF44-4577-43BD-ABC7-4E7D2BF19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84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4" y="1151121"/>
            <a:ext cx="8560384" cy="557035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Lists</a:t>
            </a:r>
            <a:r>
              <a:rPr lang="en-US" sz="3000" dirty="0"/>
              <a:t> </a:t>
            </a:r>
            <a:r>
              <a:rPr lang="bg-BG" sz="3000" dirty="0"/>
              <a:t>съдържа поредица от елементи</a:t>
            </a:r>
            <a:r>
              <a:rPr lang="en-US" sz="3000" dirty="0"/>
              <a:t> (</a:t>
            </a:r>
            <a:r>
              <a:rPr lang="bg-BG" sz="3000" dirty="0"/>
              <a:t>като масив, но с променлива дължина</a:t>
            </a:r>
            <a:r>
              <a:rPr lang="en-US" sz="3000" dirty="0"/>
              <a:t>)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bg-BG" sz="3000" dirty="0"/>
              <a:t>Може да добавяме / трием / вмъкваме елементи по време на работата на програмата</a:t>
            </a:r>
            <a:endParaRPr lang="en-US" sz="30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bg-BG" sz="3000" dirty="0"/>
              <a:t>Създаване на списък</a:t>
            </a:r>
            <a:r>
              <a:rPr lang="en-US" sz="3000" dirty="0"/>
              <a:t>:</a:t>
            </a:r>
            <a:endParaRPr lang="bg-BG" sz="300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bg-BG" sz="300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bg-BG" sz="300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bg-BG" sz="3000" dirty="0"/>
              <a:t>Достъп до елементите</a:t>
            </a:r>
            <a:r>
              <a:rPr lang="en-US" sz="3000" dirty="0"/>
              <a:t>: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</a:pPr>
            <a:r>
              <a:rPr lang="bg-BG" sz="3000" dirty="0"/>
              <a:t>Изпечатване на</a:t>
            </a:r>
            <a:br>
              <a:rPr lang="bg-BG" sz="3000" dirty="0"/>
            </a:br>
            <a:r>
              <a:rPr lang="bg-BG" sz="3000" dirty="0"/>
              <a:t>елементите на списък:</a:t>
            </a:r>
            <a:endParaRPr lang="en-US" sz="3000" dirty="0"/>
          </a:p>
          <a:p>
            <a:pPr>
              <a:lnSpc>
                <a:spcPct val="100000"/>
              </a:lnSpc>
            </a:pP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834" y="1629575"/>
            <a:ext cx="2207821" cy="1410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A56F9-3ACB-4278-B9E9-E0F541A58E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869033" y="2133600"/>
            <a:ext cx="2106858" cy="228015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4CCF318-B4B2-4FB9-A707-68F999881CA8}"/>
              </a:ext>
            </a:extLst>
          </p:cNvPr>
          <p:cNvSpPr txBox="1">
            <a:spLocks/>
          </p:cNvSpPr>
          <p:nvPr/>
        </p:nvSpPr>
        <p:spPr>
          <a:xfrm>
            <a:off x="648592" y="3657600"/>
            <a:ext cx="7655619" cy="94562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72000" rIns="108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List&lt;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int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&gt; </a:t>
            </a:r>
            <a:r>
              <a:rPr lang="en-US" sz="2600" dirty="0"/>
              <a:t>numbers =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new List&lt;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int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&gt;()</a:t>
            </a:r>
            <a:r>
              <a:rPr lang="en-US" sz="2600" dirty="0"/>
              <a:t>;</a:t>
            </a:r>
          </a:p>
          <a:p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var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nums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= new List&lt;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int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&gt;() { 1, 2, 3 }</a:t>
            </a:r>
            <a:r>
              <a:rPr lang="en-US" sz="26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05787FA-0371-41C4-BD84-0D4A8D45E04C}"/>
              </a:ext>
            </a:extLst>
          </p:cNvPr>
          <p:cNvSpPr txBox="1">
            <a:spLocks/>
          </p:cNvSpPr>
          <p:nvPr/>
        </p:nvSpPr>
        <p:spPr>
          <a:xfrm>
            <a:off x="4494211" y="4800600"/>
            <a:ext cx="3809999" cy="54551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72000" rIns="108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600" dirty="0"/>
              <a:t>numbers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600" dirty="0"/>
              <a:t>5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2600" dirty="0"/>
              <a:t> = 10;</a:t>
            </a: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C67C6FF-C799-4EEE-96F9-6176CEC3E029}"/>
              </a:ext>
            </a:extLst>
          </p:cNvPr>
          <p:cNvSpPr txBox="1">
            <a:spLocks/>
          </p:cNvSpPr>
          <p:nvPr/>
        </p:nvSpPr>
        <p:spPr>
          <a:xfrm>
            <a:off x="4494211" y="5761038"/>
            <a:ext cx="7239000" cy="54551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72000" rIns="108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600" dirty="0"/>
              <a:t>Console.Write(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string.Join</a:t>
            </a:r>
            <a:r>
              <a:rPr lang="en-US" sz="2600" dirty="0"/>
              <a:t>(" ", list));</a:t>
            </a: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1B60A88D-5E24-4E38-9B9F-62EC42A2B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5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Списъци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4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1D084F5D-3C8A-4D20-A15D-0267F3F3C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Що е то списък?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Операции върху списъци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Вход/Изход на списък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036C0B6-B8BD-49A4-B556-D76E0FB0A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8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4615712"/>
            <a:ext cx="8938472" cy="774883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bg-BG" dirty="0"/>
              <a:t>Списъци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446212" y="5527656"/>
            <a:ext cx="8938472" cy="692873"/>
          </a:xfrm>
        </p:spPr>
        <p:txBody>
          <a:bodyPr/>
          <a:lstStyle/>
          <a:p>
            <a:r>
              <a:rPr lang="bg-BG" dirty="0"/>
              <a:t>Масиви с променлива дължина</a:t>
            </a:r>
            <a:endParaRPr lang="en-US" dirty="0"/>
          </a:p>
        </p:txBody>
      </p:sp>
      <p:pic>
        <p:nvPicPr>
          <p:cNvPr id="4" name="Picture 1" descr="C:\Trash\arr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359">
            <a:off x="2800795" y="1305932"/>
            <a:ext cx="7328675" cy="2553492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CB1AB13-AC02-46AC-99EC-57B442141F28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List&lt;T&gt;</a:t>
            </a:r>
            <a:r>
              <a:rPr lang="en-US" dirty="0"/>
              <a:t> </a:t>
            </a:r>
            <a:r>
              <a:rPr lang="bg-BG" dirty="0"/>
              <a:t>- списък на елементи от какъв да е тип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List&lt;T&gt; – </a:t>
            </a:r>
            <a:r>
              <a:rPr lang="bg-BG" dirty="0"/>
              <a:t>Списък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412" y="1986229"/>
            <a:ext cx="10944000" cy="436194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names = new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List&lt;string&gt;()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//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 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създава списък от низове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  <a:p>
            <a:pPr>
              <a:spcBef>
                <a:spcPts val="1200"/>
              </a:spcBef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names.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Add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("Peter");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names.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Add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("Maria");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names.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Add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("George");</a:t>
            </a:r>
          </a:p>
          <a:p>
            <a:pPr>
              <a:spcBef>
                <a:spcPts val="1200"/>
              </a:spcBef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foreach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(var name in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names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spcBef>
                <a:spcPts val="1200"/>
              </a:spcBef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Console.WriteLine(name);</a:t>
            </a:r>
            <a:b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names.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Remove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("Maria");</a:t>
            </a:r>
          </a:p>
          <a:p>
            <a:pPr>
              <a:spcBef>
                <a:spcPts val="1200"/>
              </a:spcBef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String.Join(", ",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names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));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46812" y="2786448"/>
            <a:ext cx="5319600" cy="356172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nums =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List&lt;int&gt;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{ 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10, 20, 30, 40, 50, 60};</a:t>
            </a:r>
          </a:p>
          <a:p>
            <a:pPr>
              <a:spcBef>
                <a:spcPts val="1200"/>
              </a:spcBef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nums.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RemoveAt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(2);</a:t>
            </a:r>
          </a:p>
          <a:p>
            <a:pPr>
              <a:spcBef>
                <a:spcPts val="1200"/>
              </a:spcBef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nums.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Add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(100);</a:t>
            </a:r>
          </a:p>
          <a:p>
            <a:pPr>
              <a:spcBef>
                <a:spcPts val="1200"/>
              </a:spcBef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nums.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Insert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(0, -100);</a:t>
            </a:r>
          </a:p>
          <a:p>
            <a:pPr>
              <a:spcBef>
                <a:spcPts val="1200"/>
              </a:spcBef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String.Join(", ",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nums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));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96653289-31C5-4DFC-890A-8EA0169A5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5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noProof="1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List&lt;T&gt;</a:t>
            </a:r>
            <a:r>
              <a:rPr lang="en-US" noProof="1"/>
              <a:t> </a:t>
            </a:r>
            <a:r>
              <a:rPr lang="bg-BG" noProof="1"/>
              <a:t>съдържа 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списък</a:t>
            </a:r>
            <a:r>
              <a:rPr lang="en-US" noProof="1"/>
              <a:t> </a:t>
            </a:r>
            <a:r>
              <a:rPr lang="bg-BG" noProof="1"/>
              <a:t>от елементи (като масив, но 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разширяващ се</a:t>
            </a:r>
            <a:r>
              <a:rPr lang="en-US" noProof="1"/>
              <a:t>)</a:t>
            </a:r>
          </a:p>
          <a:p>
            <a:r>
              <a:rPr lang="bg-BG" noProof="1"/>
              <a:t>Позволява</a:t>
            </a:r>
            <a:r>
              <a:rPr lang="en-US" noProof="1"/>
              <a:t> 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добавяне</a:t>
            </a:r>
            <a:r>
              <a:rPr lang="en-US" noProof="1"/>
              <a:t> /</a:t>
            </a:r>
            <a:r>
              <a:rPr lang="bg-BG" noProof="1"/>
              <a:t> 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вмъкване</a:t>
            </a:r>
            <a:r>
              <a:rPr lang="en-US" noProof="1"/>
              <a:t> / 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премахване</a:t>
            </a:r>
            <a:r>
              <a:rPr lang="en-US" noProof="1"/>
              <a:t> / </a:t>
            </a:r>
            <a:r>
              <a:rPr lang="bg-BG" noProof="1">
                <a:solidFill>
                  <a:schemeClr val="tx2">
                    <a:lumMod val="75000"/>
                  </a:schemeClr>
                </a:solidFill>
              </a:rPr>
              <a:t>търсене</a:t>
            </a:r>
            <a:r>
              <a:rPr lang="en-US" noProof="1"/>
              <a:t> </a:t>
            </a:r>
            <a:r>
              <a:rPr lang="bg-BG" noProof="1"/>
              <a:t>на елементи</a:t>
            </a:r>
            <a:r>
              <a:rPr lang="en-US" noProof="1"/>
              <a:t>:</a:t>
            </a:r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Add(element)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noProof="1">
                <a:solidFill>
                  <a:srgbClr val="FFFFFF"/>
                </a:solidFill>
                <a:cs typeface="Consolas" panose="020B0609020204030204" pitchFamily="49" charset="0"/>
              </a:rPr>
              <a:t>–</a:t>
            </a:r>
            <a:r>
              <a:rPr lang="en-US" noProof="1"/>
              <a:t> </a:t>
            </a:r>
            <a:r>
              <a:rPr lang="bg-BG" noProof="1"/>
              <a:t>добавя елемент към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List&lt;T&gt;</a:t>
            </a:r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Count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 </a:t>
            </a:r>
            <a:r>
              <a:rPr lang="en-US" b="1" noProof="1">
                <a:solidFill>
                  <a:srgbClr val="FFFFFF"/>
                </a:solidFill>
                <a:cs typeface="Consolas" panose="020B0609020204030204" pitchFamily="49" charset="0"/>
              </a:rPr>
              <a:t>– </a:t>
            </a:r>
            <a:r>
              <a:rPr lang="bg-BG" noProof="1"/>
              <a:t>връща броя на елементите в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List&lt;T&gt;</a:t>
            </a:r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Remove(element)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noProof="1">
                <a:solidFill>
                  <a:srgbClr val="FFFFFF"/>
                </a:solidFill>
                <a:cs typeface="Consolas" panose="020B0609020204030204" pitchFamily="49" charset="0"/>
              </a:rPr>
              <a:t>–</a:t>
            </a:r>
            <a:r>
              <a:rPr lang="en-US" noProof="1"/>
              <a:t> </a:t>
            </a:r>
            <a:r>
              <a:rPr lang="bg-BG" noProof="1"/>
              <a:t>премахва първото срещане на елемент</a:t>
            </a:r>
            <a:r>
              <a:rPr lang="en-US" noProof="1"/>
              <a:t> (</a:t>
            </a:r>
            <a:r>
              <a:rPr lang="bg-BG" noProof="1"/>
              <a:t>връща</a:t>
            </a:r>
            <a:r>
              <a:rPr lang="en-US" noProof="1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true</a:t>
            </a:r>
            <a:r>
              <a:rPr lang="en-US" noProof="1"/>
              <a:t> /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false</a:t>
            </a:r>
            <a:r>
              <a:rPr lang="en-US" noProof="1"/>
              <a:t>)</a:t>
            </a:r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RemoveAt(index) </a:t>
            </a:r>
            <a:r>
              <a:rPr lang="en-US" b="1" noProof="1">
                <a:solidFill>
                  <a:srgbClr val="FFFFFF"/>
                </a:solidFill>
                <a:cs typeface="Consolas" panose="020B0609020204030204" pitchFamily="49" charset="0"/>
              </a:rPr>
              <a:t>– </a:t>
            </a:r>
            <a:r>
              <a:rPr lang="bg-BG" noProof="1"/>
              <a:t>премахва елемент по неговия 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индекс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Insert(index,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element)</a:t>
            </a:r>
            <a:r>
              <a:rPr lang="en-US" noProof="1"/>
              <a:t> – </a:t>
            </a:r>
            <a:r>
              <a:rPr lang="bg-BG" noProof="1"/>
              <a:t>вмъква елемент на зададената позиция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Contains(element)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noProof="1">
                <a:solidFill>
                  <a:srgbClr val="FFFFFF"/>
                </a:solidFill>
                <a:cs typeface="Consolas" panose="020B0609020204030204" pitchFamily="49" charset="0"/>
              </a:rPr>
              <a:t>–</a:t>
            </a:r>
            <a:r>
              <a:rPr lang="en-US" noProof="1"/>
              <a:t> </a:t>
            </a:r>
            <a:r>
              <a:rPr lang="bg-BG" noProof="1"/>
              <a:t>определя дали елемента се съдържа в списъка</a:t>
            </a:r>
            <a:endParaRPr lang="en-US" noProof="1"/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Sort()</a:t>
            </a:r>
            <a:r>
              <a:rPr lang="en-US" b="1" noProof="1">
                <a:solidFill>
                  <a:srgbClr val="FFFFFF"/>
                </a:solidFill>
                <a:cs typeface="Consolas" panose="020B0609020204030204" pitchFamily="49" charset="0"/>
              </a:rPr>
              <a:t> –</a:t>
            </a:r>
            <a:r>
              <a:rPr lang="en-US" noProof="1"/>
              <a:t> </a:t>
            </a:r>
            <a:r>
              <a:rPr lang="bg-BG" noProof="1"/>
              <a:t>сортира във възходящ ред</a:t>
            </a:r>
            <a:endParaRPr lang="en-US" noProof="1"/>
          </a:p>
          <a:p>
            <a:pPr lvl="1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Reverse()</a:t>
            </a:r>
            <a:r>
              <a:rPr lang="en-US" b="1" noProof="1">
                <a:solidFill>
                  <a:srgbClr val="FFFFFF"/>
                </a:solidFill>
                <a:cs typeface="Consolas" panose="020B0609020204030204" pitchFamily="49" charset="0"/>
              </a:rPr>
              <a:t> –</a:t>
            </a:r>
            <a:r>
              <a:rPr lang="en-US" noProof="1"/>
              <a:t> </a:t>
            </a:r>
            <a:r>
              <a:rPr lang="bg-BG" noProof="1"/>
              <a:t>обръща списъка наобратно</a:t>
            </a:r>
            <a:endParaRPr lang="en-US" noProof="1"/>
          </a:p>
          <a:p>
            <a:pPr lvl="1"/>
            <a:endParaRPr lang="bg-BG" noProof="1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Структурата от данни </a:t>
            </a:r>
            <a:r>
              <a:rPr lang="en-US" dirty="0"/>
              <a:t>List&lt;T&gt;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26745C6-9F65-4E5A-9641-316CB38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2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2418397" y="1981200"/>
            <a:ext cx="1612805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10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418397" y="1981200"/>
            <a:ext cx="1612805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5</a:t>
            </a:r>
          </a:p>
        </p:txBody>
      </p:sp>
      <p:sp>
        <p:nvSpPr>
          <p:cNvPr id="19" name="Text Placeholder 7"/>
          <p:cNvSpPr txBox="1">
            <a:spLocks/>
          </p:cNvSpPr>
          <p:nvPr/>
        </p:nvSpPr>
        <p:spPr>
          <a:xfrm>
            <a:off x="5180012" y="3429000"/>
            <a:ext cx="1828800" cy="2743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2424207" y="1981200"/>
            <a:ext cx="1612805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defTabSz="1218987" rtl="0">
              <a:lnSpc>
                <a:spcPct val="90000"/>
              </a:lnSpc>
              <a:spcBef>
                <a:spcPct val="0"/>
              </a:spcBef>
            </a:pPr>
            <a:r>
              <a:rPr lang="en-US" sz="4000" b="1" kern="12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4000" b="1" kern="12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sz="4000" b="1" kern="12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–</a:t>
            </a:r>
            <a:r>
              <a:rPr lang="en-US" sz="4000" b="1" kern="12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bg-BG" sz="4000" b="1" kern="12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Залепя елемента за края</a:t>
            </a:r>
            <a:endParaRPr lang="en-US" sz="4000" b="1" kern="1200" dirty="0">
              <a:solidFill>
                <a:schemeClr val="tx2">
                  <a:lumMod val="75000"/>
                </a:schemeClr>
              </a:solidFill>
              <a:latin typeface="+mj-lt"/>
              <a:ea typeface="+mn-ea"/>
              <a:cs typeface="Consolas" panose="020B0609020204030204" pitchFamily="49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684212" y="3433051"/>
            <a:ext cx="4486592" cy="1110780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3BE6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1" algn="ctr" defTabSz="1218987" rtl="0">
              <a:lnSpc>
                <a:spcPct val="90000"/>
              </a:lnSpc>
              <a:spcBef>
                <a:spcPct val="0"/>
              </a:spcBef>
            </a:pPr>
            <a:endParaRPr lang="en-US" sz="2800" b="1" kern="1200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 Placeholder 7"/>
          <p:cNvSpPr txBox="1">
            <a:spLocks/>
          </p:cNvSpPr>
          <p:nvPr/>
        </p:nvSpPr>
        <p:spPr>
          <a:xfrm>
            <a:off x="8837612" y="3865602"/>
            <a:ext cx="2074228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0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6943088" y="3891280"/>
            <a:ext cx="1981200" cy="528320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3BE6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1" algn="l" defTabSz="1218987" rtl="0">
              <a:lnSpc>
                <a:spcPct val="90000"/>
              </a:lnSpc>
              <a:spcBef>
                <a:spcPct val="0"/>
              </a:spcBef>
            </a:pPr>
            <a:r>
              <a:rPr lang="bg-BG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Брой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endParaRPr lang="en-US" sz="3200" b="1" kern="1200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Text Placeholder 7"/>
          <p:cNvSpPr txBox="1">
            <a:spLocks/>
          </p:cNvSpPr>
          <p:nvPr/>
        </p:nvSpPr>
        <p:spPr>
          <a:xfrm>
            <a:off x="8837612" y="3865602"/>
            <a:ext cx="2074228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1</a:t>
            </a:r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8837612" y="3865602"/>
            <a:ext cx="2074228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2</a:t>
            </a: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8837612" y="3865602"/>
            <a:ext cx="2074228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0013" y="345605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List&lt;int&gt;</a:t>
            </a:r>
            <a:endParaRPr lang="en-US" b="1" noProof="1"/>
          </a:p>
        </p:txBody>
      </p: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3CCB39FD-9A27-4700-B6CD-F531BF55D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5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11745 3.33333E-6 C 0.16941 3.33333E-6 0.2349 0.08541 0.2349 0.15602 L 0.2349 0.31527 " pathEditMode="relative" rAng="0" ptsTypes="FfFF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1771 3.33333E-6 C 0.16966 3.33333E-6 0.23542 0.11342 0.23542 0.20625 L 0.23542 0.41527 " pathEditMode="relative" rAng="0" ptsTypes="FfFF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1771 3.33333E-6 C 0.16979 3.33333E-6 0.23542 0.14074 0.23542 0.25625 L 0.23542 0.51527 " pathEditMode="relative" rAng="0" ptsTypes="FfFF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9" grpId="0" animBg="1"/>
      <p:bldP spid="9" grpId="1" animBg="1"/>
      <p:bldP spid="12" grpId="0" animBg="1"/>
      <p:bldP spid="12" grpId="1" animBg="1"/>
      <p:bldP spid="10" grpId="0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"/>
          <p:cNvSpPr txBox="1">
            <a:spLocks/>
          </p:cNvSpPr>
          <p:nvPr/>
        </p:nvSpPr>
        <p:spPr>
          <a:xfrm>
            <a:off x="8837612" y="3865602"/>
            <a:ext cx="2074228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2</a:t>
            </a:r>
          </a:p>
        </p:txBody>
      </p:sp>
      <p:sp>
        <p:nvSpPr>
          <p:cNvPr id="24" name="Text Placeholder 7"/>
          <p:cNvSpPr txBox="1">
            <a:spLocks/>
          </p:cNvSpPr>
          <p:nvPr/>
        </p:nvSpPr>
        <p:spPr>
          <a:xfrm>
            <a:off x="8837612" y="3865602"/>
            <a:ext cx="2074228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3</a:t>
            </a: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5180012" y="3429000"/>
            <a:ext cx="1828800" cy="2743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5288007" y="4140954"/>
            <a:ext cx="1612805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2</a:t>
            </a: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5288008" y="4829475"/>
            <a:ext cx="1612805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10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5288009" y="5516880"/>
            <a:ext cx="1612805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5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684212" y="3433051"/>
            <a:ext cx="4486592" cy="1110780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3BE6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1" algn="ctr" defTabSz="1218987" rtl="0">
              <a:lnSpc>
                <a:spcPct val="90000"/>
              </a:lnSpc>
              <a:spcBef>
                <a:spcPct val="0"/>
              </a:spcBef>
            </a:pPr>
            <a:endParaRPr lang="en-US" sz="2800" b="1" kern="1200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6943088" y="3891280"/>
            <a:ext cx="1981200" cy="528320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3BE6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1" algn="l" defTabSz="1218987" rtl="0">
              <a:lnSpc>
                <a:spcPct val="90000"/>
              </a:lnSpc>
              <a:spcBef>
                <a:spcPct val="0"/>
              </a:spcBef>
            </a:pPr>
            <a:r>
              <a:rPr lang="bg-BG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Брой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endParaRPr lang="en-US" sz="3200" b="1" kern="1200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0013" y="345605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List&lt;int&gt;</a:t>
            </a:r>
            <a:endParaRPr lang="en-US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2418397" y="1981200"/>
            <a:ext cx="1612805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10</a:t>
            </a:r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defTabSz="1218987" rtl="0">
              <a:lnSpc>
                <a:spcPct val="90000"/>
              </a:lnSpc>
              <a:spcBef>
                <a:spcPct val="0"/>
              </a:spcBef>
            </a:pPr>
            <a:r>
              <a:rPr lang="en-US" sz="4000" b="1" kern="12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Remove</a:t>
            </a:r>
            <a:r>
              <a:rPr lang="en-US" sz="4000" b="1" kern="12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sz="4000" b="1" kern="12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–</a:t>
            </a:r>
            <a:r>
              <a:rPr lang="en-US" sz="4000" b="1" kern="12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bg-BG" sz="4000" b="1" kern="12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Изтрива елемент</a:t>
            </a:r>
            <a:endParaRPr lang="en-US" sz="4000" b="1" kern="1200" dirty="0">
              <a:solidFill>
                <a:schemeClr val="tx2">
                  <a:lumMod val="75000"/>
                </a:schemeClr>
              </a:solidFill>
              <a:latin typeface="+mj-lt"/>
              <a:ea typeface="+mn-ea"/>
              <a:cs typeface="Consolas" panose="020B0609020204030204" pitchFamily="49" charset="0"/>
            </a:endParaRPr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0AA7E754-D5E6-4031-9EC1-796C01794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9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1771 3.33333E-6 C 0.16966 3.33333E-6 0.23542 0.11342 0.23542 0.20625 L 0.23542 0.41527 " pathEditMode="relative" rAng="0" ptsTypes="FfFF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0.1004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12" grpId="0" animBg="1"/>
      <p:bldP spid="11" grpId="0" animBg="1"/>
      <p:bldP spid="17" grpId="0" animBg="1"/>
      <p:bldP spid="17" grpId="1" animBg="1"/>
      <p:bldP spid="1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7"/>
          <p:cNvSpPr txBox="1">
            <a:spLocks/>
          </p:cNvSpPr>
          <p:nvPr/>
        </p:nvSpPr>
        <p:spPr>
          <a:xfrm>
            <a:off x="8837612" y="3865602"/>
            <a:ext cx="2074228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3</a:t>
            </a:r>
          </a:p>
        </p:txBody>
      </p:sp>
      <p:sp>
        <p:nvSpPr>
          <p:cNvPr id="26" name="Text Placeholder 7"/>
          <p:cNvSpPr txBox="1">
            <a:spLocks/>
          </p:cNvSpPr>
          <p:nvPr/>
        </p:nvSpPr>
        <p:spPr>
          <a:xfrm>
            <a:off x="8837612" y="3865602"/>
            <a:ext cx="2074228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2</a:t>
            </a:r>
          </a:p>
        </p:txBody>
      </p:sp>
      <p:sp>
        <p:nvSpPr>
          <p:cNvPr id="13" name="Text Placeholder 7"/>
          <p:cNvSpPr txBox="1">
            <a:spLocks/>
          </p:cNvSpPr>
          <p:nvPr/>
        </p:nvSpPr>
        <p:spPr>
          <a:xfrm>
            <a:off x="5180012" y="3429000"/>
            <a:ext cx="1828800" cy="27432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5288009" y="4829172"/>
            <a:ext cx="1612805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2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5288009" y="5516880"/>
            <a:ext cx="1612805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5</a:t>
            </a:r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/>
              <a:t>Remove() – Deletes an Element</a:t>
            </a:r>
            <a:endParaRPr lang="en-US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684212" y="3433051"/>
            <a:ext cx="4486592" cy="1110780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3BE6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1" algn="ctr" defTabSz="1218987" rtl="0">
              <a:lnSpc>
                <a:spcPct val="90000"/>
              </a:lnSpc>
              <a:spcBef>
                <a:spcPct val="0"/>
              </a:spcBef>
            </a:pPr>
            <a:endParaRPr lang="en-US" sz="2800" b="1" kern="1200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6943088" y="3891280"/>
            <a:ext cx="1981200" cy="528320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3BE6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1" algn="l" defTabSz="1218987" rtl="0">
              <a:lnSpc>
                <a:spcPct val="90000"/>
              </a:lnSpc>
              <a:spcBef>
                <a:spcPct val="0"/>
              </a:spcBef>
            </a:pPr>
            <a:r>
              <a:rPr lang="bg-BG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Брой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endParaRPr lang="en-US" sz="3200" b="1" kern="1200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0013" y="345605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List&lt;int&gt;</a:t>
            </a:r>
            <a:endParaRPr lang="en-US" noProof="1"/>
          </a:p>
        </p:txBody>
      </p:sp>
      <p:sp>
        <p:nvSpPr>
          <p:cNvPr id="17" name="Text Placeholder 7"/>
          <p:cNvSpPr txBox="1">
            <a:spLocks/>
          </p:cNvSpPr>
          <p:nvPr/>
        </p:nvSpPr>
        <p:spPr>
          <a:xfrm>
            <a:off x="2418397" y="1981200"/>
            <a:ext cx="1612805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-5</a:t>
            </a: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188814" y="46477"/>
            <a:ext cx="9577597" cy="1104641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3BE6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lvl="1" algn="l" defTabSz="1218987" rtl="0">
              <a:lnSpc>
                <a:spcPct val="90000"/>
              </a:lnSpc>
              <a:spcBef>
                <a:spcPct val="0"/>
              </a:spcBef>
            </a:pPr>
            <a:r>
              <a:rPr lang="en-US" sz="4000" b="1" kern="12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Insert</a:t>
            </a:r>
            <a:r>
              <a:rPr lang="en-US" sz="4000" b="1" kern="1200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sz="4000" b="1" kern="12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en-US" sz="4000" b="1" kern="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–</a:t>
            </a:r>
            <a:r>
              <a:rPr lang="en-US" sz="4000" b="1" kern="12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 </a:t>
            </a:r>
            <a:r>
              <a:rPr lang="bg-BG" sz="4000" b="1" kern="1200" dirty="0">
                <a:solidFill>
                  <a:schemeClr val="tx2">
                    <a:lumMod val="75000"/>
                  </a:schemeClr>
                </a:solidFill>
                <a:latin typeface="+mj-lt"/>
                <a:cs typeface="Consolas" panose="020B0609020204030204" pitchFamily="49" charset="0"/>
              </a:rPr>
              <a:t>Добавя елемент на позиция</a:t>
            </a:r>
            <a:endParaRPr lang="en-US" sz="4000" b="1" kern="1200" dirty="0">
              <a:solidFill>
                <a:schemeClr val="tx2">
                  <a:lumMod val="75000"/>
                </a:schemeClr>
              </a:solidFill>
              <a:latin typeface="+mj-lt"/>
              <a:ea typeface="+mn-ea"/>
              <a:cs typeface="Consolas" panose="020B0609020204030204" pitchFamily="49" charset="0"/>
            </a:endParaRPr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id="{91E7BA40-278B-45B2-A198-36E69CB3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1771 3.33333E-6 C 0.16966 3.33333E-6 0.23542 0.11342 0.23542 0.20625 L 0.23542 0.41527 " pathEditMode="relative" rAng="0" ptsTypes="FfFF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12" grpId="0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012" y="4071411"/>
            <a:ext cx="11049000" cy="1568497"/>
          </a:xfrm>
        </p:spPr>
        <p:txBody>
          <a:bodyPr/>
          <a:lstStyle/>
          <a:p>
            <a:r>
              <a:rPr lang="bg-BG" dirty="0"/>
              <a:t>Въвеждане на списъци от конзолата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35884" y="5724772"/>
            <a:ext cx="10721128" cy="719034"/>
          </a:xfrm>
        </p:spPr>
        <p:txBody>
          <a:bodyPr/>
          <a:lstStyle/>
          <a:p>
            <a:r>
              <a:rPr lang="bg-BG" dirty="0"/>
              <a:t>Използваме </a:t>
            </a:r>
            <a:r>
              <a:rPr lang="en-US" b="1" dirty="0">
                <a:latin typeface="Consolas" panose="020B0609020204030204" pitchFamily="49" charset="0"/>
              </a:rPr>
              <a:t>for</a:t>
            </a:r>
            <a:r>
              <a:rPr lang="en-US" dirty="0"/>
              <a:t>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en-US" b="1" noProof="1">
                <a:latin typeface="Consolas" panose="020B0609020204030204" pitchFamily="49" charset="0"/>
              </a:rPr>
              <a:t>String.Split()</a:t>
            </a:r>
          </a:p>
        </p:txBody>
      </p:sp>
      <p:pic>
        <p:nvPicPr>
          <p:cNvPr id="1026" name="Picture 2" descr="http://integroscrm.com/wp-content/uploads/2015/11/Data_Inp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94" y="1542632"/>
            <a:ext cx="4397118" cy="2822950"/>
          </a:xfrm>
          <a:prstGeom prst="roundRect">
            <a:avLst>
              <a:gd name="adj" fmla="val 10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6246812" y="2763607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812" y="1542633"/>
            <a:ext cx="3585084" cy="2822948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A0ADD85A-B0F5-4B36-8C14-674A66829FEE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27125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7136</TotalTime>
  <Words>1033</Words>
  <Application>Microsoft Office PowerPoint</Application>
  <PresentationFormat>Custom</PresentationFormat>
  <Paragraphs>157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Consolas</vt:lpstr>
      <vt:lpstr>Wingdings</vt:lpstr>
      <vt:lpstr>Wingdings 2</vt:lpstr>
      <vt:lpstr>SoftUni 16x9</vt:lpstr>
      <vt:lpstr>Списъци</vt:lpstr>
      <vt:lpstr>Съдържание</vt:lpstr>
      <vt:lpstr>Списъци</vt:lpstr>
      <vt:lpstr>List&lt;T&gt; – Списък</vt:lpstr>
      <vt:lpstr>Структурата от данни List&lt;T&gt;</vt:lpstr>
      <vt:lpstr>Add() – Залепя елемента за края</vt:lpstr>
      <vt:lpstr>Remove() – Изтрива елемент</vt:lpstr>
      <vt:lpstr>Remove() – Deletes an Element</vt:lpstr>
      <vt:lpstr>Въвеждане на списъци от конзолата</vt:lpstr>
      <vt:lpstr>Въвеждане на списъци от конзолата</vt:lpstr>
      <vt:lpstr>Въвеждане на данни от един ред</vt:lpstr>
      <vt:lpstr>Изпечатване на списъци на конзолата</vt:lpstr>
      <vt:lpstr>Какво научихме този час?</vt:lpstr>
      <vt:lpstr>Списъци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295</cp:revision>
  <dcterms:created xsi:type="dcterms:W3CDTF">2014-01-02T17:00:34Z</dcterms:created>
  <dcterms:modified xsi:type="dcterms:W3CDTF">2019-12-16T13:35:41Z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