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9"/>
  </p:notesMasterIdLst>
  <p:handoutMasterIdLst>
    <p:handoutMasterId r:id="rId20"/>
  </p:handoutMasterIdLst>
  <p:sldIdLst>
    <p:sldId id="402" r:id="rId3"/>
    <p:sldId id="465" r:id="rId4"/>
    <p:sldId id="467" r:id="rId5"/>
    <p:sldId id="468" r:id="rId6"/>
    <p:sldId id="469" r:id="rId7"/>
    <p:sldId id="506" r:id="rId8"/>
    <p:sldId id="471" r:id="rId9"/>
    <p:sldId id="472" r:id="rId10"/>
    <p:sldId id="473" r:id="rId11"/>
    <p:sldId id="474" r:id="rId12"/>
    <p:sldId id="476" r:id="rId13"/>
    <p:sldId id="477" r:id="rId14"/>
    <p:sldId id="478" r:id="rId15"/>
    <p:sldId id="464" r:id="rId16"/>
    <p:sldId id="507" r:id="rId17"/>
    <p:sldId id="481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CFB9FBD-8A81-4B3D-BB63-444DBA9D0E59}">
          <p14:sldIdLst>
            <p14:sldId id="402"/>
            <p14:sldId id="465"/>
          </p14:sldIdLst>
        </p14:section>
        <p14:section name="Associative Arrays" id="{D96C7939-B422-4214-BF31-E613DB9C30FE}">
          <p14:sldIdLst>
            <p14:sldId id="467"/>
            <p14:sldId id="468"/>
            <p14:sldId id="469"/>
            <p14:sldId id="506"/>
            <p14:sldId id="471"/>
            <p14:sldId id="472"/>
            <p14:sldId id="473"/>
            <p14:sldId id="474"/>
            <p14:sldId id="476"/>
            <p14:sldId id="477"/>
            <p14:sldId id="478"/>
          </p14:sldIdLst>
        </p14:section>
        <p14:section name="Conclusion" id="{34F8163C-2FCD-4200-9B64-3373F71ECC40}">
          <p14:sldIdLst>
            <p14:sldId id="464"/>
            <p14:sldId id="507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7748660A-CC16-4EBE-8689-FBC00DFB1D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584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C419021E-86B6-4909-8757-BDFECFE076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06735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DAEB188-700A-4C5A-9D6F-89CD18AA4A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93278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FE847CF-6750-45CE-909C-6E6B0B9A7A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26016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09BA0F3-98C0-4215-AF97-ED30B71D2B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09492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Notes Placeholder 5"/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panose="020B0609020204030204" pitchFamily="49" charset="0"/>
              </a:rPr>
              <a:t>foreach (KeyValuePair&lt;string, int&gt; keyValuePair in phonebook)</a:t>
            </a:r>
          </a:p>
          <a:p>
            <a:r>
              <a:rPr lang="en-US" b="1" dirty="0">
                <a:solidFill>
                  <a:schemeClr val="tx2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b="1" dirty="0">
                <a:solidFill>
                  <a:schemeClr val="tx2"/>
                </a:solidFill>
                <a:latin typeface="Consolas" panose="020B0609020204030204" pitchFamily="49" charset="0"/>
              </a:rPr>
              <a:t>    Console.WriteLine("name: {0}, mobile number: {1}", </a:t>
            </a:r>
          </a:p>
          <a:p>
            <a:r>
              <a:rPr lang="en-US" b="1" dirty="0">
                <a:solidFill>
                  <a:schemeClr val="tx2"/>
                </a:solidFill>
                <a:latin typeface="Consolas" panose="020B0609020204030204" pitchFamily="49" charset="0"/>
              </a:rPr>
              <a:t>		keyValuePair.Key, </a:t>
            </a:r>
          </a:p>
          <a:p>
            <a:r>
              <a:rPr lang="en-US" b="1" dirty="0">
                <a:solidFill>
                  <a:schemeClr val="tx2"/>
                </a:solidFill>
                <a:latin typeface="Consolas" panose="020B0609020204030204" pitchFamily="49" charset="0"/>
              </a:rPr>
              <a:t>		keyValuePair.Value);</a:t>
            </a:r>
          </a:p>
          <a:p>
            <a:r>
              <a:rPr lang="en-US" b="1" dirty="0">
                <a:solidFill>
                  <a:schemeClr val="tx2"/>
                </a:solidFill>
                <a:latin typeface="Consolas" panose="020B0609020204030204" pitchFamily="49" charset="0"/>
              </a:rPr>
              <a:t>}</a:t>
            </a:r>
            <a:endParaRPr lang="en-US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FD089961-9468-47C4-9CE3-E02BE9B1CB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20616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CEF3CDB7-C63F-40A6-A12C-E63B48B140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468000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50273F6-D092-4839-A43D-2473996EB3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51237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99EC6F9-8176-4E85-9FEA-C4A589D062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1616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https://it-kariera.mon.bg/e-learnin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2412" y="279016"/>
            <a:ext cx="9967699" cy="1404218"/>
          </a:xfrm>
        </p:spPr>
        <p:txBody>
          <a:bodyPr>
            <a:normAutofit/>
          </a:bodyPr>
          <a:lstStyle/>
          <a:p>
            <a:r>
              <a:rPr lang="bg-BG" dirty="0"/>
              <a:t>Речници, ламбда изрази и </a:t>
            </a:r>
            <a:r>
              <a:rPr lang="en-US" dirty="0"/>
              <a:t>LINQ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68437" y="1712317"/>
            <a:ext cx="9597873" cy="881182"/>
          </a:xfrm>
        </p:spPr>
        <p:txBody>
          <a:bodyPr>
            <a:normAutofit/>
          </a:bodyPr>
          <a:lstStyle/>
          <a:p>
            <a:r>
              <a:rPr lang="bg-BG" dirty="0"/>
              <a:t>Колекции и заявки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FF8955-9321-4222-B309-6A27C09B60B5}"/>
              </a:ext>
            </a:extLst>
          </p:cNvPr>
          <p:cNvSpPr txBox="1"/>
          <p:nvPr/>
        </p:nvSpPr>
        <p:spPr>
          <a:xfrm rot="1839686">
            <a:off x="4932199" y="3633054"/>
            <a:ext cx="225929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AA4D6C-D331-468E-881C-B2F5296648AC}"/>
              </a:ext>
            </a:extLst>
          </p:cNvPr>
          <p:cNvGrpSpPr/>
          <p:nvPr/>
        </p:nvGrpSpPr>
        <p:grpSpPr>
          <a:xfrm>
            <a:off x="7389812" y="3514653"/>
            <a:ext cx="4310874" cy="2836186"/>
            <a:chOff x="8069640" y="3761503"/>
            <a:chExt cx="3376573" cy="2440899"/>
          </a:xfrm>
        </p:grpSpPr>
        <p:pic>
          <p:nvPicPr>
            <p:cNvPr id="15" name="Picture 2" descr="Image result for dictionary icon modern">
              <a:extLst>
                <a:ext uri="{FF2B5EF4-FFF2-40B4-BE49-F238E27FC236}">
                  <a16:creationId xmlns:a16="http://schemas.microsoft.com/office/drawing/2014/main" id="{026E328E-4C97-45C4-909A-D7BFF760C6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640" y="3761503"/>
              <a:ext cx="3376573" cy="2440899"/>
            </a:xfrm>
            <a:prstGeom prst="roundRect">
              <a:avLst>
                <a:gd name="adj" fmla="val 27088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20394BF-5B27-40ED-873A-672ACFABC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93193" y="3770130"/>
              <a:ext cx="1926503" cy="192650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89CA5B1-C4E6-4F64-A374-5E57101EF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75812" y="4553528"/>
              <a:ext cx="1505843" cy="150584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60412" y="3583505"/>
            <a:ext cx="5043827" cy="2524722"/>
            <a:chOff x="745783" y="3624633"/>
            <a:chExt cx="5043827" cy="2524722"/>
          </a:xfrm>
        </p:grpSpPr>
        <p:pic>
          <p:nvPicPr>
            <p:cNvPr id="22" name="Picture 21" descr="http://softuni.b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24" name="Picture 4" title="CC-BY-NC-SA License">
              <a:hlinkClick r:id="rId7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5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 dirty="0"/>
                <a:t> екип</a:t>
              </a:r>
            </a:p>
          </p:txBody>
        </p:sp>
        <p:sp>
          <p:nvSpPr>
            <p:cNvPr id="26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dirty="0"/>
                <a:t>Обучение за ИТ кариера</a:t>
              </a:r>
            </a:p>
          </p:txBody>
        </p:sp>
        <p:sp>
          <p:nvSpPr>
            <p:cNvPr id="27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9"/>
                </a:rPr>
                <a:t>https://it-kariera.mon.bg/e-learning/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22781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330" y="3405563"/>
            <a:ext cx="1168005" cy="1168005"/>
          </a:xfrm>
          <a:prstGeom prst="rect">
            <a:avLst/>
          </a:prstGeom>
        </p:spPr>
      </p:pic>
      <p:sp>
        <p:nvSpPr>
          <p:cNvPr id="6" name="Text Placeholder 7"/>
          <p:cNvSpPr txBox="1">
            <a:spLocks/>
          </p:cNvSpPr>
          <p:nvPr/>
        </p:nvSpPr>
        <p:spPr>
          <a:xfrm>
            <a:off x="7618411" y="1530207"/>
            <a:ext cx="3962399" cy="474027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20021"/>
            <a:ext cx="9577597" cy="1110780"/>
          </a:xfrm>
        </p:spPr>
        <p:txBody>
          <a:bodyPr/>
          <a:lstStyle/>
          <a:p>
            <a:r>
              <a:rPr lang="bg-BG" dirty="0"/>
              <a:t>Речник</a:t>
            </a:r>
            <a:r>
              <a:rPr lang="en-US" dirty="0"/>
              <a:t>: </a:t>
            </a:r>
            <a:r>
              <a:rPr lang="en-US" dirty="0">
                <a:latin typeface="Consolas" panose="020B0609020204030204" pitchFamily="49" charset="0"/>
              </a:rPr>
              <a:t>Remove()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18410" y="1524000"/>
            <a:ext cx="3962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Dictionary&lt;string, string&gt;</a:t>
            </a:r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7618411" y="30751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21" name="Text Placeholder 7"/>
          <p:cNvSpPr txBox="1">
            <a:spLocks/>
          </p:cNvSpPr>
          <p:nvPr/>
        </p:nvSpPr>
        <p:spPr>
          <a:xfrm>
            <a:off x="9599612" y="30751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22" name="Text Placeholder 7"/>
          <p:cNvSpPr txBox="1">
            <a:spLocks/>
          </p:cNvSpPr>
          <p:nvPr/>
        </p:nvSpPr>
        <p:spPr>
          <a:xfrm>
            <a:off x="7618411" y="35323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23" name="Text Placeholder 7"/>
          <p:cNvSpPr txBox="1">
            <a:spLocks/>
          </p:cNvSpPr>
          <p:nvPr/>
        </p:nvSpPr>
        <p:spPr>
          <a:xfrm>
            <a:off x="9599612" y="35323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24" name="Text Placeholder 7"/>
          <p:cNvSpPr txBox="1">
            <a:spLocks/>
          </p:cNvSpPr>
          <p:nvPr/>
        </p:nvSpPr>
        <p:spPr>
          <a:xfrm>
            <a:off x="7618411" y="39895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25" name="Text Placeholder 7"/>
          <p:cNvSpPr txBox="1">
            <a:spLocks/>
          </p:cNvSpPr>
          <p:nvPr/>
        </p:nvSpPr>
        <p:spPr>
          <a:xfrm>
            <a:off x="9599612" y="39895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26" name="Text Placeholder 7"/>
          <p:cNvSpPr txBox="1">
            <a:spLocks/>
          </p:cNvSpPr>
          <p:nvPr/>
        </p:nvSpPr>
        <p:spPr>
          <a:xfrm>
            <a:off x="7618411" y="44467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27" name="Text Placeholder 7"/>
          <p:cNvSpPr txBox="1">
            <a:spLocks/>
          </p:cNvSpPr>
          <p:nvPr/>
        </p:nvSpPr>
        <p:spPr>
          <a:xfrm>
            <a:off x="9599612" y="44467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28" name="Text Placeholder 7"/>
          <p:cNvSpPr txBox="1">
            <a:spLocks/>
          </p:cNvSpPr>
          <p:nvPr/>
        </p:nvSpPr>
        <p:spPr>
          <a:xfrm>
            <a:off x="7618411" y="49039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29" name="Text Placeholder 7"/>
          <p:cNvSpPr txBox="1">
            <a:spLocks/>
          </p:cNvSpPr>
          <p:nvPr/>
        </p:nvSpPr>
        <p:spPr>
          <a:xfrm>
            <a:off x="9599612" y="49039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30" name="Text Placeholder 7"/>
          <p:cNvSpPr txBox="1">
            <a:spLocks/>
          </p:cNvSpPr>
          <p:nvPr/>
        </p:nvSpPr>
        <p:spPr>
          <a:xfrm>
            <a:off x="7618411" y="53611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31" name="Text Placeholder 7"/>
          <p:cNvSpPr txBox="1">
            <a:spLocks/>
          </p:cNvSpPr>
          <p:nvPr/>
        </p:nvSpPr>
        <p:spPr>
          <a:xfrm>
            <a:off x="9599612" y="53611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32" name="Text Placeholder 7"/>
          <p:cNvSpPr txBox="1">
            <a:spLocks/>
          </p:cNvSpPr>
          <p:nvPr/>
        </p:nvSpPr>
        <p:spPr>
          <a:xfrm>
            <a:off x="7618411" y="58183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33" name="Text Placeholder 7"/>
          <p:cNvSpPr txBox="1">
            <a:spLocks/>
          </p:cNvSpPr>
          <p:nvPr/>
        </p:nvSpPr>
        <p:spPr>
          <a:xfrm>
            <a:off x="9599612" y="58183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34" name="TextBox 33"/>
          <p:cNvSpPr txBox="1"/>
          <p:nvPr/>
        </p:nvSpPr>
        <p:spPr>
          <a:xfrm>
            <a:off x="7618412" y="630549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bg-BG" sz="2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Ключ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bg-BG" sz="2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Стойност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5" name="Text Placeholder 7"/>
          <p:cNvSpPr txBox="1">
            <a:spLocks/>
          </p:cNvSpPr>
          <p:nvPr/>
        </p:nvSpPr>
        <p:spPr>
          <a:xfrm>
            <a:off x="4013202" y="3075166"/>
            <a:ext cx="3352799" cy="14954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36" name="TextBox 35"/>
          <p:cNvSpPr txBox="1"/>
          <p:nvPr/>
        </p:nvSpPr>
        <p:spPr>
          <a:xfrm>
            <a:off x="4418012" y="3075166"/>
            <a:ext cx="2743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Hash Function</a:t>
            </a:r>
          </a:p>
          <a:p>
            <a:pPr algn="ctr"/>
            <a:endParaRPr lang="en-US" sz="2000" dirty="0"/>
          </a:p>
        </p:txBody>
      </p:sp>
      <p:sp>
        <p:nvSpPr>
          <p:cNvPr id="42" name="Text Placeholder 7"/>
          <p:cNvSpPr txBox="1">
            <a:spLocks/>
          </p:cNvSpPr>
          <p:nvPr/>
        </p:nvSpPr>
        <p:spPr>
          <a:xfrm>
            <a:off x="303212" y="2164729"/>
            <a:ext cx="19812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noProof="1"/>
              <a:t>Pesho</a:t>
            </a:r>
          </a:p>
        </p:txBody>
      </p:sp>
      <p:sp>
        <p:nvSpPr>
          <p:cNvPr id="39" name="Text Placeholder 7"/>
          <p:cNvSpPr txBox="1">
            <a:spLocks/>
          </p:cNvSpPr>
          <p:nvPr/>
        </p:nvSpPr>
        <p:spPr>
          <a:xfrm>
            <a:off x="7618411" y="2617905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43" name="Text Placeholder 7"/>
          <p:cNvSpPr txBox="1">
            <a:spLocks/>
          </p:cNvSpPr>
          <p:nvPr/>
        </p:nvSpPr>
        <p:spPr>
          <a:xfrm>
            <a:off x="9599612" y="2617905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50" name="Text Placeholder 7"/>
          <p:cNvSpPr txBox="1">
            <a:spLocks/>
          </p:cNvSpPr>
          <p:nvPr/>
        </p:nvSpPr>
        <p:spPr>
          <a:xfrm>
            <a:off x="7618412" y="2160270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51" name="Text Placeholder 7"/>
          <p:cNvSpPr txBox="1">
            <a:spLocks/>
          </p:cNvSpPr>
          <p:nvPr/>
        </p:nvSpPr>
        <p:spPr>
          <a:xfrm>
            <a:off x="9599613" y="2160270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52" name="Text Placeholder 7"/>
          <p:cNvSpPr txBox="1">
            <a:spLocks/>
          </p:cNvSpPr>
          <p:nvPr/>
        </p:nvSpPr>
        <p:spPr>
          <a:xfrm>
            <a:off x="7618412" y="2160919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noProof="1"/>
              <a:t>Pesho</a:t>
            </a:r>
          </a:p>
        </p:txBody>
      </p:sp>
      <p:sp>
        <p:nvSpPr>
          <p:cNvPr id="53" name="Text Placeholder 7"/>
          <p:cNvSpPr txBox="1">
            <a:spLocks/>
          </p:cNvSpPr>
          <p:nvPr/>
        </p:nvSpPr>
        <p:spPr>
          <a:xfrm>
            <a:off x="9599612" y="2160919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noProof="1"/>
              <a:t>0881-123-987</a:t>
            </a:r>
          </a:p>
        </p:txBody>
      </p:sp>
      <p:sp>
        <p:nvSpPr>
          <p:cNvPr id="54" name="Text Placeholder 7"/>
          <p:cNvSpPr txBox="1">
            <a:spLocks/>
          </p:cNvSpPr>
          <p:nvPr/>
        </p:nvSpPr>
        <p:spPr>
          <a:xfrm>
            <a:off x="7618412" y="2617470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noProof="1"/>
              <a:t>Gosho</a:t>
            </a:r>
          </a:p>
        </p:txBody>
      </p:sp>
      <p:sp>
        <p:nvSpPr>
          <p:cNvPr id="55" name="Text Placeholder 7"/>
          <p:cNvSpPr txBox="1">
            <a:spLocks/>
          </p:cNvSpPr>
          <p:nvPr/>
        </p:nvSpPr>
        <p:spPr>
          <a:xfrm>
            <a:off x="9599612" y="2617470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noProof="1"/>
              <a:t>0881-123-789</a:t>
            </a:r>
          </a:p>
        </p:txBody>
      </p:sp>
      <p:sp>
        <p:nvSpPr>
          <p:cNvPr id="56" name="Text Placeholder 7"/>
          <p:cNvSpPr txBox="1">
            <a:spLocks/>
          </p:cNvSpPr>
          <p:nvPr/>
        </p:nvSpPr>
        <p:spPr>
          <a:xfrm>
            <a:off x="7618412" y="3074670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noProof="1"/>
              <a:t>Alice</a:t>
            </a:r>
          </a:p>
        </p:txBody>
      </p:sp>
      <p:sp>
        <p:nvSpPr>
          <p:cNvPr id="57" name="Text Placeholder 7"/>
          <p:cNvSpPr txBox="1">
            <a:spLocks/>
          </p:cNvSpPr>
          <p:nvPr/>
        </p:nvSpPr>
        <p:spPr>
          <a:xfrm>
            <a:off x="9599612" y="3074670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noProof="1"/>
              <a:t>0881-123-978</a:t>
            </a:r>
          </a:p>
        </p:txBody>
      </p:sp>
      <p:sp>
        <p:nvSpPr>
          <p:cNvPr id="38" name="Slide Number Placeholder">
            <a:extLst>
              <a:ext uri="{FF2B5EF4-FFF2-40B4-BE49-F238E27FC236}">
                <a16:creationId xmlns:a16="http://schemas.microsoft.com/office/drawing/2014/main" id="{797E6B65-4756-4CEF-A001-3D31AF5A1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3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577E-6 4.44444E-6 L 0.35634 0.2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7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4634E-6 0.00115 L 3.94634E-6 -0.066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2493E-6 1.11111E-6 L -3.72493E-6 -0.0664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2493E-6 -2.96296E-6 L -3.72493E-6 -0.0666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4634E-6 -0.00092 L 3.94634E-6 -0.0664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2" grpId="2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 txBox="1">
            <a:spLocks/>
          </p:cNvSpPr>
          <p:nvPr/>
        </p:nvSpPr>
        <p:spPr>
          <a:xfrm>
            <a:off x="7632901" y="2597007"/>
            <a:ext cx="3962401" cy="200039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40" name="Text Placeholder 7"/>
          <p:cNvSpPr txBox="1">
            <a:spLocks/>
          </p:cNvSpPr>
          <p:nvPr/>
        </p:nvSpPr>
        <p:spPr>
          <a:xfrm>
            <a:off x="9614852" y="3683000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41" name="Text Placeholder 7"/>
          <p:cNvSpPr txBox="1">
            <a:spLocks/>
          </p:cNvSpPr>
          <p:nvPr/>
        </p:nvSpPr>
        <p:spPr>
          <a:xfrm>
            <a:off x="7633652" y="3683000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7632902" y="32275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9614103" y="32275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Обхождане на речника</a:t>
            </a:r>
            <a:endParaRPr lang="en-US" dirty="0"/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7632904" y="3678535"/>
            <a:ext cx="19812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noProof="1"/>
              <a:t>Gosho</a:t>
            </a: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9614104" y="3678535"/>
            <a:ext cx="19812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noProof="1"/>
              <a:t>0881-456-987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7632904" y="3215640"/>
            <a:ext cx="19812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noProof="1"/>
              <a:t>Pesho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9614104" y="3215640"/>
            <a:ext cx="19812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noProof="1"/>
              <a:t>0881-123-987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32902" y="2724090"/>
            <a:ext cx="3962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Dictionary&lt;string, string&gt;</a:t>
            </a:r>
          </a:p>
        </p:txBody>
      </p:sp>
      <p:sp>
        <p:nvSpPr>
          <p:cNvPr id="16" name="Text Placeholder 7"/>
          <p:cNvSpPr txBox="1">
            <a:spLocks/>
          </p:cNvSpPr>
          <p:nvPr/>
        </p:nvSpPr>
        <p:spPr>
          <a:xfrm>
            <a:off x="7632903" y="41419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9614104" y="41419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31" name="Text Placeholder 7"/>
          <p:cNvSpPr txBox="1">
            <a:spLocks/>
          </p:cNvSpPr>
          <p:nvPr/>
        </p:nvSpPr>
        <p:spPr>
          <a:xfrm>
            <a:off x="7632904" y="4135735"/>
            <a:ext cx="19812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noProof="1"/>
              <a:t>Alice</a:t>
            </a:r>
          </a:p>
        </p:txBody>
      </p:sp>
      <p:sp>
        <p:nvSpPr>
          <p:cNvPr id="32" name="Text Placeholder 7"/>
          <p:cNvSpPr txBox="1">
            <a:spLocks/>
          </p:cNvSpPr>
          <p:nvPr/>
        </p:nvSpPr>
        <p:spPr>
          <a:xfrm>
            <a:off x="9614104" y="4135735"/>
            <a:ext cx="19812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noProof="1"/>
              <a:t>+359-899-55-592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8815" y="2724090"/>
            <a:ext cx="7444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KeyValuePair&lt;string, string&gt; keyValuePair    in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87479" y="1749703"/>
            <a:ext cx="7444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foreach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 </a:t>
            </a:r>
            <a:r>
              <a:rPr lang="bg-BG" sz="3200" b="1" dirty="0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цикъл</a:t>
            </a:r>
            <a:endParaRPr lang="en-US" sz="3200" b="1" dirty="0">
              <a:solidFill>
                <a:schemeClr val="tx2">
                  <a:lumMod val="75000"/>
                </a:schemeClr>
              </a:solidFill>
              <a:cs typeface="Consolas" panose="020B0609020204030204" pitchFamily="49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4328" y="4629090"/>
            <a:ext cx="7444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.Key              .Value</a:t>
            </a:r>
          </a:p>
        </p:txBody>
      </p:sp>
      <p:sp>
        <p:nvSpPr>
          <p:cNvPr id="42" name="Text Placeholder 7"/>
          <p:cNvSpPr txBox="1">
            <a:spLocks/>
          </p:cNvSpPr>
          <p:nvPr/>
        </p:nvSpPr>
        <p:spPr>
          <a:xfrm>
            <a:off x="7633652" y="4135120"/>
            <a:ext cx="19812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noProof="1"/>
              <a:t>Alice</a:t>
            </a:r>
          </a:p>
        </p:txBody>
      </p:sp>
      <p:sp>
        <p:nvSpPr>
          <p:cNvPr id="43" name="Text Placeholder 7"/>
          <p:cNvSpPr txBox="1">
            <a:spLocks/>
          </p:cNvSpPr>
          <p:nvPr/>
        </p:nvSpPr>
        <p:spPr>
          <a:xfrm>
            <a:off x="9614852" y="4135120"/>
            <a:ext cx="19812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noProof="1"/>
              <a:t>+359-899-55-592</a:t>
            </a:r>
          </a:p>
        </p:txBody>
      </p:sp>
      <p:sp>
        <p:nvSpPr>
          <p:cNvPr id="44" name="Text Placeholder 7"/>
          <p:cNvSpPr txBox="1">
            <a:spLocks/>
          </p:cNvSpPr>
          <p:nvPr/>
        </p:nvSpPr>
        <p:spPr>
          <a:xfrm>
            <a:off x="7633652" y="3215640"/>
            <a:ext cx="19812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noProof="1"/>
              <a:t>Pesho</a:t>
            </a:r>
          </a:p>
        </p:txBody>
      </p:sp>
      <p:sp>
        <p:nvSpPr>
          <p:cNvPr id="45" name="Text Placeholder 7"/>
          <p:cNvSpPr txBox="1">
            <a:spLocks/>
          </p:cNvSpPr>
          <p:nvPr/>
        </p:nvSpPr>
        <p:spPr>
          <a:xfrm>
            <a:off x="9614852" y="3215640"/>
            <a:ext cx="19812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noProof="1"/>
              <a:t>0881-123-987</a:t>
            </a:r>
          </a:p>
        </p:txBody>
      </p:sp>
      <p:sp>
        <p:nvSpPr>
          <p:cNvPr id="46" name="Text Placeholder 7"/>
          <p:cNvSpPr txBox="1">
            <a:spLocks/>
          </p:cNvSpPr>
          <p:nvPr/>
        </p:nvSpPr>
        <p:spPr>
          <a:xfrm>
            <a:off x="9614852" y="3678535"/>
            <a:ext cx="19812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noProof="1"/>
              <a:t>0881-456-987</a:t>
            </a:r>
          </a:p>
        </p:txBody>
      </p:sp>
      <p:sp>
        <p:nvSpPr>
          <p:cNvPr id="47" name="Text Placeholder 7"/>
          <p:cNvSpPr txBox="1">
            <a:spLocks/>
          </p:cNvSpPr>
          <p:nvPr/>
        </p:nvSpPr>
        <p:spPr>
          <a:xfrm>
            <a:off x="7633652" y="3677920"/>
            <a:ext cx="19812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noProof="1"/>
              <a:t>Gosho</a:t>
            </a:r>
          </a:p>
        </p:txBody>
      </p:sp>
      <p:sp>
        <p:nvSpPr>
          <p:cNvPr id="27" name="Slide Number Placeholder">
            <a:extLst>
              <a:ext uri="{FF2B5EF4-FFF2-40B4-BE49-F238E27FC236}">
                <a16:creationId xmlns:a16="http://schemas.microsoft.com/office/drawing/2014/main" id="{49FE0A82-8D86-4B52-8814-3277DC0F2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2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5257E-6 3.7037E-6 L -0.49518 0.1256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59" y="627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2383E-6 3.7037E-6 L -0.43892 0.1238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46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5257E-6 2.59259E-6 L -0.49518 0.059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59" y="296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2383E-6 2.59259E-6 L -0.43892 0.0592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46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2383E-6 -4.07407E-6 L -0.43892 -0.007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46" y="-37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5257E-6 -4.07407E-6 L -0.49518 -0.007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59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13021"/>
            <a:ext cx="11804822" cy="5570355"/>
          </a:xfrm>
        </p:spPr>
        <p:txBody>
          <a:bodyPr>
            <a:normAutofit/>
          </a:bodyPr>
          <a:lstStyle/>
          <a:p>
            <a:r>
              <a:rPr lang="bg-BG" sz="3300" dirty="0"/>
              <a:t>Напишете програма, която извлича от </a:t>
            </a:r>
            <a:r>
              <a:rPr lang="bg-BG" sz="3300" dirty="0">
                <a:solidFill>
                  <a:schemeClr val="tx2">
                    <a:lumMod val="75000"/>
                  </a:schemeClr>
                </a:solidFill>
              </a:rPr>
              <a:t>поредица от думи</a:t>
            </a:r>
            <a:r>
              <a:rPr lang="en-US" sz="33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300" dirty="0"/>
              <a:t>всички елементи, които се срещат</a:t>
            </a:r>
            <a:r>
              <a:rPr lang="en-US" sz="3300" dirty="0"/>
              <a:t> </a:t>
            </a:r>
            <a:r>
              <a:rPr lang="bg-BG" sz="3300" dirty="0">
                <a:solidFill>
                  <a:schemeClr val="tx2">
                    <a:lumMod val="75000"/>
                  </a:schemeClr>
                </a:solidFill>
              </a:rPr>
              <a:t>нечетен брой пъти</a:t>
            </a:r>
            <a:r>
              <a:rPr lang="en-US" sz="3300" dirty="0"/>
              <a:t> (</a:t>
            </a:r>
            <a:r>
              <a:rPr lang="bg-BG" sz="3300" dirty="0"/>
              <a:t>без значение от големината на буквите</a:t>
            </a:r>
            <a:r>
              <a:rPr lang="en-US" sz="3300" dirty="0"/>
              <a:t>)</a:t>
            </a:r>
          </a:p>
          <a:p>
            <a:pPr lvl="1"/>
            <a:r>
              <a:rPr lang="bg-BG" sz="3100" dirty="0"/>
              <a:t>Думите са въведени на един ред разделени с</a:t>
            </a:r>
            <a:r>
              <a:rPr lang="en-US" sz="3100" dirty="0"/>
              <a:t> </a:t>
            </a:r>
            <a:r>
              <a:rPr lang="bg-BG" sz="3100" dirty="0">
                <a:solidFill>
                  <a:schemeClr val="tx2">
                    <a:lumMod val="75000"/>
                  </a:schemeClr>
                </a:solidFill>
              </a:rPr>
              <a:t>интервал</a:t>
            </a:r>
            <a:endParaRPr lang="en-US" sz="3100" dirty="0"/>
          </a:p>
          <a:p>
            <a:pPr lvl="1"/>
            <a:r>
              <a:rPr lang="bg-BG" sz="3100" dirty="0"/>
              <a:t>Изведете получените думи с</a:t>
            </a:r>
            <a:r>
              <a:rPr lang="en-US" sz="3100" dirty="0"/>
              <a:t> </a:t>
            </a:r>
            <a:r>
              <a:rPr lang="bg-BG" sz="3100" dirty="0">
                <a:solidFill>
                  <a:schemeClr val="tx2">
                    <a:lumMod val="75000"/>
                  </a:schemeClr>
                </a:solidFill>
              </a:rPr>
              <a:t>малки бувки</a:t>
            </a:r>
            <a:r>
              <a:rPr lang="en-US" sz="3100" dirty="0"/>
              <a:t>, </a:t>
            </a:r>
            <a:r>
              <a:rPr lang="bg-BG" sz="3100" dirty="0"/>
              <a:t>по реда им на поява</a:t>
            </a:r>
            <a:endParaRPr lang="en-US" sz="31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Нечетни срещания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81052" y="4212747"/>
            <a:ext cx="6310952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Java C# PHP PHP JAVA C java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494651" y="4419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75612" y="4191000"/>
            <a:ext cx="3051002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java, c#, c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81052" y="4953000"/>
            <a:ext cx="6310952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3 5 5 hi pi HO Hi 5 ho 3 hi pi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494651" y="51054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064650" y="4974747"/>
            <a:ext cx="3051002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5, hi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81052" y="5712906"/>
            <a:ext cx="6310952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a a A SQL xx a xx a A a XX c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494651" y="5854432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064650" y="5712906"/>
            <a:ext cx="3051002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a, sql, xx, c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EF6D916B-BBAC-482E-8DCA-2178BE356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75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Нечетни срещания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824116" y="1208841"/>
            <a:ext cx="10528096" cy="466972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dirty="0"/>
              <a:t>string input = Console.ReadLine().ToLower();</a:t>
            </a:r>
          </a:p>
          <a:p>
            <a:r>
              <a:rPr lang="en-US" dirty="0"/>
              <a:t>string[] words = input.Split(' ');</a:t>
            </a:r>
          </a:p>
          <a:p>
            <a:pPr>
              <a:spcBef>
                <a:spcPts val="1200"/>
              </a:spcBef>
            </a:pPr>
            <a:r>
              <a:rPr lang="en-US" dirty="0"/>
              <a:t>var counts =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new Dictionary&lt;string,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int&gt;</a:t>
            </a:r>
            <a:r>
              <a:rPr lang="en-US" dirty="0"/>
              <a:t>();</a:t>
            </a:r>
          </a:p>
          <a:p>
            <a:r>
              <a:rPr lang="en-US" dirty="0"/>
              <a:t>foreach (var word in words)</a:t>
            </a:r>
          </a:p>
          <a:p>
            <a:r>
              <a:rPr lang="en-US" dirty="0"/>
              <a:t>   if (counts.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ContainsKey</a:t>
            </a:r>
            <a:r>
              <a:rPr lang="en-US" dirty="0"/>
              <a:t>(word))</a:t>
            </a:r>
          </a:p>
          <a:p>
            <a:r>
              <a:rPr lang="en-US" dirty="0"/>
              <a:t>      counts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dirty="0"/>
              <a:t>word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]++</a:t>
            </a:r>
            <a:r>
              <a:rPr lang="en-US" dirty="0"/>
              <a:t>;</a:t>
            </a:r>
          </a:p>
          <a:p>
            <a:r>
              <a:rPr lang="en-US" dirty="0"/>
              <a:t>   else counts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dirty="0"/>
              <a:t>word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dirty="0"/>
              <a:t> =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dirty="0"/>
              <a:t>;</a:t>
            </a:r>
          </a:p>
          <a:p>
            <a:pPr>
              <a:spcBef>
                <a:spcPts val="1200"/>
              </a:spcBef>
            </a:pPr>
            <a:r>
              <a:rPr lang="en-US" dirty="0"/>
              <a:t>var results = new List&lt;string&gt;();</a:t>
            </a:r>
          </a:p>
          <a:p>
            <a:r>
              <a:rPr lang="en-US" dirty="0"/>
              <a:t>foreach (var pair in counts)</a:t>
            </a:r>
          </a:p>
          <a:p>
            <a:r>
              <a:rPr lang="en-US" dirty="0"/>
              <a:t> 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//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TODO: </a:t>
            </a:r>
            <a:r>
              <a:rPr lang="bg-BG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добави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pair.Key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bg-BG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към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резултатите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bg-BG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ако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pair.Value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bg-BG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е нечетно</a:t>
            </a:r>
            <a:endParaRPr lang="en-US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en-US" dirty="0"/>
              <a:t>Console.WriteLine(string.Join(", ", results));</a:t>
            </a:r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7847012" y="2701524"/>
            <a:ext cx="3200400" cy="1920272"/>
          </a:xfrm>
          <a:prstGeom prst="wedgeRoundRectCallout">
            <a:avLst>
              <a:gd name="adj1" fmla="val -71389"/>
              <a:gd name="adj2" fmla="val -4961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counts[word]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пази колко пъти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word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 среща в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words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740BA87-9651-4160-8FE2-195BB22DC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7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51121"/>
            <a:ext cx="8723399" cy="55703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bg-BG" sz="3200" noProof="1">
                <a:solidFill>
                  <a:schemeClr val="tx2">
                    <a:lumMod val="75000"/>
                  </a:schemeClr>
                </a:solidFill>
              </a:rPr>
              <a:t>Речниците </a:t>
            </a:r>
            <a:r>
              <a:rPr lang="bg-BG" sz="3200" noProof="1"/>
              <a:t>съдържат двойки от</a:t>
            </a:r>
            <a:r>
              <a:rPr lang="en-US" sz="3200" noProof="1"/>
              <a:t> {</a:t>
            </a:r>
            <a:r>
              <a:rPr lang="bg-BG" sz="3200" noProof="1">
                <a:solidFill>
                  <a:schemeClr val="tx2">
                    <a:lumMod val="75000"/>
                  </a:schemeClr>
                </a:solidFill>
              </a:rPr>
              <a:t>ключ (</a:t>
            </a:r>
            <a:r>
              <a:rPr lang="en-US" sz="3200" noProof="1">
                <a:solidFill>
                  <a:schemeClr val="tx2">
                    <a:lumMod val="75000"/>
                  </a:schemeClr>
                </a:solidFill>
              </a:rPr>
              <a:t>key)</a:t>
            </a:r>
            <a:r>
              <a:rPr lang="en-US" sz="3200" noProof="1"/>
              <a:t> </a:t>
            </a:r>
            <a:r>
              <a:rPr lang="en-US" sz="3200" noProof="1">
                <a:sym typeface="Wingdings" panose="05000000000000000000" pitchFamily="2" charset="2"/>
              </a:rPr>
              <a:t> </a:t>
            </a:r>
            <a:r>
              <a:rPr lang="bg-BG" sz="3200" noProof="1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стойност (</a:t>
            </a:r>
            <a:r>
              <a:rPr lang="en-US" sz="3200" noProof="1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value)</a:t>
            </a:r>
            <a:r>
              <a:rPr lang="en-US" sz="3200" noProof="1">
                <a:sym typeface="Wingdings" panose="05000000000000000000" pitchFamily="2" charset="2"/>
              </a:rPr>
              <a:t>} </a:t>
            </a:r>
          </a:p>
          <a:p>
            <a:pPr lvl="1">
              <a:spcBef>
                <a:spcPts val="0"/>
              </a:spcBef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.Keys</a:t>
            </a:r>
            <a:r>
              <a:rPr lang="en-US" noProof="1">
                <a:sym typeface="Wingdings" panose="05000000000000000000" pitchFamily="2" charset="2"/>
              </a:rPr>
              <a:t> </a:t>
            </a:r>
            <a:r>
              <a:rPr lang="bg-BG" noProof="1">
                <a:sym typeface="Wingdings" panose="05000000000000000000" pitchFamily="2" charset="2"/>
              </a:rPr>
              <a:t>съдържа уникални ключове</a:t>
            </a:r>
            <a:endParaRPr lang="en-US" noProof="1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.Values</a:t>
            </a:r>
            <a:r>
              <a:rPr lang="en-US" noProof="1">
                <a:sym typeface="Wingdings" panose="05000000000000000000" pitchFamily="2" charset="2"/>
              </a:rPr>
              <a:t> </a:t>
            </a:r>
            <a:r>
              <a:rPr lang="bg-BG" noProof="1">
                <a:sym typeface="Wingdings" panose="05000000000000000000" pitchFamily="2" charset="2"/>
              </a:rPr>
              <a:t>съдържа колекция от стойности</a:t>
            </a:r>
            <a:endParaRPr lang="en-US" noProof="1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</a:pPr>
            <a:r>
              <a:rPr lang="bg-BG" noProof="1">
                <a:sym typeface="Wingdings" panose="05000000000000000000" pitchFamily="2" charset="2"/>
              </a:rPr>
              <a:t>Обхождането на речника разглежда записите като</a:t>
            </a:r>
            <a:r>
              <a:rPr lang="en-US" noProof="1">
                <a:sym typeface="Wingdings" panose="05000000000000000000" pitchFamily="2" charset="2"/>
              </a:rPr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KeyValuePair&lt;K,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V&gt;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Какво научихме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58" y="1407665"/>
            <a:ext cx="2207821" cy="14107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EA56F9-3ACB-4278-B9E9-E0F541A58E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860257" y="1911690"/>
            <a:ext cx="2106858" cy="228015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237BA17-1BFD-47AF-9914-DAA92CFCA603}"/>
              </a:ext>
            </a:extLst>
          </p:cNvPr>
          <p:cNvGrpSpPr/>
          <p:nvPr/>
        </p:nvGrpSpPr>
        <p:grpSpPr>
          <a:xfrm>
            <a:off x="8913812" y="4452622"/>
            <a:ext cx="2362200" cy="1811597"/>
            <a:chOff x="8069640" y="3761503"/>
            <a:chExt cx="3376573" cy="2440899"/>
          </a:xfrm>
        </p:grpSpPr>
        <p:pic>
          <p:nvPicPr>
            <p:cNvPr id="16" name="Picture 2" descr="Image result for dictionary icon modern">
              <a:extLst>
                <a:ext uri="{FF2B5EF4-FFF2-40B4-BE49-F238E27FC236}">
                  <a16:creationId xmlns:a16="http://schemas.microsoft.com/office/drawing/2014/main" id="{E2327C48-4092-42A0-8311-7554E3439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640" y="3761503"/>
              <a:ext cx="3376573" cy="2440899"/>
            </a:xfrm>
            <a:prstGeom prst="roundRect">
              <a:avLst>
                <a:gd name="adj" fmla="val 27088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545E168-8E0C-4936-9136-AFA43FEA6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93193" y="3770130"/>
              <a:ext cx="1926503" cy="192650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A5BF4AB-3B99-4DEA-BE2C-461A4D55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75812" y="4553528"/>
              <a:ext cx="1505843" cy="1505843"/>
            </a:xfrm>
            <a:prstGeom prst="rect">
              <a:avLst/>
            </a:prstGeom>
          </p:spPr>
        </p:pic>
      </p:grp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47D54D86-73C5-4E4F-8D7C-8C296C9CE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8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dirty="0"/>
              <a:t>Речници, ламбда изрази и </a:t>
            </a:r>
            <a:r>
              <a:rPr lang="en-US" sz="4800" dirty="0"/>
              <a:t>LINQ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17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01E88567-5870-4D4C-ABDB-9449393E7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6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815" y="40341"/>
            <a:ext cx="4762597" cy="1110780"/>
          </a:xfrm>
        </p:spPr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0413" y="1295400"/>
            <a:ext cx="11804822" cy="53417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bg-BG" b="1" dirty="0">
                <a:latin typeface="Consolas" panose="020B0609020204030204" pitchFamily="49" charset="0"/>
                <a:cs typeface="Consolas" panose="020B0609020204030204" pitchFamily="49" charset="0"/>
              </a:rPr>
              <a:t>Асоциативни масиви</a:t>
            </a:r>
          </a:p>
          <a:p>
            <a:pPr>
              <a:lnSpc>
                <a:spcPct val="150000"/>
              </a:lnSpc>
            </a:pPr>
            <a:r>
              <a:rPr lang="bg-BG" b="1" dirty="0">
                <a:latin typeface="Consolas" panose="020B0609020204030204" pitchFamily="49" charset="0"/>
                <a:cs typeface="Consolas" panose="020B0609020204030204" pitchFamily="49" charset="0"/>
              </a:rPr>
              <a:t>Речници</a:t>
            </a:r>
          </a:p>
          <a:p>
            <a:pPr>
              <a:lnSpc>
                <a:spcPct val="150000"/>
              </a:lnSpc>
            </a:pP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BE71A8D-9E2E-42E0-A1F5-1D3F32497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9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4764639"/>
            <a:ext cx="8938472" cy="774883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bg-BG" dirty="0"/>
              <a:t>Асоциативни масиви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446212" y="5635190"/>
            <a:ext cx="8938472" cy="689410"/>
          </a:xfrm>
        </p:spPr>
        <p:txBody>
          <a:bodyPr/>
          <a:lstStyle/>
          <a:p>
            <a:r>
              <a:rPr lang="en-US" b="1" dirty="0">
                <a:latin typeface="Consolas" panose="020B0609020204030204" pitchFamily="49" charset="0"/>
              </a:rPr>
              <a:t>Dictionary&lt;Key, Value&gt;</a:t>
            </a:r>
          </a:p>
        </p:txBody>
      </p:sp>
      <p:sp>
        <p:nvSpPr>
          <p:cNvPr id="6" name="Oval 5"/>
          <p:cNvSpPr/>
          <p:nvPr/>
        </p:nvSpPr>
        <p:spPr>
          <a:xfrm>
            <a:off x="2360612" y="1600200"/>
            <a:ext cx="2743200" cy="2639122"/>
          </a:xfrm>
          <a:prstGeom prst="ellipse">
            <a:avLst/>
          </a:prstGeom>
          <a:solidFill>
            <a:schemeClr val="tx1">
              <a:lumMod val="50000"/>
              <a:alpha val="5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ivan</a:t>
            </a:r>
            <a:r>
              <a:rPr lang="bg-BG" sz="2800" dirty="0"/>
              <a:t> </a:t>
            </a:r>
            <a:endParaRPr lang="en-US" sz="2800" dirty="0"/>
          </a:p>
          <a:p>
            <a:pPr algn="ctr"/>
            <a:r>
              <a:rPr lang="en-US" sz="2800" dirty="0"/>
              <a:t>gosho</a:t>
            </a:r>
          </a:p>
          <a:p>
            <a:pPr algn="ctr"/>
            <a:r>
              <a:rPr lang="en-US" sz="2800" dirty="0"/>
              <a:t>pesho</a:t>
            </a:r>
          </a:p>
        </p:txBody>
      </p:sp>
      <p:cxnSp>
        <p:nvCxnSpPr>
          <p:cNvPr id="9" name="Straight Arrow Connector 8"/>
          <p:cNvCxnSpPr>
            <a:endCxn id="18" idx="1"/>
          </p:cNvCxnSpPr>
          <p:nvPr/>
        </p:nvCxnSpPr>
        <p:spPr>
          <a:xfrm>
            <a:off x="4265612" y="2514600"/>
            <a:ext cx="2743200" cy="50559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9" idx="1"/>
          </p:cNvCxnSpPr>
          <p:nvPr/>
        </p:nvCxnSpPr>
        <p:spPr>
          <a:xfrm>
            <a:off x="4265612" y="2916997"/>
            <a:ext cx="2743200" cy="65565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endCxn id="17" idx="1"/>
          </p:cNvCxnSpPr>
          <p:nvPr/>
        </p:nvCxnSpPr>
        <p:spPr>
          <a:xfrm flipV="1">
            <a:off x="4265612" y="2466201"/>
            <a:ext cx="2743200" cy="82944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7"/>
          <p:cNvSpPr txBox="1">
            <a:spLocks/>
          </p:cNvSpPr>
          <p:nvPr/>
        </p:nvSpPr>
        <p:spPr>
          <a:xfrm>
            <a:off x="7008812" y="2189202"/>
            <a:ext cx="2743199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noProof="1"/>
              <a:t>0845-346-356</a:t>
            </a:r>
            <a:endParaRPr lang="en-US" noProof="1"/>
          </a:p>
        </p:txBody>
      </p:sp>
      <p:sp>
        <p:nvSpPr>
          <p:cNvPr id="18" name="Text Placeholder 7"/>
          <p:cNvSpPr txBox="1">
            <a:spLocks/>
          </p:cNvSpPr>
          <p:nvPr/>
        </p:nvSpPr>
        <p:spPr>
          <a:xfrm>
            <a:off x="7008812" y="2743200"/>
            <a:ext cx="2743199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noProof="1"/>
              <a:t>2350-452-167</a:t>
            </a:r>
            <a:endParaRPr lang="en-US" noProof="1"/>
          </a:p>
        </p:txBody>
      </p:sp>
      <p:sp>
        <p:nvSpPr>
          <p:cNvPr id="19" name="Text Placeholder 7"/>
          <p:cNvSpPr txBox="1">
            <a:spLocks/>
          </p:cNvSpPr>
          <p:nvPr/>
        </p:nvSpPr>
        <p:spPr>
          <a:xfrm>
            <a:off x="7008812" y="3295650"/>
            <a:ext cx="2743199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noProof="1"/>
              <a:t>1255-377-131</a:t>
            </a:r>
            <a:endParaRPr lang="en-US" noProof="1"/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A696F518-D7C5-4F0F-920B-DF9C0E76D134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3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Асоциативните масиви</a:t>
            </a:r>
            <a:r>
              <a:rPr lang="en-US" dirty="0"/>
              <a:t> </a:t>
            </a:r>
            <a:r>
              <a:rPr lang="bg-BG" dirty="0"/>
              <a:t>са масиви, чиито индекси са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ключове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Ключовете могат да бъдат думи или пък реални числа, за разлика от индексите на обикновения масив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Съдържат информация в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двойки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ключ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anose="020B0609020204030204" pitchFamily="49" charset="0"/>
              </a:rPr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стойност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Асоциативни масиви (Карти</a:t>
            </a:r>
            <a:r>
              <a:rPr lang="en-US" dirty="0"/>
              <a:t>, </a:t>
            </a:r>
            <a:r>
              <a:rPr lang="bg-BG" dirty="0"/>
              <a:t>Речници</a:t>
            </a:r>
            <a:r>
              <a:rPr lang="en-US" dirty="0"/>
              <a:t>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139412" y="3429000"/>
            <a:ext cx="5553459" cy="3048000"/>
            <a:chOff x="6206471" y="3143375"/>
            <a:chExt cx="5486400" cy="3318902"/>
          </a:xfrm>
        </p:grpSpPr>
        <p:sp>
          <p:nvSpPr>
            <p:cNvPr id="7" name="Rectangle 6"/>
            <p:cNvSpPr/>
            <p:nvPr/>
          </p:nvSpPr>
          <p:spPr>
            <a:xfrm>
              <a:off x="6206471" y="3143375"/>
              <a:ext cx="5486400" cy="698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2B254"/>
                </a:buClr>
                <a:buSzPct val="100000"/>
              </a:pPr>
              <a:r>
                <a:rPr lang="bg-BG" sz="3400" dirty="0">
                  <a:solidFill>
                    <a:prstClr val="white"/>
                  </a:solidFill>
                </a:rPr>
                <a:t>Асоциативен масив</a:t>
              </a:r>
              <a:endParaRPr lang="en-US" sz="3400" dirty="0">
                <a:solidFill>
                  <a:prstClr val="white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206471" y="3931801"/>
              <a:ext cx="5486400" cy="2530476"/>
            </a:xfrm>
            <a:prstGeom prst="roundRect">
              <a:avLst>
                <a:gd name="adj" fmla="val 6659"/>
              </a:avLst>
            </a:prstGeom>
            <a:solidFill>
              <a:schemeClr val="accent5">
                <a:lumMod val="40000"/>
                <a:lumOff val="60000"/>
                <a:alpha val="20000"/>
              </a:schemeClr>
            </a:solidFill>
            <a:ln w="12700">
              <a:solidFill>
                <a:schemeClr val="accent5">
                  <a:lumMod val="60000"/>
                  <a:lumOff val="40000"/>
                  <a:alpha val="50000"/>
                </a:schemeClr>
              </a:solidFill>
              <a:prstDash val="sysDash"/>
            </a:ln>
          </p:spPr>
          <p:txBody>
            <a:bodyPr vert="horz" wrap="square" lIns="144000" tIns="108000" rIns="144000" bIns="108000" rtlCol="0">
              <a:noAutofit/>
            </a:bodyPr>
            <a:lstStyle/>
            <a:p>
              <a:pPr defTabSz="1218987"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</a:pPr>
              <a:endParaRPr lang="en-US" sz="2400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graphicFrame>
          <p:nvGraphicFramePr>
            <p:cNvPr id="13" name="Group 134"/>
            <p:cNvGraphicFramePr>
              <a:graphicFrameLocks/>
            </p:cNvGraphicFramePr>
            <p:nvPr/>
          </p:nvGraphicFramePr>
          <p:xfrm>
            <a:off x="6532879" y="4600769"/>
            <a:ext cx="4798151" cy="1692640"/>
          </p:xfrm>
          <a:graphic>
            <a:graphicData uri="http://schemas.openxmlformats.org/drawingml/2006/table">
              <a:tbl>
                <a:tblPr/>
                <a:tblGrid>
                  <a:gridCol w="233076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52603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512477">
                  <a:tc>
                    <a:txBody>
                      <a:bodyPr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Clr>
                            <a:schemeClr val="tx1"/>
                          </a:buClr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onsolas" pitchFamily="49" charset="0"/>
                            <a:ea typeface="+mn-ea"/>
                            <a:cs typeface="Consolas" pitchFamily="49" charset="0"/>
                          </a:rPr>
                          <a:t>John Smith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5">
                          <a:lumMod val="20000"/>
                          <a:lumOff val="80000"/>
                          <a:alpha val="3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Clr>
                            <a:schemeClr val="tx1"/>
                          </a:buClr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onsolas" pitchFamily="49" charset="0"/>
                            <a:ea typeface="+mn-ea"/>
                            <a:cs typeface="Consolas" pitchFamily="49" charset="0"/>
                          </a:rPr>
                          <a:t>+1-555-8976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5">
                          <a:lumMod val="20000"/>
                          <a:lumOff val="80000"/>
                          <a:alpha val="3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12477">
                  <a:tc>
                    <a:txBody>
                      <a:bodyPr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Clr>
                            <a:schemeClr val="tx1"/>
                          </a:buClr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onsolas" pitchFamily="49" charset="0"/>
                            <a:ea typeface="+mn-ea"/>
                            <a:cs typeface="Consolas" pitchFamily="49" charset="0"/>
                          </a:rPr>
                          <a:t>Lisa Smith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5">
                          <a:lumMod val="20000"/>
                          <a:lumOff val="80000"/>
                          <a:alpha val="3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Clr>
                            <a:schemeClr val="tx1"/>
                          </a:buClr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onsolas" pitchFamily="49" charset="0"/>
                            <a:ea typeface="+mn-ea"/>
                            <a:cs typeface="Consolas" pitchFamily="49" charset="0"/>
                          </a:rPr>
                          <a:t>+1-555-1234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5">
                          <a:lumMod val="20000"/>
                          <a:lumOff val="80000"/>
                          <a:alpha val="3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512477">
                  <a:tc>
                    <a:txBody>
                      <a:bodyPr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Clr>
                            <a:schemeClr val="tx1"/>
                          </a:buClr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onsolas" pitchFamily="49" charset="0"/>
                            <a:ea typeface="+mn-ea"/>
                            <a:cs typeface="Consolas" pitchFamily="49" charset="0"/>
                          </a:rPr>
                          <a:t>Sam Doe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5">
                          <a:lumMod val="20000"/>
                          <a:lumOff val="80000"/>
                          <a:alpha val="3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Clr>
                            <a:schemeClr val="tx1"/>
                          </a:buClr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onsolas" pitchFamily="49" charset="0"/>
                            <a:ea typeface="+mn-ea"/>
                            <a:cs typeface="Consolas" pitchFamily="49" charset="0"/>
                          </a:rPr>
                          <a:t>+1-555-5030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5">
                          <a:lumMod val="20000"/>
                          <a:lumOff val="80000"/>
                          <a:alpha val="3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6541712" y="4035294"/>
              <a:ext cx="2312424" cy="56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800" dirty="0"/>
                <a:t>Ключ (</a:t>
              </a:r>
              <a:r>
                <a:rPr lang="en-US" sz="2800" dirty="0"/>
                <a:t>Key)</a:t>
              </a:r>
              <a:endParaRPr lang="bg-BG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796810" y="4039789"/>
              <a:ext cx="2699285" cy="56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800" dirty="0"/>
                <a:t>Стойност</a:t>
              </a:r>
              <a:r>
                <a:rPr lang="en-US" sz="2800" dirty="0"/>
                <a:t> (Value)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79612" y="3429000"/>
            <a:ext cx="5424495" cy="3033277"/>
            <a:chOff x="479612" y="3151094"/>
            <a:chExt cx="5359306" cy="3311183"/>
          </a:xfrm>
        </p:grpSpPr>
        <p:sp>
          <p:nvSpPr>
            <p:cNvPr id="6" name="Rectangle 5"/>
            <p:cNvSpPr/>
            <p:nvPr/>
          </p:nvSpPr>
          <p:spPr>
            <a:xfrm>
              <a:off x="479612" y="3151094"/>
              <a:ext cx="5359306" cy="7005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2B254"/>
                </a:buClr>
                <a:buSzPct val="100000"/>
              </a:pPr>
              <a:r>
                <a:rPr lang="bg-BG" sz="3400" dirty="0">
                  <a:solidFill>
                    <a:prstClr val="white"/>
                  </a:solidFill>
                </a:rPr>
                <a:t>Обикновен масив</a:t>
              </a:r>
              <a:endParaRPr lang="en-US" sz="3400" dirty="0">
                <a:solidFill>
                  <a:prstClr val="white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79612" y="3931801"/>
              <a:ext cx="5359306" cy="2530476"/>
            </a:xfrm>
            <a:prstGeom prst="roundRect">
              <a:avLst>
                <a:gd name="adj" fmla="val 6659"/>
              </a:avLst>
            </a:prstGeom>
            <a:solidFill>
              <a:schemeClr val="accent5">
                <a:lumMod val="40000"/>
                <a:lumOff val="60000"/>
                <a:alpha val="20000"/>
              </a:schemeClr>
            </a:solidFill>
            <a:ln w="12700">
              <a:solidFill>
                <a:schemeClr val="accent5">
                  <a:lumMod val="60000"/>
                  <a:lumOff val="40000"/>
                  <a:alpha val="50000"/>
                </a:schemeClr>
              </a:solidFill>
              <a:prstDash val="sysDash"/>
            </a:ln>
          </p:spPr>
          <p:txBody>
            <a:bodyPr vert="horz" wrap="square" lIns="144000" tIns="108000" rIns="144000" bIns="108000" rtlCol="0">
              <a:noAutofit/>
            </a:bodyPr>
            <a:lstStyle/>
            <a:p>
              <a:pPr defTabSz="1218987"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</a:pPr>
              <a:endParaRPr lang="en-US" sz="2400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1831089" y="4603959"/>
              <a:ext cx="3536546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00000"/>
                </a:lnSpc>
              </a:pPr>
              <a:r>
                <a:rPr lang="bg-BG" sz="2700" b="1" dirty="0">
                  <a:solidFill>
                    <a:schemeClr val="tx1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0</a:t>
              </a:r>
              <a:r>
                <a:rPr lang="en-US" sz="2700" b="1" dirty="0">
                  <a:solidFill>
                    <a:schemeClr val="tx1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 </a:t>
              </a:r>
              <a:r>
                <a:rPr lang="bg-BG" sz="2700" b="1" dirty="0">
                  <a:solidFill>
                    <a:schemeClr val="tx1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  1 </a:t>
              </a:r>
              <a:r>
                <a:rPr lang="en-US" sz="2700" b="1" dirty="0">
                  <a:solidFill>
                    <a:schemeClr val="tx1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 </a:t>
              </a:r>
              <a:r>
                <a:rPr lang="bg-BG" sz="2700" b="1" dirty="0">
                  <a:solidFill>
                    <a:schemeClr val="tx1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 2 </a:t>
              </a:r>
              <a:r>
                <a:rPr lang="en-US" sz="2700" b="1" dirty="0">
                  <a:solidFill>
                    <a:schemeClr val="tx1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 </a:t>
              </a:r>
              <a:r>
                <a:rPr lang="bg-BG" sz="2700" b="1" dirty="0">
                  <a:solidFill>
                    <a:schemeClr val="tx1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 3 </a:t>
              </a:r>
              <a:r>
                <a:rPr lang="en-US" sz="2700" b="1" dirty="0">
                  <a:solidFill>
                    <a:schemeClr val="tx1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 </a:t>
              </a:r>
              <a:r>
                <a:rPr lang="bg-BG" sz="2700" b="1" dirty="0">
                  <a:solidFill>
                    <a:schemeClr val="tx1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 4</a:t>
              </a:r>
            </a:p>
          </p:txBody>
        </p:sp>
        <p:graphicFrame>
          <p:nvGraphicFramePr>
            <p:cNvPr id="10" name="Group 134"/>
            <p:cNvGraphicFramePr>
              <a:graphicFrameLocks/>
            </p:cNvGraphicFramePr>
            <p:nvPr/>
          </p:nvGraphicFramePr>
          <p:xfrm>
            <a:off x="1680500" y="5166240"/>
            <a:ext cx="3812496" cy="696941"/>
          </p:xfrm>
          <a:graphic>
            <a:graphicData uri="http://schemas.openxmlformats.org/drawingml/2006/table">
              <a:tbl>
                <a:tblPr/>
                <a:tblGrid>
                  <a:gridCol w="771774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771774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771774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77177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771774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</a:tblGrid>
                <a:tr h="638447"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Clr>
                            <a:schemeClr val="tx1"/>
                          </a:buClr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onsolas" pitchFamily="49" charset="0"/>
                            <a:ea typeface="+mn-ea"/>
                            <a:cs typeface="Consolas" pitchFamily="49" charset="0"/>
                          </a:rPr>
                          <a:t>8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5">
                          <a:lumMod val="20000"/>
                          <a:lumOff val="80000"/>
                          <a:alpha val="3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Clr>
                            <a:schemeClr val="tx1"/>
                          </a:buClr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onsolas" pitchFamily="49" charset="0"/>
                            <a:ea typeface="+mn-ea"/>
                            <a:cs typeface="Consolas" pitchFamily="49" charset="0"/>
                          </a:rPr>
                          <a:t>-3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5">
                          <a:lumMod val="20000"/>
                          <a:lumOff val="80000"/>
                          <a:alpha val="3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Clr>
                            <a:schemeClr val="tx1"/>
                          </a:buClr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onsolas" pitchFamily="49" charset="0"/>
                            <a:ea typeface="+mn-ea"/>
                            <a:cs typeface="Consolas" pitchFamily="49" charset="0"/>
                          </a:rPr>
                          <a:t>12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5">
                          <a:lumMod val="20000"/>
                          <a:lumOff val="80000"/>
                          <a:alpha val="3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Clr>
                            <a:schemeClr val="tx1"/>
                          </a:buClr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onsolas" pitchFamily="49" charset="0"/>
                            <a:ea typeface="+mn-ea"/>
                            <a:cs typeface="Consolas" pitchFamily="49" charset="0"/>
                          </a:rPr>
                          <a:t>408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5">
                          <a:lumMod val="20000"/>
                          <a:lumOff val="80000"/>
                          <a:alpha val="3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Clr>
                            <a:schemeClr val="tx1"/>
                          </a:buClr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onsolas" pitchFamily="49" charset="0"/>
                            <a:ea typeface="+mn-ea"/>
                            <a:cs typeface="Consolas" pitchFamily="49" charset="0"/>
                          </a:rPr>
                          <a:t>33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5">
                          <a:lumMod val="20000"/>
                          <a:lumOff val="80000"/>
                          <a:alpha val="3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586404" y="4607368"/>
              <a:ext cx="1012208" cy="571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800" dirty="0"/>
                <a:t>ключ</a:t>
              </a:r>
              <a:endParaRPr lang="en-US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6404" y="5240523"/>
              <a:ext cx="1012207" cy="1041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800" dirty="0"/>
                <a:t>стойност</a:t>
              </a:r>
              <a:endParaRPr lang="en-US" sz="2800" dirty="0"/>
            </a:p>
          </p:txBody>
        </p:sp>
      </p:grpSp>
      <p:sp>
        <p:nvSpPr>
          <p:cNvPr id="18" name="Slide Number Placeholder">
            <a:extLst>
              <a:ext uri="{FF2B5EF4-FFF2-40B4-BE49-F238E27FC236}">
                <a16:creationId xmlns:a16="http://schemas.microsoft.com/office/drawing/2014/main" id="{06ACA120-A163-4C77-BF39-D07A82920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9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Пример за ползване на </a:t>
            </a:r>
            <a:r>
              <a:rPr lang="en-US" dirty="0"/>
              <a:t>Dictionary </a:t>
            </a:r>
            <a:r>
              <a:rPr lang="bg-BG" dirty="0"/>
              <a:t>– Телефонен указател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713030" y="1143000"/>
            <a:ext cx="10791582" cy="537336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3000" dirty="0">
                <a:solidFill>
                  <a:schemeClr val="tx2"/>
                </a:solidFill>
              </a:rPr>
              <a:t>var phonebook =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new Dictionary&lt;string,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string&gt;();</a:t>
            </a:r>
          </a:p>
          <a:p>
            <a:pPr>
              <a:spcBef>
                <a:spcPts val="600"/>
              </a:spcBef>
            </a:pPr>
            <a:r>
              <a:rPr lang="en-US" sz="3000" dirty="0">
                <a:solidFill>
                  <a:schemeClr val="tx2"/>
                </a:solidFill>
              </a:rPr>
              <a:t>phonebook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3000" dirty="0">
                <a:solidFill>
                  <a:schemeClr val="tx2"/>
                </a:solidFill>
              </a:rPr>
              <a:t>"John Smith"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3000" dirty="0">
                <a:solidFill>
                  <a:schemeClr val="tx2"/>
                </a:solidFill>
              </a:rPr>
              <a:t> = "+1-555-8976";</a:t>
            </a:r>
            <a:br>
              <a:rPr lang="en-US" sz="3000" dirty="0">
                <a:solidFill>
                  <a:schemeClr val="tx2"/>
                </a:solidFill>
              </a:rPr>
            </a:br>
            <a:r>
              <a:rPr lang="en-US" sz="3000" dirty="0">
                <a:solidFill>
                  <a:schemeClr val="tx2"/>
                </a:solidFill>
              </a:rPr>
              <a:t>phonebook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3000" dirty="0">
                <a:solidFill>
                  <a:schemeClr val="tx2"/>
                </a:solidFill>
              </a:rPr>
              <a:t>"Lisa Smith"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3000" dirty="0">
                <a:solidFill>
                  <a:schemeClr val="tx2"/>
                </a:solidFill>
              </a:rPr>
              <a:t> = "+1-555-1234";</a:t>
            </a:r>
          </a:p>
          <a:p>
            <a:r>
              <a:rPr lang="en-US" sz="3000" dirty="0">
                <a:solidFill>
                  <a:schemeClr val="tx2"/>
                </a:solidFill>
              </a:rPr>
              <a:t>phonebook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3000" dirty="0">
                <a:solidFill>
                  <a:schemeClr val="tx2"/>
                </a:solidFill>
              </a:rPr>
              <a:t>"Sam Doe"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3000" dirty="0">
                <a:solidFill>
                  <a:schemeClr val="tx2"/>
                </a:solidFill>
              </a:rPr>
              <a:t> = "+1-555-5030";</a:t>
            </a:r>
          </a:p>
          <a:p>
            <a:r>
              <a:rPr lang="en-US" sz="3000" dirty="0">
                <a:solidFill>
                  <a:schemeClr val="tx2"/>
                </a:solidFill>
              </a:rPr>
              <a:t>phonebook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3000" dirty="0">
                <a:solidFill>
                  <a:schemeClr val="tx2"/>
                </a:solidFill>
              </a:rPr>
              <a:t>"Ivan"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3000" dirty="0">
                <a:solidFill>
                  <a:schemeClr val="tx2"/>
                </a:solidFill>
              </a:rPr>
              <a:t> = "+359-899-555-592";</a:t>
            </a:r>
          </a:p>
          <a:p>
            <a:pPr>
              <a:spcBef>
                <a:spcPts val="1200"/>
              </a:spcBef>
            </a:pPr>
            <a:r>
              <a:rPr lang="en-US" sz="3000" dirty="0">
                <a:solidFill>
                  <a:schemeClr val="tx2"/>
                </a:solidFill>
              </a:rPr>
              <a:t>phonebook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3000" dirty="0">
                <a:solidFill>
                  <a:schemeClr val="tx2"/>
                </a:solidFill>
              </a:rPr>
              <a:t>"Ivan"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3000" dirty="0">
                <a:solidFill>
                  <a:schemeClr val="tx2"/>
                </a:solidFill>
              </a:rPr>
              <a:t> = "+359-2-981-9819";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//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Заменяне</a:t>
            </a:r>
            <a:endParaRPr lang="en-US" sz="3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en-US" sz="3000" dirty="0">
                <a:solidFill>
                  <a:schemeClr val="tx2"/>
                </a:solidFill>
              </a:rPr>
              <a:t>phonebook.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Remove</a:t>
            </a:r>
            <a:r>
              <a:rPr lang="en-US" sz="3000" dirty="0">
                <a:solidFill>
                  <a:schemeClr val="tx2"/>
                </a:solidFill>
              </a:rPr>
              <a:t>("John Smith");</a:t>
            </a:r>
          </a:p>
          <a:p>
            <a:pPr>
              <a:spcBef>
                <a:spcPts val="1200"/>
              </a:spcBef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foreach</a:t>
            </a:r>
            <a:r>
              <a:rPr lang="en-US" sz="3000" dirty="0">
                <a:solidFill>
                  <a:schemeClr val="tx2"/>
                </a:solidFill>
              </a:rPr>
              <a:t> (var pair in phonebook)</a:t>
            </a:r>
          </a:p>
          <a:p>
            <a:r>
              <a:rPr lang="en-US" sz="3000" dirty="0">
                <a:solidFill>
                  <a:schemeClr val="tx2"/>
                </a:solidFill>
              </a:rPr>
              <a:t>  Console.WriteLine("{0} --&gt; {1}",</a:t>
            </a:r>
          </a:p>
          <a:p>
            <a:r>
              <a:rPr lang="en-US" sz="3000" dirty="0">
                <a:solidFill>
                  <a:schemeClr val="tx2"/>
                </a:solidFill>
              </a:rPr>
              <a:t>    pair.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Key</a:t>
            </a:r>
            <a:r>
              <a:rPr lang="en-US" sz="3000" dirty="0">
                <a:solidFill>
                  <a:schemeClr val="tx2"/>
                </a:solidFill>
              </a:rPr>
              <a:t>, pair.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Value</a:t>
            </a:r>
            <a:r>
              <a:rPr lang="en-US" sz="3000" dirty="0">
                <a:solidFill>
                  <a:schemeClr val="tx2"/>
                </a:solidFill>
              </a:rPr>
              <a:t>);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FA5C513-12B9-466C-986E-54FB3AFC9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9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Обикновен речник</a:t>
            </a:r>
            <a:endParaRPr lang="en-US" dirty="0"/>
          </a:p>
          <a:p>
            <a:pPr lvl="1"/>
            <a:r>
              <a:rPr lang="bg-BG" dirty="0"/>
              <a:t>Използват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хеш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таблица</a:t>
            </a:r>
            <a:r>
              <a:rPr lang="en-US" dirty="0"/>
              <a:t> +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списък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Dictionary&lt;K,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V&gt;</a:t>
            </a:r>
          </a:p>
          <a:p>
            <a:pPr lvl="1"/>
            <a:r>
              <a:rPr lang="bg-BG" dirty="0"/>
              <a:t>Пазят ключовете си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 реда на добавяне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76200"/>
            <a:ext cx="9577597" cy="1046346"/>
          </a:xfrm>
        </p:spPr>
        <p:txBody>
          <a:bodyPr>
            <a:normAutofit/>
          </a:bodyPr>
          <a:lstStyle/>
          <a:p>
            <a:r>
              <a:rPr lang="en-US" noProof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Dictionary&lt;K, V&gt;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4212" y="4267200"/>
            <a:ext cx="10515600" cy="57629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var dict = 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new</a:t>
            </a:r>
            <a:r>
              <a:rPr lang="en-US" noProof="1"/>
              <a:t> 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Dictionary&lt;</a:t>
            </a:r>
            <a:r>
              <a:rPr lang="en-US" noProof="1"/>
              <a:t>string, int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&gt;</a:t>
            </a:r>
            <a:r>
              <a:rPr lang="en-US" noProof="1"/>
              <a:t>();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65DA527-7A12-4940-83D8-A25DD84C4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5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219199"/>
            <a:ext cx="11049000" cy="550227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n-US" dirty="0"/>
              <a:t> – </a:t>
            </a:r>
            <a:r>
              <a:rPr lang="bg-BG" dirty="0"/>
              <a:t>пази броя на двойките от</a:t>
            </a:r>
            <a:r>
              <a:rPr lang="en-US" dirty="0"/>
              <a:t> </a:t>
            </a:r>
            <a:r>
              <a:rPr lang="bg-BG" dirty="0"/>
              <a:t>ключ-стойност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Keys</a:t>
            </a:r>
            <a:r>
              <a:rPr lang="en-US" dirty="0"/>
              <a:t> – </a:t>
            </a:r>
            <a:r>
              <a:rPr lang="bg-BG" dirty="0"/>
              <a:t>съдържа уникалните ключове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Values</a:t>
            </a:r>
            <a:r>
              <a:rPr lang="en-US" dirty="0"/>
              <a:t> – </a:t>
            </a:r>
            <a:r>
              <a:rPr lang="bg-BG" dirty="0"/>
              <a:t>съдържа всички стойности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r>
              <a:rPr lang="bg-BG" dirty="0"/>
              <a:t>Основни операции</a:t>
            </a:r>
            <a:r>
              <a:rPr lang="en-US" dirty="0"/>
              <a:t>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Add()</a:t>
            </a:r>
            <a:r>
              <a:rPr lang="bg-BG" dirty="0"/>
              <a:t>,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[]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Remove()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Clear()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6612" y="2743200"/>
            <a:ext cx="10515600" cy="143806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var dict = 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new</a:t>
            </a:r>
            <a:r>
              <a:rPr lang="en-US" noProof="1"/>
              <a:t> 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Dictionary&lt;</a:t>
            </a:r>
            <a:r>
              <a:rPr lang="en-US" noProof="1"/>
              <a:t>string, int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&gt;</a:t>
            </a:r>
            <a:r>
              <a:rPr lang="en-US" noProof="1"/>
              <a:t>();</a:t>
            </a:r>
          </a:p>
          <a:p>
            <a:r>
              <a:rPr lang="en-US" noProof="1"/>
              <a:t>foreach(var key in dict.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Keys</a:t>
            </a:r>
            <a:r>
              <a:rPr lang="en-US" noProof="1"/>
              <a:t>)</a:t>
            </a:r>
          </a:p>
          <a:p>
            <a:r>
              <a:rPr lang="en-US" noProof="1"/>
              <a:t>  Console.WriteLine(key);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6612" y="5048250"/>
            <a:ext cx="10515600" cy="57629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Console.WriteLine(String.Join(", ", dict.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Values</a:t>
            </a:r>
            <a:r>
              <a:rPr lang="en-US" noProof="1"/>
              <a:t>));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noProof="1"/>
              <a:t>Речници</a:t>
            </a:r>
            <a:r>
              <a:rPr lang="en-US" noProof="1"/>
              <a:t>: </a:t>
            </a:r>
            <a:r>
              <a:rPr lang="bg-BG" noProof="1"/>
              <a:t>Функционалност</a:t>
            </a:r>
            <a:endParaRPr lang="en-US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A874F70A-67EB-43C1-8912-DBB4A2D24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0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219199"/>
            <a:ext cx="11049000" cy="550227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bg-BG" dirty="0"/>
              <a:t>Намиране на ключ / стойност</a:t>
            </a:r>
            <a:r>
              <a:rPr lang="en-US" dirty="0"/>
              <a:t>:</a:t>
            </a:r>
            <a:endParaRPr lang="en-US" noProof="1"/>
          </a:p>
          <a:p>
            <a:pPr lvl="1">
              <a:spcBef>
                <a:spcPts val="1200"/>
              </a:spcBef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ContainsKey()</a:t>
            </a:r>
            <a:r>
              <a:rPr lang="en-US" noProof="1"/>
              <a:t> – </a:t>
            </a:r>
            <a:r>
              <a:rPr lang="bg-BG" noProof="1"/>
              <a:t>проверяваме дали даден</a:t>
            </a:r>
            <a:r>
              <a:rPr lang="en-US" noProof="1"/>
              <a:t> </a:t>
            </a:r>
            <a:r>
              <a:rPr lang="bg-BG" noProof="1">
                <a:solidFill>
                  <a:schemeClr val="tx2">
                    <a:lumMod val="75000"/>
                  </a:schemeClr>
                </a:solidFill>
              </a:rPr>
              <a:t>ключ</a:t>
            </a:r>
            <a:r>
              <a:rPr lang="en-US" noProof="1"/>
              <a:t> </a:t>
            </a:r>
            <a:r>
              <a:rPr lang="bg-BG" noProof="1"/>
              <a:t>съществува в речника</a:t>
            </a:r>
            <a:r>
              <a:rPr lang="en-US" noProof="1"/>
              <a:t> (</a:t>
            </a:r>
            <a:r>
              <a:rPr lang="bg-BG" noProof="1"/>
              <a:t>бърза операция</a:t>
            </a:r>
            <a:r>
              <a:rPr lang="en-US" noProof="1"/>
              <a:t>)</a:t>
            </a:r>
            <a:endParaRPr lang="en-US" noProof="1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ContainsValue()</a:t>
            </a:r>
            <a:r>
              <a:rPr lang="en-US" noProof="1">
                <a:latin typeface="+mj-lt"/>
                <a:cs typeface="Consolas" panose="020B0609020204030204" pitchFamily="49" charset="0"/>
              </a:rPr>
              <a:t> </a:t>
            </a:r>
            <a:r>
              <a:rPr lang="en-US" noProof="1"/>
              <a:t>–</a:t>
            </a:r>
            <a:r>
              <a:rPr lang="en-US" noProof="1">
                <a:latin typeface="+mj-lt"/>
                <a:cs typeface="Consolas" panose="020B0609020204030204" pitchFamily="49" charset="0"/>
              </a:rPr>
              <a:t> </a:t>
            </a:r>
            <a:r>
              <a:rPr lang="bg-BG" noProof="1"/>
              <a:t>проверяваме дали дадена </a:t>
            </a:r>
            <a:r>
              <a:rPr lang="bg-BG" noProof="1">
                <a:solidFill>
                  <a:schemeClr val="tx2">
                    <a:lumMod val="75000"/>
                  </a:schemeClr>
                </a:solidFill>
              </a:rPr>
              <a:t>стойност</a:t>
            </a:r>
            <a:r>
              <a:rPr lang="en-US" noProof="1"/>
              <a:t> </a:t>
            </a:r>
            <a:r>
              <a:rPr lang="bg-BG" noProof="1"/>
              <a:t>съществува в речника</a:t>
            </a:r>
            <a:r>
              <a:rPr lang="en-US" noProof="1"/>
              <a:t> (</a:t>
            </a:r>
            <a:r>
              <a:rPr lang="bg-BG" noProof="1"/>
              <a:t>бавна операция</a:t>
            </a:r>
            <a:r>
              <a:rPr lang="en-US" noProof="1"/>
              <a:t>)</a:t>
            </a:r>
          </a:p>
          <a:p>
            <a:pPr lvl="1">
              <a:spcBef>
                <a:spcPts val="1200"/>
              </a:spcBef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TryGetValue()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 </a:t>
            </a:r>
            <a:r>
              <a:rPr lang="en-US" b="1" noProof="1">
                <a:cs typeface="Consolas" panose="020B0609020204030204" pitchFamily="49" charset="0"/>
              </a:rPr>
              <a:t>–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 </a:t>
            </a:r>
            <a:r>
              <a:rPr lang="bg-BG" noProof="1"/>
              <a:t>проверяваме дали даден</a:t>
            </a:r>
            <a:r>
              <a:rPr lang="en-US" noProof="1"/>
              <a:t> </a:t>
            </a:r>
            <a:r>
              <a:rPr lang="bg-BG" noProof="1">
                <a:solidFill>
                  <a:schemeClr val="tx2">
                    <a:lumMod val="75000"/>
                  </a:schemeClr>
                </a:solidFill>
              </a:rPr>
              <a:t>ключ</a:t>
            </a:r>
            <a:r>
              <a:rPr lang="en-US" noProof="1"/>
              <a:t> </a:t>
            </a:r>
            <a:r>
              <a:rPr lang="bg-BG" noProof="1"/>
              <a:t>съществува в речника и </a:t>
            </a:r>
            <a:r>
              <a:rPr lang="en-US" noProof="1"/>
              <a:t> </a:t>
            </a:r>
            <a:r>
              <a:rPr lang="bg-BG" noProof="1"/>
              <a:t>отпечатва стойността му</a:t>
            </a:r>
            <a:endParaRPr lang="en-US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noProof="1"/>
              <a:t>Речници</a:t>
            </a:r>
            <a:r>
              <a:rPr lang="en-US" noProof="1"/>
              <a:t>: </a:t>
            </a:r>
            <a:r>
              <a:rPr lang="bg-BG" noProof="1"/>
              <a:t>Функционалност</a:t>
            </a:r>
            <a:r>
              <a:rPr lang="en-US" noProof="1"/>
              <a:t> (2)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62699A4A-9437-49BD-92B6-67AE6EA71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2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330" y="3405563"/>
            <a:ext cx="1168005" cy="1168005"/>
          </a:xfrm>
          <a:prstGeom prst="rect">
            <a:avLst/>
          </a:prstGeom>
        </p:spPr>
      </p:pic>
      <p:sp>
        <p:nvSpPr>
          <p:cNvPr id="6" name="Text Placeholder 7"/>
          <p:cNvSpPr txBox="1">
            <a:spLocks/>
          </p:cNvSpPr>
          <p:nvPr/>
        </p:nvSpPr>
        <p:spPr>
          <a:xfrm>
            <a:off x="7618411" y="1530207"/>
            <a:ext cx="3962399" cy="474027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20021"/>
            <a:ext cx="9577597" cy="1110780"/>
          </a:xfrm>
        </p:spPr>
        <p:txBody>
          <a:bodyPr/>
          <a:lstStyle/>
          <a:p>
            <a:r>
              <a:rPr lang="bg-BG" dirty="0"/>
              <a:t>Обикновен речник</a:t>
            </a:r>
            <a:r>
              <a:rPr lang="en-US" dirty="0"/>
              <a:t>: </a:t>
            </a:r>
            <a:r>
              <a:rPr lang="en-US" dirty="0">
                <a:latin typeface="Consolas" panose="020B0609020204030204" pitchFamily="49" charset="0"/>
              </a:rPr>
              <a:t>Add()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18410" y="1524000"/>
            <a:ext cx="3962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Dictionary&lt;string, string&gt;</a:t>
            </a:r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7618406" y="3074670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21" name="Text Placeholder 7"/>
          <p:cNvSpPr txBox="1">
            <a:spLocks/>
          </p:cNvSpPr>
          <p:nvPr/>
        </p:nvSpPr>
        <p:spPr>
          <a:xfrm>
            <a:off x="9599611" y="3074670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22" name="Text Placeholder 7"/>
          <p:cNvSpPr txBox="1">
            <a:spLocks/>
          </p:cNvSpPr>
          <p:nvPr/>
        </p:nvSpPr>
        <p:spPr>
          <a:xfrm>
            <a:off x="7618411" y="35323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23" name="Text Placeholder 7"/>
          <p:cNvSpPr txBox="1">
            <a:spLocks/>
          </p:cNvSpPr>
          <p:nvPr/>
        </p:nvSpPr>
        <p:spPr>
          <a:xfrm>
            <a:off x="9599612" y="35323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24" name="Text Placeholder 7"/>
          <p:cNvSpPr txBox="1">
            <a:spLocks/>
          </p:cNvSpPr>
          <p:nvPr/>
        </p:nvSpPr>
        <p:spPr>
          <a:xfrm>
            <a:off x="7618411" y="39895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25" name="Text Placeholder 7"/>
          <p:cNvSpPr txBox="1">
            <a:spLocks/>
          </p:cNvSpPr>
          <p:nvPr/>
        </p:nvSpPr>
        <p:spPr>
          <a:xfrm>
            <a:off x="9599612" y="39895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26" name="Text Placeholder 7"/>
          <p:cNvSpPr txBox="1">
            <a:spLocks/>
          </p:cNvSpPr>
          <p:nvPr/>
        </p:nvSpPr>
        <p:spPr>
          <a:xfrm>
            <a:off x="7618411" y="44467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27" name="Text Placeholder 7"/>
          <p:cNvSpPr txBox="1">
            <a:spLocks/>
          </p:cNvSpPr>
          <p:nvPr/>
        </p:nvSpPr>
        <p:spPr>
          <a:xfrm>
            <a:off x="9599612" y="44467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28" name="Text Placeholder 7"/>
          <p:cNvSpPr txBox="1">
            <a:spLocks/>
          </p:cNvSpPr>
          <p:nvPr/>
        </p:nvSpPr>
        <p:spPr>
          <a:xfrm>
            <a:off x="7618411" y="49039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29" name="Text Placeholder 7"/>
          <p:cNvSpPr txBox="1">
            <a:spLocks/>
          </p:cNvSpPr>
          <p:nvPr/>
        </p:nvSpPr>
        <p:spPr>
          <a:xfrm>
            <a:off x="9599612" y="49039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30" name="Text Placeholder 7"/>
          <p:cNvSpPr txBox="1">
            <a:spLocks/>
          </p:cNvSpPr>
          <p:nvPr/>
        </p:nvSpPr>
        <p:spPr>
          <a:xfrm>
            <a:off x="7618411" y="53611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31" name="Text Placeholder 7"/>
          <p:cNvSpPr txBox="1">
            <a:spLocks/>
          </p:cNvSpPr>
          <p:nvPr/>
        </p:nvSpPr>
        <p:spPr>
          <a:xfrm>
            <a:off x="9599612" y="53611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32" name="Text Placeholder 7"/>
          <p:cNvSpPr txBox="1">
            <a:spLocks/>
          </p:cNvSpPr>
          <p:nvPr/>
        </p:nvSpPr>
        <p:spPr>
          <a:xfrm>
            <a:off x="7618411" y="58183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33" name="Text Placeholder 7"/>
          <p:cNvSpPr txBox="1">
            <a:spLocks/>
          </p:cNvSpPr>
          <p:nvPr/>
        </p:nvSpPr>
        <p:spPr>
          <a:xfrm>
            <a:off x="9599612" y="58183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34" name="TextBox 33"/>
          <p:cNvSpPr txBox="1"/>
          <p:nvPr/>
        </p:nvSpPr>
        <p:spPr>
          <a:xfrm>
            <a:off x="7618412" y="630549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bg-BG" sz="2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Ключ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bg-BG" sz="2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Стойност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5" name="Text Placeholder 7"/>
          <p:cNvSpPr txBox="1">
            <a:spLocks/>
          </p:cNvSpPr>
          <p:nvPr/>
        </p:nvSpPr>
        <p:spPr>
          <a:xfrm>
            <a:off x="4494208" y="3074670"/>
            <a:ext cx="2543178" cy="14954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36" name="TextBox 35"/>
          <p:cNvSpPr txBox="1"/>
          <p:nvPr/>
        </p:nvSpPr>
        <p:spPr>
          <a:xfrm>
            <a:off x="4494211" y="3075166"/>
            <a:ext cx="254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Hash Function</a:t>
            </a:r>
          </a:p>
          <a:p>
            <a:pPr algn="ctr"/>
            <a:endParaRPr lang="en-US" sz="2000" dirty="0"/>
          </a:p>
        </p:txBody>
      </p:sp>
      <p:sp>
        <p:nvSpPr>
          <p:cNvPr id="39" name="Text Placeholder 7"/>
          <p:cNvSpPr txBox="1">
            <a:spLocks/>
          </p:cNvSpPr>
          <p:nvPr/>
        </p:nvSpPr>
        <p:spPr>
          <a:xfrm>
            <a:off x="7618411" y="2617881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43" name="Text Placeholder 7"/>
          <p:cNvSpPr txBox="1">
            <a:spLocks/>
          </p:cNvSpPr>
          <p:nvPr/>
        </p:nvSpPr>
        <p:spPr>
          <a:xfrm>
            <a:off x="9599611" y="2617470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50" name="Text Placeholder 7"/>
          <p:cNvSpPr txBox="1">
            <a:spLocks/>
          </p:cNvSpPr>
          <p:nvPr/>
        </p:nvSpPr>
        <p:spPr>
          <a:xfrm>
            <a:off x="7618412" y="2160270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51" name="Text Placeholder 7"/>
          <p:cNvSpPr txBox="1">
            <a:spLocks/>
          </p:cNvSpPr>
          <p:nvPr/>
        </p:nvSpPr>
        <p:spPr>
          <a:xfrm>
            <a:off x="9599611" y="2160270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52" name="Text Placeholder 7"/>
          <p:cNvSpPr txBox="1">
            <a:spLocks/>
          </p:cNvSpPr>
          <p:nvPr/>
        </p:nvSpPr>
        <p:spPr>
          <a:xfrm>
            <a:off x="303212" y="2160919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noProof="1"/>
              <a:t>Pesho</a:t>
            </a:r>
          </a:p>
        </p:txBody>
      </p:sp>
      <p:sp>
        <p:nvSpPr>
          <p:cNvPr id="53" name="Text Placeholder 7"/>
          <p:cNvSpPr txBox="1">
            <a:spLocks/>
          </p:cNvSpPr>
          <p:nvPr/>
        </p:nvSpPr>
        <p:spPr>
          <a:xfrm>
            <a:off x="2284412" y="2160919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noProof="1"/>
              <a:t>0881-123-987</a:t>
            </a:r>
          </a:p>
        </p:txBody>
      </p:sp>
      <p:sp>
        <p:nvSpPr>
          <p:cNvPr id="54" name="Text Placeholder 7"/>
          <p:cNvSpPr txBox="1">
            <a:spLocks/>
          </p:cNvSpPr>
          <p:nvPr/>
        </p:nvSpPr>
        <p:spPr>
          <a:xfrm>
            <a:off x="303212" y="2617470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noProof="1"/>
              <a:t>Gosho</a:t>
            </a:r>
          </a:p>
        </p:txBody>
      </p:sp>
      <p:sp>
        <p:nvSpPr>
          <p:cNvPr id="55" name="Text Placeholder 7"/>
          <p:cNvSpPr txBox="1">
            <a:spLocks/>
          </p:cNvSpPr>
          <p:nvPr/>
        </p:nvSpPr>
        <p:spPr>
          <a:xfrm>
            <a:off x="2284412" y="2617470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noProof="1"/>
              <a:t>0881-123-789</a:t>
            </a:r>
          </a:p>
        </p:txBody>
      </p:sp>
      <p:sp>
        <p:nvSpPr>
          <p:cNvPr id="56" name="Text Placeholder 7"/>
          <p:cNvSpPr txBox="1">
            <a:spLocks/>
          </p:cNvSpPr>
          <p:nvPr/>
        </p:nvSpPr>
        <p:spPr>
          <a:xfrm>
            <a:off x="303212" y="3074670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noProof="1"/>
              <a:t>Alice</a:t>
            </a:r>
          </a:p>
        </p:txBody>
      </p:sp>
      <p:sp>
        <p:nvSpPr>
          <p:cNvPr id="57" name="Text Placeholder 7"/>
          <p:cNvSpPr txBox="1">
            <a:spLocks/>
          </p:cNvSpPr>
          <p:nvPr/>
        </p:nvSpPr>
        <p:spPr>
          <a:xfrm>
            <a:off x="2284412" y="3074670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noProof="1"/>
              <a:t>0881-123-978</a:t>
            </a:r>
          </a:p>
        </p:txBody>
      </p:sp>
      <p:sp>
        <p:nvSpPr>
          <p:cNvPr id="37" name="Slide Number Placeholder">
            <a:extLst>
              <a:ext uri="{FF2B5EF4-FFF2-40B4-BE49-F238E27FC236}">
                <a16:creationId xmlns:a16="http://schemas.microsoft.com/office/drawing/2014/main" id="{DFA88251-0E02-4AC6-A90F-33944523F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7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577E-6 3.7037E-7 L 0.37874 0.2333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37" y="1166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7041E-7 3.7037E-7 L 0.23496 0.007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8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74 0.23333 L 0.60015 -0.00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1" y="-1173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96 0.00718 L 0.60016 -1.8518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0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7041E-7 3.7037E-6 L 0.23496 -0.0594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8" y="-298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577E-6 3.7037E-6 L 0.37874 0.1678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37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96 -0.05949 L 0.60016 0.0011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0" y="303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74 0.16666 L 0.60015 0.0011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1" y="-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577E-6 -2.96296E-6 L 0.37874 0.1011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37" y="50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7041E-7 -2.96296E-6 L 0.23496 -0.1261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8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74 0.1 L 0.60015 0.0011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1" y="-495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96 -0.12615 L 0.60016 -0.0011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0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7169</TotalTime>
  <Words>1074</Words>
  <Application>Microsoft Office PowerPoint</Application>
  <PresentationFormat>Custom</PresentationFormat>
  <Paragraphs>190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Consolas</vt:lpstr>
      <vt:lpstr>Wingdings</vt:lpstr>
      <vt:lpstr>Wingdings 2</vt:lpstr>
      <vt:lpstr>SoftUni 16x9</vt:lpstr>
      <vt:lpstr>Речници, ламбда изрази и LINQ</vt:lpstr>
      <vt:lpstr>Съдържание</vt:lpstr>
      <vt:lpstr>Асоциативни масиви</vt:lpstr>
      <vt:lpstr>Асоциативни масиви (Карти, Речници)</vt:lpstr>
      <vt:lpstr>Пример за ползване на Dictionary – Телефонен указател</vt:lpstr>
      <vt:lpstr>Dictionary&lt;K, V&gt;</vt:lpstr>
      <vt:lpstr>Речници: Функционалност</vt:lpstr>
      <vt:lpstr>Речници: Функционалност (2)</vt:lpstr>
      <vt:lpstr>Обикновен речник: Add()</vt:lpstr>
      <vt:lpstr>Речник: Remove()</vt:lpstr>
      <vt:lpstr>Обхождане на речника</vt:lpstr>
      <vt:lpstr>Задача: Нечетни срещания</vt:lpstr>
      <vt:lpstr>Решение: Нечетни срещания</vt:lpstr>
      <vt:lpstr>Какво научихме този час?</vt:lpstr>
      <vt:lpstr>Речници, ламбда изрази и LINQ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298</cp:revision>
  <dcterms:created xsi:type="dcterms:W3CDTF">2014-01-02T17:00:34Z</dcterms:created>
  <dcterms:modified xsi:type="dcterms:W3CDTF">2019-12-16T19:32:11Z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