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4"/>
  </p:notesMasterIdLst>
  <p:handoutMasterIdLst>
    <p:handoutMasterId r:id="rId15"/>
  </p:handoutMasterIdLst>
  <p:sldIdLst>
    <p:sldId id="402" r:id="rId3"/>
    <p:sldId id="470" r:id="rId4"/>
    <p:sldId id="471" r:id="rId5"/>
    <p:sldId id="472" r:id="rId6"/>
    <p:sldId id="475" r:id="rId7"/>
    <p:sldId id="479" r:id="rId8"/>
    <p:sldId id="480" r:id="rId9"/>
    <p:sldId id="481" r:id="rId10"/>
    <p:sldId id="464" r:id="rId11"/>
    <p:sldId id="482" r:id="rId12"/>
    <p:sldId id="483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675397-81C0-4126-AB16-30F7AB9DB531}">
          <p14:sldIdLst>
            <p14:sldId id="402"/>
          </p14:sldIdLst>
        </p14:section>
        <p14:section name="Associative Arrays" id="{539368CC-D839-48C1-AE7E-42809236035C}">
          <p14:sldIdLst>
            <p14:sldId id="470"/>
            <p14:sldId id="471"/>
            <p14:sldId id="472"/>
            <p14:sldId id="475"/>
            <p14:sldId id="479"/>
            <p14:sldId id="480"/>
            <p14:sldId id="481"/>
          </p14:sldIdLst>
        </p14:section>
        <p14:section name="Conclusion" id="{92A6362F-1C02-4B94-BD9D-EB49312D745D}">
          <p14:sldIdLst>
            <p14:sldId id="464"/>
            <p14:sldId id="482"/>
            <p14:sldId id="4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F81F83C-FCAA-45FB-BA28-67FA43C9BF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6646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9E0288C-4967-48CD-A3E5-832F315DE1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7596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0F9305A-96C2-44A2-84B9-D80FB01F1B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55269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716D9A2-16BF-4357-92C8-14D1D78601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6912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B6EFEA8-FDBE-4D4C-B647-EA88544927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6348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s://it-kariera.mon.bg/e-learnin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1812" y="279016"/>
            <a:ext cx="10958299" cy="1404218"/>
          </a:xfrm>
        </p:spPr>
        <p:txBody>
          <a:bodyPr>
            <a:normAutofit/>
          </a:bodyPr>
          <a:lstStyle/>
          <a:p>
            <a:r>
              <a:rPr lang="bg-BG" dirty="0"/>
              <a:t>Речници, ламбда изрази и </a:t>
            </a:r>
            <a:r>
              <a:rPr lang="en-US" dirty="0"/>
              <a:t>LINQ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14590" y="1712317"/>
            <a:ext cx="10551720" cy="881182"/>
          </a:xfrm>
        </p:spPr>
        <p:txBody>
          <a:bodyPr>
            <a:normAutofit/>
          </a:bodyPr>
          <a:lstStyle/>
          <a:p>
            <a:r>
              <a:rPr lang="bg-BG" dirty="0"/>
              <a:t>Колекции и заявки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FF8955-9321-4222-B309-6A27C09B60B5}"/>
              </a:ext>
            </a:extLst>
          </p:cNvPr>
          <p:cNvSpPr txBox="1"/>
          <p:nvPr/>
        </p:nvSpPr>
        <p:spPr>
          <a:xfrm rot="1839686">
            <a:off x="4795790" y="3718877"/>
            <a:ext cx="225929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AA4D6C-D331-468E-881C-B2F5296648AC}"/>
              </a:ext>
            </a:extLst>
          </p:cNvPr>
          <p:cNvGrpSpPr/>
          <p:nvPr/>
        </p:nvGrpSpPr>
        <p:grpSpPr>
          <a:xfrm>
            <a:off x="7389812" y="3514653"/>
            <a:ext cx="4310874" cy="2836186"/>
            <a:chOff x="8069640" y="3761503"/>
            <a:chExt cx="3376573" cy="2440899"/>
          </a:xfrm>
        </p:grpSpPr>
        <p:pic>
          <p:nvPicPr>
            <p:cNvPr id="15" name="Picture 2" descr="Image result for dictionary icon modern">
              <a:extLst>
                <a:ext uri="{FF2B5EF4-FFF2-40B4-BE49-F238E27FC236}">
                  <a16:creationId xmlns:a16="http://schemas.microsoft.com/office/drawing/2014/main" id="{026E328E-4C97-45C4-909A-D7BFF760C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640" y="3761503"/>
              <a:ext cx="3376573" cy="2440899"/>
            </a:xfrm>
            <a:prstGeom prst="roundRect">
              <a:avLst>
                <a:gd name="adj" fmla="val 27088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20394BF-5B27-40ED-873A-672ACFABC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93193" y="3770130"/>
              <a:ext cx="1926503" cy="192650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89CA5B1-C4E6-4F64-A374-5E57101EF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75812" y="4553528"/>
              <a:ext cx="1505843" cy="150584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22" name="Picture 21" descr="http://softuni.b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24" name="Picture 4" title="CC-BY-NC-SA License">
              <a:hlinkClick r:id="rId7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5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26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27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9"/>
                </a:rPr>
                <a:t>https://it-kariera.mon.bg/e-learning/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6155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Речници, ламбда изрази и </a:t>
            </a:r>
            <a:r>
              <a:rPr lang="en-US" dirty="0"/>
              <a:t>LINQ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65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6EEBB215-6228-4343-AEE8-FDC947D6F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9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bg-BG" dirty="0"/>
              <a:t>Сортирани речници</a:t>
            </a:r>
            <a:endParaRPr lang="en-US" dirty="0"/>
          </a:p>
          <a:p>
            <a:pPr lvl="1"/>
            <a:r>
              <a:rPr lang="bg-BG" dirty="0"/>
              <a:t>Използват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балансирано дърво за претърстване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SortedDictionary&lt;K,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V&gt;</a:t>
            </a:r>
          </a:p>
          <a:p>
            <a:pPr lvl="1"/>
            <a:r>
              <a:rPr lang="bg-BG" dirty="0"/>
              <a:t>Пазят ключовете си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сортирани</a:t>
            </a:r>
            <a:r>
              <a:rPr lang="en-US" dirty="0"/>
              <a:t> </a:t>
            </a:r>
            <a:r>
              <a:rPr lang="bg-BG" dirty="0"/>
              <a:t>в техния естествен ред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76200"/>
            <a:ext cx="9577597" cy="1046346"/>
          </a:xfrm>
        </p:spPr>
        <p:txBody>
          <a:bodyPr>
            <a:normAutofit/>
          </a:bodyPr>
          <a:lstStyle/>
          <a:p>
            <a:r>
              <a:rPr lang="en-US" noProof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SortedDictionary&lt;K, V&gt;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4212" y="4069025"/>
            <a:ext cx="11049000" cy="54551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2600" noProof="1"/>
              <a:t>var sortedDict = </a:t>
            </a:r>
            <a:r>
              <a:rPr lang="en-US" sz="2600" noProof="1">
                <a:solidFill>
                  <a:schemeClr val="tx2">
                    <a:lumMod val="75000"/>
                  </a:schemeClr>
                </a:solidFill>
              </a:rPr>
              <a:t>new SortedDictionary&lt;</a:t>
            </a:r>
            <a:r>
              <a:rPr lang="en-US" sz="2600" noProof="1"/>
              <a:t>int,int</a:t>
            </a:r>
            <a:r>
              <a:rPr lang="en-US" sz="2600" noProof="1">
                <a:solidFill>
                  <a:schemeClr val="tx2">
                    <a:lumMod val="75000"/>
                  </a:schemeClr>
                </a:solidFill>
              </a:rPr>
              <a:t>&gt;</a:t>
            </a:r>
            <a:r>
              <a:rPr lang="en-US" sz="2600" noProof="1"/>
              <a:t>();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A06A930A-2B6F-42B4-8663-BB1ECDB8E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219199"/>
            <a:ext cx="11049000" cy="550227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dirty="0"/>
              <a:t> – </a:t>
            </a:r>
            <a:r>
              <a:rPr lang="bg-BG" dirty="0"/>
              <a:t>пази броя на двойките от</a:t>
            </a:r>
            <a:r>
              <a:rPr lang="en-US" dirty="0"/>
              <a:t> </a:t>
            </a:r>
            <a:r>
              <a:rPr lang="bg-BG" dirty="0"/>
              <a:t>ключ-стойност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Keys</a:t>
            </a:r>
            <a:r>
              <a:rPr lang="en-US" dirty="0"/>
              <a:t> – </a:t>
            </a:r>
            <a:r>
              <a:rPr lang="bg-BG" dirty="0"/>
              <a:t>съдържа уникалните ключове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Values</a:t>
            </a:r>
            <a:r>
              <a:rPr lang="en-US" dirty="0"/>
              <a:t> – </a:t>
            </a:r>
            <a:r>
              <a:rPr lang="bg-BG" dirty="0"/>
              <a:t>съдържа всички стойности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r>
              <a:rPr lang="bg-BG" dirty="0"/>
              <a:t>Основни операции</a:t>
            </a:r>
            <a:r>
              <a:rPr lang="en-US" dirty="0"/>
              <a:t>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Add()</a:t>
            </a:r>
            <a:r>
              <a:rPr lang="bg-BG" dirty="0"/>
              <a:t>,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[]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Remove()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Clear()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6612" y="2743200"/>
            <a:ext cx="10515600" cy="143806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var dict = 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new</a:t>
            </a:r>
            <a:r>
              <a:rPr lang="en-US" noProof="1"/>
              <a:t> 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SortedDictionary&lt;</a:t>
            </a:r>
            <a:r>
              <a:rPr lang="en-US" noProof="1"/>
              <a:t>string, int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&gt;</a:t>
            </a:r>
            <a:r>
              <a:rPr lang="en-US" noProof="1"/>
              <a:t>();</a:t>
            </a:r>
          </a:p>
          <a:p>
            <a:r>
              <a:rPr lang="en-US" noProof="1"/>
              <a:t>foreach(var key in dict.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Keys</a:t>
            </a:r>
            <a:r>
              <a:rPr lang="en-US" noProof="1"/>
              <a:t>)</a:t>
            </a:r>
          </a:p>
          <a:p>
            <a:r>
              <a:rPr lang="en-US" noProof="1"/>
              <a:t>  Console.WriteLine(key);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6612" y="5048250"/>
            <a:ext cx="10515600" cy="5762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Console.WriteLine(String.Join(", ", dict.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Values</a:t>
            </a:r>
            <a:r>
              <a:rPr lang="en-US" noProof="1"/>
              <a:t>));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1"/>
              <a:t>Речници</a:t>
            </a:r>
            <a:r>
              <a:rPr lang="en-US" noProof="1"/>
              <a:t>: </a:t>
            </a:r>
            <a:r>
              <a:rPr lang="bg-BG" noProof="1"/>
              <a:t>Функционалност</a:t>
            </a:r>
            <a:endParaRPr lang="en-US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D3BC04CC-525A-42DC-A072-35D88C4C0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8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219199"/>
            <a:ext cx="11049000" cy="550227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bg-BG" dirty="0"/>
              <a:t>Намиране на ключ / стойност</a:t>
            </a:r>
            <a:r>
              <a:rPr lang="en-US" dirty="0"/>
              <a:t>:</a:t>
            </a:r>
            <a:endParaRPr lang="en-US" noProof="1"/>
          </a:p>
          <a:p>
            <a:pPr lvl="1">
              <a:spcBef>
                <a:spcPts val="1200"/>
              </a:spcBef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ContainsKey()</a:t>
            </a:r>
            <a:r>
              <a:rPr lang="en-US" noProof="1"/>
              <a:t> – </a:t>
            </a:r>
            <a:r>
              <a:rPr lang="bg-BG" noProof="1"/>
              <a:t>проверяваме дали даден</a:t>
            </a:r>
            <a:r>
              <a:rPr lang="en-US" noProof="1"/>
              <a:t> </a:t>
            </a: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ключ</a:t>
            </a:r>
            <a:r>
              <a:rPr lang="en-US" noProof="1"/>
              <a:t> </a:t>
            </a:r>
            <a:r>
              <a:rPr lang="bg-BG" noProof="1"/>
              <a:t>съществува в речника</a:t>
            </a:r>
            <a:r>
              <a:rPr lang="en-US" noProof="1"/>
              <a:t> (</a:t>
            </a:r>
            <a:r>
              <a:rPr lang="bg-BG" noProof="1"/>
              <a:t>бърза операция</a:t>
            </a:r>
            <a:r>
              <a:rPr lang="en-US" noProof="1"/>
              <a:t>)</a:t>
            </a:r>
            <a:endParaRPr lang="en-US" noProof="1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ContainsValue()</a:t>
            </a:r>
            <a:r>
              <a:rPr lang="en-US" noProof="1">
                <a:latin typeface="+mj-lt"/>
                <a:cs typeface="Consolas" panose="020B0609020204030204" pitchFamily="49" charset="0"/>
              </a:rPr>
              <a:t> </a:t>
            </a:r>
            <a:r>
              <a:rPr lang="en-US" noProof="1"/>
              <a:t>–</a:t>
            </a:r>
            <a:r>
              <a:rPr lang="en-US" noProof="1">
                <a:latin typeface="+mj-lt"/>
                <a:cs typeface="Consolas" panose="020B0609020204030204" pitchFamily="49" charset="0"/>
              </a:rPr>
              <a:t> </a:t>
            </a:r>
            <a:r>
              <a:rPr lang="bg-BG" noProof="1"/>
              <a:t>проверяваме дали дадена </a:t>
            </a: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стойност</a:t>
            </a:r>
            <a:r>
              <a:rPr lang="en-US" noProof="1"/>
              <a:t> </a:t>
            </a:r>
            <a:r>
              <a:rPr lang="bg-BG" noProof="1"/>
              <a:t>съществува в речника</a:t>
            </a:r>
            <a:r>
              <a:rPr lang="en-US" noProof="1"/>
              <a:t> (</a:t>
            </a:r>
            <a:r>
              <a:rPr lang="bg-BG" noProof="1"/>
              <a:t>бавна операция</a:t>
            </a:r>
            <a:r>
              <a:rPr lang="en-US" noProof="1"/>
              <a:t>)</a:t>
            </a:r>
          </a:p>
          <a:p>
            <a:pPr lvl="1">
              <a:spcBef>
                <a:spcPts val="1200"/>
              </a:spcBef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TryGetValue()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 </a:t>
            </a:r>
            <a:r>
              <a:rPr lang="en-US" b="1" noProof="1">
                <a:cs typeface="Consolas" panose="020B0609020204030204" pitchFamily="49" charset="0"/>
              </a:rPr>
              <a:t>–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 </a:t>
            </a:r>
            <a:r>
              <a:rPr lang="bg-BG" noProof="1"/>
              <a:t>проверяваме дали даден</a:t>
            </a:r>
            <a:r>
              <a:rPr lang="en-US" noProof="1"/>
              <a:t> </a:t>
            </a: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ключ</a:t>
            </a:r>
            <a:r>
              <a:rPr lang="en-US" noProof="1"/>
              <a:t> </a:t>
            </a:r>
            <a:r>
              <a:rPr lang="bg-BG" noProof="1"/>
              <a:t>съществува в речника и </a:t>
            </a:r>
            <a:r>
              <a:rPr lang="en-US" noProof="1"/>
              <a:t> </a:t>
            </a:r>
            <a:r>
              <a:rPr lang="bg-BG" noProof="1"/>
              <a:t>отпечатва стойността му</a:t>
            </a:r>
            <a:endParaRPr lang="en-US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1"/>
              <a:t>Речници</a:t>
            </a:r>
            <a:r>
              <a:rPr lang="en-US" noProof="1"/>
              <a:t>: </a:t>
            </a:r>
            <a:r>
              <a:rPr lang="bg-BG" noProof="1"/>
              <a:t>Функционалност</a:t>
            </a:r>
            <a:r>
              <a:rPr lang="en-US" noProof="1"/>
              <a:t> (2)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A09BD31-9755-489E-BA3B-D789AF81E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2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7"/>
          <p:cNvSpPr txBox="1">
            <a:spLocks/>
          </p:cNvSpPr>
          <p:nvPr/>
        </p:nvSpPr>
        <p:spPr>
          <a:xfrm>
            <a:off x="303212" y="2164729"/>
            <a:ext cx="19812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Pesho</a:t>
            </a:r>
          </a:p>
        </p:txBody>
      </p:sp>
      <p:sp>
        <p:nvSpPr>
          <p:cNvPr id="43" name="Text Placeholder 7"/>
          <p:cNvSpPr txBox="1">
            <a:spLocks/>
          </p:cNvSpPr>
          <p:nvPr/>
        </p:nvSpPr>
        <p:spPr>
          <a:xfrm>
            <a:off x="2284412" y="2164729"/>
            <a:ext cx="19812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0881-123-987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SortedDictionary&lt;K,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V&gt;</a:t>
            </a:r>
            <a:r>
              <a:rPr lang="en-US" dirty="0"/>
              <a:t> – </a:t>
            </a:r>
            <a:r>
              <a:rPr lang="bg-BG" dirty="0">
                <a:latin typeface="+mn-lt"/>
              </a:rPr>
              <a:t>Пример</a:t>
            </a:r>
            <a:endParaRPr lang="en-US" dirty="0">
              <a:latin typeface="+mn-lt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7618411" y="1530207"/>
            <a:ext cx="3962399" cy="474027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7" name="TextBox 6"/>
          <p:cNvSpPr txBox="1"/>
          <p:nvPr/>
        </p:nvSpPr>
        <p:spPr>
          <a:xfrm>
            <a:off x="7618410" y="1524000"/>
            <a:ext cx="3962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SortedDictionary</a:t>
            </a:r>
          </a:p>
          <a:p>
            <a:pPr marL="0" lvl="1"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&lt;string, string&gt;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7618410" y="21607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9599611" y="21607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7618411" y="26179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19" name="Text Placeholder 7"/>
          <p:cNvSpPr txBox="1">
            <a:spLocks/>
          </p:cNvSpPr>
          <p:nvPr/>
        </p:nvSpPr>
        <p:spPr>
          <a:xfrm>
            <a:off x="9599612" y="26179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7618411" y="30751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1" name="Text Placeholder 7"/>
          <p:cNvSpPr txBox="1">
            <a:spLocks/>
          </p:cNvSpPr>
          <p:nvPr/>
        </p:nvSpPr>
        <p:spPr>
          <a:xfrm>
            <a:off x="9599612" y="30751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2" name="Text Placeholder 7"/>
          <p:cNvSpPr txBox="1">
            <a:spLocks/>
          </p:cNvSpPr>
          <p:nvPr/>
        </p:nvSpPr>
        <p:spPr>
          <a:xfrm>
            <a:off x="7618411" y="35323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3" name="Text Placeholder 7"/>
          <p:cNvSpPr txBox="1">
            <a:spLocks/>
          </p:cNvSpPr>
          <p:nvPr/>
        </p:nvSpPr>
        <p:spPr>
          <a:xfrm>
            <a:off x="9599612" y="35323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4" name="Text Placeholder 7"/>
          <p:cNvSpPr txBox="1">
            <a:spLocks/>
          </p:cNvSpPr>
          <p:nvPr/>
        </p:nvSpPr>
        <p:spPr>
          <a:xfrm>
            <a:off x="7618411" y="39895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9599612" y="39895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6" name="Text Placeholder 7"/>
          <p:cNvSpPr txBox="1">
            <a:spLocks/>
          </p:cNvSpPr>
          <p:nvPr/>
        </p:nvSpPr>
        <p:spPr>
          <a:xfrm>
            <a:off x="7618411" y="44467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7" name="Text Placeholder 7"/>
          <p:cNvSpPr txBox="1">
            <a:spLocks/>
          </p:cNvSpPr>
          <p:nvPr/>
        </p:nvSpPr>
        <p:spPr>
          <a:xfrm>
            <a:off x="9599612" y="44467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8" name="Text Placeholder 7"/>
          <p:cNvSpPr txBox="1">
            <a:spLocks/>
          </p:cNvSpPr>
          <p:nvPr/>
        </p:nvSpPr>
        <p:spPr>
          <a:xfrm>
            <a:off x="7618411" y="49039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29" name="Text Placeholder 7"/>
          <p:cNvSpPr txBox="1">
            <a:spLocks/>
          </p:cNvSpPr>
          <p:nvPr/>
        </p:nvSpPr>
        <p:spPr>
          <a:xfrm>
            <a:off x="9599612" y="49039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30" name="Text Placeholder 7"/>
          <p:cNvSpPr txBox="1">
            <a:spLocks/>
          </p:cNvSpPr>
          <p:nvPr/>
        </p:nvSpPr>
        <p:spPr>
          <a:xfrm>
            <a:off x="7618411" y="53611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31" name="Text Placeholder 7"/>
          <p:cNvSpPr txBox="1">
            <a:spLocks/>
          </p:cNvSpPr>
          <p:nvPr/>
        </p:nvSpPr>
        <p:spPr>
          <a:xfrm>
            <a:off x="9599612" y="53611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7618411" y="58183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33" name="Text Placeholder 7"/>
          <p:cNvSpPr txBox="1">
            <a:spLocks/>
          </p:cNvSpPr>
          <p:nvPr/>
        </p:nvSpPr>
        <p:spPr>
          <a:xfrm>
            <a:off x="9599612" y="5818366"/>
            <a:ext cx="1981200" cy="457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34" name="TextBox 33"/>
          <p:cNvSpPr txBox="1"/>
          <p:nvPr/>
        </p:nvSpPr>
        <p:spPr>
          <a:xfrm>
            <a:off x="7618412" y="630549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bg-BG" sz="2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Ключ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bg-BG" sz="2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Стойност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Text Placeholder 7"/>
          <p:cNvSpPr txBox="1">
            <a:spLocks/>
          </p:cNvSpPr>
          <p:nvPr/>
        </p:nvSpPr>
        <p:spPr>
          <a:xfrm>
            <a:off x="303212" y="2164080"/>
            <a:ext cx="19812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Alice</a:t>
            </a:r>
          </a:p>
        </p:txBody>
      </p:sp>
      <p:sp>
        <p:nvSpPr>
          <p:cNvPr id="38" name="Text Placeholder 7"/>
          <p:cNvSpPr txBox="1">
            <a:spLocks/>
          </p:cNvSpPr>
          <p:nvPr/>
        </p:nvSpPr>
        <p:spPr>
          <a:xfrm>
            <a:off x="2284412" y="2164080"/>
            <a:ext cx="19812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noProof="1"/>
              <a:t>+359-899-55-592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77613" y="1534222"/>
            <a:ext cx="1924052" cy="2031325"/>
            <a:chOff x="4246560" y="3429000"/>
            <a:chExt cx="1924052" cy="2031325"/>
          </a:xfrm>
        </p:grpSpPr>
        <p:pic>
          <p:nvPicPr>
            <p:cNvPr id="3074" name="Picture 2" descr="Свързано изображение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230" y="4417973"/>
              <a:ext cx="1218341" cy="83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 Placeholder 7"/>
            <p:cNvSpPr txBox="1">
              <a:spLocks/>
            </p:cNvSpPr>
            <p:nvPr/>
          </p:nvSpPr>
          <p:spPr>
            <a:xfrm>
              <a:off x="4246560" y="3429000"/>
              <a:ext cx="1924052" cy="2031325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vert="horz" wrap="square" lIns="180000" tIns="91440" rIns="180000" bIns="91440" rtlCol="0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1"/>
            </a:p>
            <a:p>
              <a:pPr algn="ctr"/>
              <a:endParaRPr lang="en-US" noProof="1"/>
            </a:p>
            <a:p>
              <a:pPr algn="ctr"/>
              <a:endParaRPr lang="en-US" noProof="1"/>
            </a:p>
            <a:p>
              <a:pPr algn="ctr"/>
              <a:endParaRPr lang="en-US" noProof="1"/>
            </a:p>
            <a:p>
              <a:pPr algn="ctr"/>
              <a:endParaRPr lang="en-US" noProof="1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95485" y="3505200"/>
              <a:ext cx="18452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Comparator</a:t>
              </a:r>
              <a:b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</a:b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Function</a:t>
              </a:r>
              <a:endParaRPr lang="en-US" sz="2000" dirty="0"/>
            </a:p>
          </p:txBody>
        </p:sp>
      </p:grpSp>
      <p:sp>
        <p:nvSpPr>
          <p:cNvPr id="35" name="Slide Number Placeholder">
            <a:extLst>
              <a:ext uri="{FF2B5EF4-FFF2-40B4-BE49-F238E27FC236}">
                <a16:creationId xmlns:a16="http://schemas.microsoft.com/office/drawing/2014/main" id="{4C9BF784-E581-45A1-B012-32FC3EDCD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3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577E-6 4.44444E-6 L 0.60015 -0.002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8" y="-11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7041E-7 4.44444E-6 L 0.60016 -0.0020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016 -0.00024 L 0.60016 0.066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015 -0.00024 L 0.60015 0.0664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577E-6 -4.07407E-6 L 0.60015 -4.07407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7041E-7 -4.07407E-6 L 0.60016 4.44444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37" grpId="0" animBg="1"/>
      <p:bldP spid="37" grpId="1" animBg="1"/>
      <p:bldP spid="38" grpId="0" animBg="1"/>
      <p:bldP spid="3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1"/>
              <a:t>Пример: </a:t>
            </a:r>
            <a:r>
              <a:rPr lang="en-US" noProof="1"/>
              <a:t>SortedDictionary</a:t>
            </a:r>
            <a:r>
              <a:rPr lang="bg-BG" noProof="1"/>
              <a:t> </a:t>
            </a:r>
            <a:r>
              <a:rPr lang="en-US" dirty="0"/>
              <a:t>– </a:t>
            </a:r>
            <a:r>
              <a:rPr lang="bg-BG" dirty="0"/>
              <a:t>Събития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684212" y="1295400"/>
            <a:ext cx="10820400" cy="508097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600" dirty="0">
                <a:solidFill>
                  <a:schemeClr val="tx2"/>
                </a:solidFill>
              </a:rPr>
              <a:t>var events =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new SortedDictionary&lt;DateTime,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string&gt;();</a:t>
            </a:r>
          </a:p>
          <a:p>
            <a:pPr>
              <a:spcBef>
                <a:spcPts val="1200"/>
              </a:spcBef>
            </a:pPr>
            <a:r>
              <a:rPr lang="en-US" sz="2600" dirty="0">
                <a:solidFill>
                  <a:schemeClr val="tx2"/>
                </a:solidFill>
              </a:rPr>
              <a:t>events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2600" dirty="0">
                <a:solidFill>
                  <a:schemeClr val="tx2"/>
                </a:solidFill>
              </a:rPr>
              <a:t>new DateTime(1998,</a:t>
            </a:r>
            <a:r>
              <a:rPr lang="en-US" sz="2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9,</a:t>
            </a:r>
            <a:r>
              <a:rPr lang="en-US" sz="2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4)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2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=</a:t>
            </a:r>
            <a:r>
              <a:rPr lang="en-US" sz="2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"Google's birth date";</a:t>
            </a:r>
          </a:p>
          <a:p>
            <a:r>
              <a:rPr lang="en-US" sz="2600" dirty="0">
                <a:solidFill>
                  <a:schemeClr val="tx2"/>
                </a:solidFill>
              </a:rPr>
              <a:t>events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2600" dirty="0">
                <a:solidFill>
                  <a:schemeClr val="tx2"/>
                </a:solidFill>
              </a:rPr>
              <a:t>new DateTime(2013,</a:t>
            </a:r>
            <a:r>
              <a:rPr lang="en-US" sz="2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11,</a:t>
            </a:r>
            <a:r>
              <a:rPr lang="en-US" sz="2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5)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2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=</a:t>
            </a:r>
            <a:r>
              <a:rPr lang="en-US" sz="2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"SoftUni's birth date";</a:t>
            </a:r>
          </a:p>
          <a:p>
            <a:r>
              <a:rPr lang="en-US" sz="2600" dirty="0">
                <a:solidFill>
                  <a:schemeClr val="tx2"/>
                </a:solidFill>
              </a:rPr>
              <a:t>events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2600" dirty="0">
                <a:solidFill>
                  <a:schemeClr val="tx2"/>
                </a:solidFill>
              </a:rPr>
              <a:t>new DateTime(1975,</a:t>
            </a:r>
            <a:r>
              <a:rPr lang="en-US" sz="2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4,</a:t>
            </a:r>
            <a:r>
              <a:rPr lang="en-US" sz="2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4)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2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=</a:t>
            </a:r>
            <a:r>
              <a:rPr lang="en-US" sz="2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"Microsoft's birth date";</a:t>
            </a:r>
          </a:p>
          <a:p>
            <a:r>
              <a:rPr lang="en-US" sz="2600" dirty="0">
                <a:solidFill>
                  <a:schemeClr val="tx2"/>
                </a:solidFill>
              </a:rPr>
              <a:t>events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2600" dirty="0">
                <a:solidFill>
                  <a:schemeClr val="tx2"/>
                </a:solidFill>
              </a:rPr>
              <a:t>new DateTime(2004,</a:t>
            </a:r>
            <a:r>
              <a:rPr lang="en-US" sz="2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2,</a:t>
            </a:r>
            <a:r>
              <a:rPr lang="en-US" sz="2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4)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2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=</a:t>
            </a:r>
            <a:r>
              <a:rPr lang="en-US" sz="2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"Facebook's birth date";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chemeClr val="tx2"/>
                </a:solidFill>
              </a:rPr>
              <a:t>events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2600" dirty="0">
                <a:solidFill>
                  <a:schemeClr val="tx2"/>
                </a:solidFill>
              </a:rPr>
              <a:t>new DateTime(2013,</a:t>
            </a:r>
            <a:r>
              <a:rPr lang="en-US" sz="2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11,</a:t>
            </a:r>
            <a:r>
              <a:rPr lang="en-US" sz="2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5)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2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=</a:t>
            </a:r>
            <a:r>
              <a:rPr lang="en-US" sz="26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"SoftUni was founded";</a:t>
            </a:r>
          </a:p>
          <a:p>
            <a:pPr>
              <a:spcBef>
                <a:spcPts val="1200"/>
              </a:spcBef>
            </a:pPr>
            <a:r>
              <a:rPr lang="en-US" sz="2600" dirty="0">
                <a:solidFill>
                  <a:schemeClr val="tx2"/>
                </a:solidFill>
              </a:rPr>
              <a:t>foreach (var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entry</a:t>
            </a:r>
            <a:r>
              <a:rPr lang="en-US" sz="2600" dirty="0">
                <a:solidFill>
                  <a:schemeClr val="tx2"/>
                </a:solidFill>
              </a:rPr>
              <a:t> in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events</a:t>
            </a:r>
            <a:r>
              <a:rPr lang="en-US" sz="26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chemeClr val="tx2"/>
                </a:solidFill>
              </a:rPr>
              <a:t>{</a:t>
            </a:r>
          </a:p>
          <a:p>
            <a:r>
              <a:rPr lang="en-US" sz="2600" dirty="0">
                <a:solidFill>
                  <a:schemeClr val="tx2"/>
                </a:solidFill>
              </a:rPr>
              <a:t>   Console.WriteLine("{0:dd-MMM-yyyy}: {1}", </a:t>
            </a:r>
          </a:p>
          <a:p>
            <a:r>
              <a:rPr lang="en-US" sz="2600" dirty="0">
                <a:solidFill>
                  <a:schemeClr val="tx2"/>
                </a:solidFill>
              </a:rPr>
              <a:t>      entry.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Key</a:t>
            </a:r>
            <a:r>
              <a:rPr lang="en-US" sz="2600" dirty="0">
                <a:solidFill>
                  <a:schemeClr val="tx2"/>
                </a:solidFill>
              </a:rPr>
              <a:t>, entry.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Value</a:t>
            </a:r>
            <a:r>
              <a:rPr lang="en-US" sz="2600" dirty="0">
                <a:solidFill>
                  <a:schemeClr val="tx2"/>
                </a:solidFill>
              </a:rPr>
              <a:t>);</a:t>
            </a:r>
          </a:p>
          <a:p>
            <a:r>
              <a:rPr lang="en-US" sz="26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852EC82-FE58-4006-A8FE-409B36EB9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9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Въведете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списък от реални числа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ги изведете в нарастващ ред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заедно с техния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брой срещания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Пребройте реалните числа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380" y="2707741"/>
            <a:ext cx="3352801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8 2.5 2.5 8 2.5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8380" y="3907506"/>
            <a:ext cx="3352801" cy="108337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2.5 -&gt; 3 times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8 -&gt; 2 times</a:t>
            </a:r>
          </a:p>
        </p:txBody>
      </p:sp>
      <p:sp>
        <p:nvSpPr>
          <p:cNvPr id="7" name="Down Arrow 6"/>
          <p:cNvSpPr/>
          <p:nvPr/>
        </p:nvSpPr>
        <p:spPr>
          <a:xfrm>
            <a:off x="2272380" y="3449361"/>
            <a:ext cx="304800" cy="313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34580" y="2707741"/>
            <a:ext cx="3041866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1.5 5 1.5 3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50496" y="3907506"/>
            <a:ext cx="3025558" cy="157889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1.5 -&gt; 2 times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3 -&gt; 1 times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5 -&gt; 1 times</a:t>
            </a:r>
          </a:p>
        </p:txBody>
      </p:sp>
      <p:sp>
        <p:nvSpPr>
          <p:cNvPr id="10" name="Down Arrow 9"/>
          <p:cNvSpPr/>
          <p:nvPr/>
        </p:nvSpPr>
        <p:spPr>
          <a:xfrm>
            <a:off x="6003112" y="3444908"/>
            <a:ext cx="304800" cy="313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203261" y="2707741"/>
            <a:ext cx="3266590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-2 0.33 0.33 2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219202" y="3907506"/>
            <a:ext cx="3249078" cy="157889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-2 -&gt; 1 times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0.33 -&gt; 2 times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2 -&gt; 1 times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9691340" y="3444908"/>
            <a:ext cx="304800" cy="313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1485F9FB-BB70-495A-886C-89A9889E5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1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Пребройте реалните числа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900316" y="1181545"/>
            <a:ext cx="10375696" cy="476205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/>
              <a:t>double[] nums = Console.ReadLine().Split(' ')</a:t>
            </a:r>
            <a:br>
              <a:rPr lang="en-US" sz="2800" dirty="0"/>
            </a:br>
            <a:r>
              <a:rPr lang="en-US" sz="2800" dirty="0"/>
              <a:t>  .Select(double.Parse).ToArray();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var counts =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new SortedDictionary&lt;double,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int&gt;</a:t>
            </a:r>
            <a:r>
              <a:rPr lang="en-US" sz="2800" dirty="0"/>
              <a:t>();</a:t>
            </a:r>
          </a:p>
          <a:p>
            <a:r>
              <a:rPr lang="en-US" sz="2800" dirty="0"/>
              <a:t>foreach (var num in nums)</a:t>
            </a:r>
          </a:p>
          <a:p>
            <a:r>
              <a:rPr lang="en-US" sz="2800" dirty="0"/>
              <a:t>   if (counts.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ContainsKey</a:t>
            </a:r>
            <a:r>
              <a:rPr lang="en-US" sz="2800" dirty="0"/>
              <a:t>(num))</a:t>
            </a:r>
          </a:p>
          <a:p>
            <a:r>
              <a:rPr lang="en-US" sz="2800" dirty="0"/>
              <a:t>      counts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2800" dirty="0"/>
              <a:t>num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]++</a:t>
            </a:r>
            <a:r>
              <a:rPr lang="en-US" sz="2800" dirty="0"/>
              <a:t>;</a:t>
            </a:r>
          </a:p>
          <a:p>
            <a:r>
              <a:rPr lang="en-US" sz="2800" dirty="0"/>
              <a:t>   else</a:t>
            </a:r>
          </a:p>
          <a:p>
            <a:r>
              <a:rPr lang="en-US" sz="2800" dirty="0"/>
              <a:t>      counts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2800" dirty="0"/>
              <a:t>num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800" dirty="0"/>
              <a:t>;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foreach (var num in counts.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Keys</a:t>
            </a:r>
            <a:r>
              <a:rPr lang="en-US" sz="2800" dirty="0"/>
              <a:t>)</a:t>
            </a:r>
          </a:p>
          <a:p>
            <a:r>
              <a:rPr lang="en-US" sz="2800" dirty="0"/>
              <a:t>    Console.WriteLine($"{num} -&gt; {counts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2800" dirty="0"/>
              <a:t>num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2800" dirty="0"/>
              <a:t>}");</a:t>
            </a:r>
            <a:endParaRPr lang="en-US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7847012" y="3009900"/>
            <a:ext cx="3598276" cy="1524000"/>
          </a:xfrm>
          <a:prstGeom prst="wedgeRoundRectCallout">
            <a:avLst>
              <a:gd name="adj1" fmla="val -72996"/>
              <a:gd name="adj2" fmla="val -6425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counts[num]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пази колко пъти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num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 среща в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nums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591CB7B-E9A4-49DD-AD93-ACC388680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4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8494799" cy="5570355"/>
          </a:xfrm>
        </p:spPr>
        <p:txBody>
          <a:bodyPr>
            <a:normAutofit/>
          </a:bodyPr>
          <a:lstStyle/>
          <a:p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Dictionary&lt;K,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V&gt;</a:t>
            </a:r>
            <a:r>
              <a:rPr lang="en-US" sz="3200" noProof="1">
                <a:sym typeface="Wingdings" panose="05000000000000000000" pitchFamily="2" charset="2"/>
              </a:rPr>
              <a:t> </a:t>
            </a:r>
            <a:r>
              <a:rPr lang="bg-BG" sz="3200" noProof="1">
                <a:sym typeface="Wingdings" panose="05000000000000000000" pitchFamily="2" charset="2"/>
              </a:rPr>
              <a:t>с/у</a:t>
            </a:r>
            <a:r>
              <a:rPr lang="en-US" sz="3200" noProof="1">
                <a:sym typeface="Wingdings" panose="05000000000000000000" pitchFamily="2" charset="2"/>
              </a:rPr>
              <a:t>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SortedDictionary&lt;K,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V&gt; </a:t>
            </a:r>
            <a:r>
              <a:rPr lang="en-US" sz="3200" b="1" noProof="1">
                <a:latin typeface="Consolas" panose="020B0609020204030204" pitchFamily="49" charset="0"/>
                <a:sym typeface="Wingdings" panose="05000000000000000000" pitchFamily="2" charset="2"/>
              </a:rPr>
              <a:t>- </a:t>
            </a:r>
            <a:r>
              <a:rPr lang="bg-BG" sz="3200" b="1" noProof="1">
                <a:latin typeface="Consolas" panose="020B0609020204030204" pitchFamily="49" charset="0"/>
                <a:sym typeface="Wingdings" panose="05000000000000000000" pitchFamily="2" charset="2"/>
              </a:rPr>
              <a:t>елементите в обикновения речник се пазят по ред на добавяне, докато в сортирания – редът на добавяне няма значение</a:t>
            </a:r>
          </a:p>
          <a:p>
            <a:r>
              <a:rPr lang="bg-BG" sz="3200" b="1" noProof="1">
                <a:latin typeface="Consolas" panose="020B0609020204030204" pitchFamily="49" charset="0"/>
                <a:sym typeface="Wingdings" panose="05000000000000000000" pitchFamily="2" charset="2"/>
              </a:rPr>
              <a:t>Начинът на работа със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SortedDictionary&lt;K,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V&gt; </a:t>
            </a:r>
            <a:r>
              <a:rPr lang="bg-BG" sz="3200" b="1" noProof="1">
                <a:latin typeface="Consolas" panose="020B0609020204030204" pitchFamily="49" charset="0"/>
                <a:sym typeface="Wingdings" panose="05000000000000000000" pitchFamily="2" charset="2"/>
              </a:rPr>
              <a:t>е аналогичен на обикновения речник</a:t>
            </a:r>
          </a:p>
          <a:p>
            <a:endParaRPr lang="en-US" sz="3200" noProof="1">
              <a:sym typeface="Wingdings" panose="05000000000000000000" pitchFamily="2" charset="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научихме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12" y="1407665"/>
            <a:ext cx="2207821" cy="14107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A56F9-3ACB-4278-B9E9-E0F541A58E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904411" y="1911690"/>
            <a:ext cx="2106858" cy="228015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237BA17-1BFD-47AF-9914-DAA92CFCA603}"/>
              </a:ext>
            </a:extLst>
          </p:cNvPr>
          <p:cNvGrpSpPr/>
          <p:nvPr/>
        </p:nvGrpSpPr>
        <p:grpSpPr>
          <a:xfrm>
            <a:off x="8913812" y="4452622"/>
            <a:ext cx="2362200" cy="1811597"/>
            <a:chOff x="8069640" y="3761503"/>
            <a:chExt cx="3376573" cy="2440899"/>
          </a:xfrm>
        </p:grpSpPr>
        <p:pic>
          <p:nvPicPr>
            <p:cNvPr id="16" name="Picture 2" descr="Image result for dictionary icon modern">
              <a:extLst>
                <a:ext uri="{FF2B5EF4-FFF2-40B4-BE49-F238E27FC236}">
                  <a16:creationId xmlns:a16="http://schemas.microsoft.com/office/drawing/2014/main" id="{E2327C48-4092-42A0-8311-7554E3439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640" y="3761503"/>
              <a:ext cx="3376573" cy="2440899"/>
            </a:xfrm>
            <a:prstGeom prst="roundRect">
              <a:avLst>
                <a:gd name="adj" fmla="val 27088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545E168-8E0C-4936-9136-AFA43FEA6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93193" y="3770130"/>
              <a:ext cx="1926503" cy="192650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A5BF4AB-3B99-4DEA-BE2C-461A4D55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75812" y="4553528"/>
              <a:ext cx="1505843" cy="1505843"/>
            </a:xfrm>
            <a:prstGeom prst="rect">
              <a:avLst/>
            </a:prstGeom>
          </p:spPr>
        </p:pic>
      </p:grp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988827E6-6B3E-4684-A200-A7E81D3A4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6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7169</TotalTime>
  <Words>781</Words>
  <Application>Microsoft Office PowerPoint</Application>
  <PresentationFormat>Custom</PresentationFormat>
  <Paragraphs>110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Wingdings</vt:lpstr>
      <vt:lpstr>Wingdings 2</vt:lpstr>
      <vt:lpstr>SoftUni 16x9</vt:lpstr>
      <vt:lpstr>Речници, ламбда изрази и LINQ</vt:lpstr>
      <vt:lpstr>SortedDictionary&lt;K, V&gt;</vt:lpstr>
      <vt:lpstr>Речници: Функционалност</vt:lpstr>
      <vt:lpstr>Речници: Функционалност (2)</vt:lpstr>
      <vt:lpstr>SortedDictionary&lt;K, V&gt; – Пример</vt:lpstr>
      <vt:lpstr>Пример: SortedDictionary – Събития</vt:lpstr>
      <vt:lpstr>Задача: Пребройте реалните числа</vt:lpstr>
      <vt:lpstr>Решение: Пребройте реалните числа</vt:lpstr>
      <vt:lpstr>Какво научихме този час?</vt:lpstr>
      <vt:lpstr>Речници, ламбда изрази и LINQ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2019-12-16T19:27:17Z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