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530" r:id="rId3"/>
    <p:sldId id="531" r:id="rId4"/>
    <p:sldId id="461" r:id="rId5"/>
    <p:sldId id="462" r:id="rId6"/>
    <p:sldId id="536" r:id="rId7"/>
    <p:sldId id="537" r:id="rId8"/>
    <p:sldId id="528" r:id="rId9"/>
    <p:sldId id="518" r:id="rId10"/>
    <p:sldId id="527" r:id="rId11"/>
    <p:sldId id="533" r:id="rId12"/>
    <p:sldId id="540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94AEE3EF-A67F-45E3-A320-2092FAE29B1B}">
          <p14:sldIdLst>
            <p14:sldId id="530"/>
            <p14:sldId id="531"/>
          </p14:sldIdLst>
        </p14:section>
        <p14:section name="Представяне на темата" id="{69123BD6-272E-4688-874C-52163729D670}">
          <p14:sldIdLst>
            <p14:sldId id="461"/>
            <p14:sldId id="462"/>
            <p14:sldId id="536"/>
            <p14:sldId id="537"/>
            <p14:sldId id="528"/>
            <p14:sldId id="518"/>
            <p14:sldId id="527"/>
          </p14:sldIdLst>
        </p14:section>
        <p14:section name="Заключения" id="{AC1A6B81-35CB-416D-A217-73C4FD7B6C37}">
          <p14:sldIdLst>
            <p14:sldId id="533"/>
            <p14:sldId id="540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B79FFE60-1693-46A6-84A9-87001E813A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6474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E2D0A0C-92A5-42C3-B93B-471D937288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386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27A455C-13D4-479D-98C1-D51D8C3D94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5176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Encapsulation</a:t>
            </a:r>
            <a:r>
              <a:rPr lang="en-US" dirty="0"/>
              <a:t> hides the implementation details</a:t>
            </a:r>
          </a:p>
          <a:p>
            <a:r>
              <a:rPr lang="en-US" dirty="0"/>
              <a:t>Class announces only a few operations (methods) available for its clients – its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public interface</a:t>
            </a:r>
          </a:p>
          <a:p>
            <a:r>
              <a:rPr lang="en-US" dirty="0"/>
              <a:t>All data members (fields) of a class should be hidden</a:t>
            </a:r>
          </a:p>
          <a:p>
            <a:pPr lvl="1"/>
            <a:r>
              <a:rPr lang="en-US" dirty="0"/>
              <a:t>Accessed via properties (read-only and read-write)</a:t>
            </a:r>
          </a:p>
          <a:p>
            <a:r>
              <a:rPr lang="en-US" dirty="0"/>
              <a:t>No interface members should be hidden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Encapsulation</a:t>
            </a:r>
            <a:r>
              <a:rPr lang="en-US" dirty="0"/>
              <a:t> == hide (encapsulate) data behind constructors and properties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F1B4C5B-3F7E-4357-AA66-08B51E3CEB5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8660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Fields are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</a:p>
          <a:p>
            <a:pPr>
              <a:lnSpc>
                <a:spcPct val="100000"/>
              </a:lnSpc>
            </a:pPr>
            <a:r>
              <a:rPr lang="en-US" dirty="0"/>
              <a:t>Constructors and accessors are defined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getters</a:t>
            </a:r>
            <a:r>
              <a:rPr lang="en-US" dirty="0"/>
              <a:t> and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setters</a:t>
            </a:r>
            <a:r>
              <a:rPr lang="en-US" dirty="0"/>
              <a:t>)</a:t>
            </a:r>
            <a:endParaRPr lang="bg-BG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32A609C-AE1A-4CE1-9B0B-68C51409B8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6012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Constructors are declared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Constructors perform checks to keep the object state valid</a:t>
            </a:r>
          </a:p>
          <a:p>
            <a:pPr>
              <a:lnSpc>
                <a:spcPct val="100000"/>
              </a:lnSpc>
            </a:pPr>
            <a:r>
              <a:rPr lang="en-US" dirty="0"/>
              <a:t>Interface methods are always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explicitly declared with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Non-interface</a:t>
            </a:r>
            <a:r>
              <a:rPr lang="en-US" i="1" dirty="0"/>
              <a:t> </a:t>
            </a:r>
            <a:r>
              <a:rPr lang="en-US" dirty="0"/>
              <a:t>methods are declared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EBFFD2"/>
                </a:solidFill>
              </a:rPr>
              <a:t>/</a:t>
            </a:r>
            <a:r>
              <a:rPr lang="en-US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8D61EE0-6E01-4EB7-B97F-16E6C8BF56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6751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Constructors are declared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Constructors perform checks to keep the object state valid</a:t>
            </a:r>
          </a:p>
          <a:p>
            <a:pPr>
              <a:lnSpc>
                <a:spcPct val="100000"/>
              </a:lnSpc>
            </a:pPr>
            <a:r>
              <a:rPr lang="en-US" dirty="0"/>
              <a:t>Interface methods are always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explicitly declared with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Non-interface</a:t>
            </a:r>
            <a:r>
              <a:rPr lang="en-US" i="1" dirty="0"/>
              <a:t> </a:t>
            </a:r>
            <a:r>
              <a:rPr lang="en-US" dirty="0"/>
              <a:t>methods are declared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EBFFD2"/>
                </a:solidFill>
              </a:rPr>
              <a:t>/</a:t>
            </a:r>
            <a:r>
              <a:rPr lang="en-US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870EF1-C599-4326-9991-45A9C301C0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4668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Constructors are declared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Constructors perform checks to keep the object state valid</a:t>
            </a:r>
          </a:p>
          <a:p>
            <a:pPr>
              <a:lnSpc>
                <a:spcPct val="100000"/>
              </a:lnSpc>
            </a:pPr>
            <a:r>
              <a:rPr lang="en-US" dirty="0"/>
              <a:t>Interface methods are always</a:t>
            </a:r>
            <a:r>
              <a:rPr lang="en-US" dirty="0">
                <a:solidFill>
                  <a:srgbClr val="EBFFD2"/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explicitly declared with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Non-interface</a:t>
            </a:r>
            <a:r>
              <a:rPr lang="en-US" i="1" dirty="0"/>
              <a:t> </a:t>
            </a:r>
            <a:r>
              <a:rPr lang="en-US" dirty="0"/>
              <a:t>methods are declared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EBFFD2"/>
                </a:solidFill>
              </a:rPr>
              <a:t>/</a:t>
            </a:r>
            <a:r>
              <a:rPr lang="en-US" dirty="0"/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endParaRPr lang="bg-BG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9D114F4-3BC9-4FFE-9F1F-51073C6FD6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07328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C0DE0DB-5F4A-4FCD-AC26-DB171A1BCA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2715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48EAE2E-7023-402E-A4EE-59E0ED7968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0645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533400"/>
            <a:ext cx="10577299" cy="788071"/>
          </a:xfrm>
        </p:spPr>
        <p:txBody>
          <a:bodyPr>
            <a:normAutofit/>
          </a:bodyPr>
          <a:lstStyle/>
          <a:p>
            <a:r>
              <a:rPr lang="bg-BG" dirty="0">
                <a:latin typeface="+mn-ea"/>
              </a:rPr>
              <a:t>Капсулация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827212" y="1630317"/>
            <a:ext cx="9662898" cy="960483"/>
          </a:xfrm>
        </p:spPr>
        <p:txBody>
          <a:bodyPr>
            <a:normAutofit fontScale="97500"/>
          </a:bodyPr>
          <a:lstStyle/>
          <a:p>
            <a:r>
              <a:rPr lang="bg-BG" altLang="en-US" dirty="0" err="1">
                <a:latin typeface="+mn-ea"/>
              </a:rPr>
              <a:t>Капсулацията</a:t>
            </a:r>
            <a:r>
              <a:rPr lang="bg-BG" altLang="en-US" dirty="0">
                <a:latin typeface="+mn-ea"/>
              </a:rPr>
              <a:t> и ползите от нея</a:t>
            </a:r>
            <a:endParaRPr lang="x-none" altLang="en-US" dirty="0">
              <a:latin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04" y="3213099"/>
            <a:ext cx="4800600" cy="3200399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F1F6C6D-E07E-4F2F-8835-33B82DEB9FD5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22" name="Picture 21" descr="http://softuni.bg">
              <a:extLst>
                <a:ext uri="{FF2B5EF4-FFF2-40B4-BE49-F238E27FC236}">
                  <a16:creationId xmlns:a16="http://schemas.microsoft.com/office/drawing/2014/main" id="{9BD9F8A7-575C-400C-8DD9-8450CEEBE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443554-5942-41C3-928F-33959E23429B}"/>
                </a:ext>
              </a:extLst>
            </p:cNvPr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5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707BC110-EC0B-4090-852D-224DED57F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0" name="Text Placeholder 7">
              <a:extLst>
                <a:ext uri="{FF2B5EF4-FFF2-40B4-BE49-F238E27FC236}">
                  <a16:creationId xmlns:a16="http://schemas.microsoft.com/office/drawing/2014/main" id="{EE52BE71-7C04-48F2-BC84-97EBF491E8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31" name="Text Placeholder 10">
              <a:extLst>
                <a:ext uri="{FF2B5EF4-FFF2-40B4-BE49-F238E27FC236}">
                  <a16:creationId xmlns:a16="http://schemas.microsoft.com/office/drawing/2014/main" id="{97F90676-CCC6-4E28-A4DD-B5D64E71CE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32" name="Text Placeholder 11">
              <a:extLst>
                <a:ext uri="{FF2B5EF4-FFF2-40B4-BE49-F238E27FC236}">
                  <a16:creationId xmlns:a16="http://schemas.microsoft.com/office/drawing/2014/main" id="{7EF1E03D-582B-4A10-BBCC-4337B26BB1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02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29476"/>
            <a:ext cx="8214853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Капсулацията</a:t>
            </a:r>
            <a:r>
              <a:rPr lang="en-US" sz="3200" dirty="0"/>
              <a:t> </a:t>
            </a:r>
            <a:r>
              <a:rPr lang="bg-BG" sz="3200" dirty="0"/>
              <a:t>скрива имплементацията (реализацията на обекта - неговите компоненти – полета, свойства, методи)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Капсулацията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намалява сложността</a:t>
            </a:r>
            <a:r>
              <a:rPr lang="en-US" sz="3200" dirty="0"/>
              <a:t> </a:t>
            </a:r>
            <a:endParaRPr lang="bg-BG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Осигурява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структурните промени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sz="3200" dirty="0"/>
              <a:t>да останат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локални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С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можем да управляваме инстанциите </a:t>
            </a:r>
            <a:r>
              <a:rPr lang="en-US" sz="3200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 – ползи от капсулацията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9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41">
            <a:off x="8442026" y="4121924"/>
            <a:ext cx="1633595" cy="816797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63">
            <a:off x="9106470" y="5393728"/>
            <a:ext cx="2398736" cy="951223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660" y="5075384"/>
            <a:ext cx="13716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54" y="4919876"/>
            <a:ext cx="2166187" cy="1765442"/>
          </a:xfrm>
          <a:prstGeom prst="rect">
            <a:avLst/>
          </a:prstGeom>
        </p:spPr>
      </p:pic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280FB19F-A9DD-46FC-953D-DFBD9DC58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Капсулация – </a:t>
            </a:r>
            <a:r>
              <a:rPr lang="en-US" sz="4400" dirty="0"/>
              <a:t>This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4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29A60D2-9905-463D-A3DE-D0D119F2D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капсулация</a:t>
            </a:r>
            <a:r>
              <a:rPr lang="en-US" dirty="0"/>
              <a:t>?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Клю	чова</a:t>
            </a:r>
            <a:r>
              <a:rPr lang="en-US" dirty="0"/>
              <a:t> </a:t>
            </a:r>
            <a:r>
              <a:rPr lang="bg-BG" dirty="0"/>
              <a:t>дума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pic>
        <p:nvPicPr>
          <p:cNvPr id="6" name="Picture 6" descr="C:\Documents\Courses\OOP\OOP Images\pi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3639358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\Courses\OOP\OOP Images\CSTRen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16" y="2209800"/>
            <a:ext cx="3357589" cy="251601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E57E647-FC09-43D0-AB4D-14B241F66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Процесът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обединяване</a:t>
            </a:r>
            <a:r>
              <a:rPr lang="en-US" dirty="0"/>
              <a:t> </a:t>
            </a:r>
            <a:r>
              <a:rPr lang="bg-BG" dirty="0"/>
              <a:t>на кода и данните </a:t>
            </a:r>
            <a:r>
              <a:rPr lang="en-US" dirty="0"/>
              <a:t> </a:t>
            </a:r>
            <a:r>
              <a:rPr lang="bg-BG" dirty="0"/>
              <a:t>в едно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цяло (обект)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Полетата на обекта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трябва да са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private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Използване на 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getters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setters</a:t>
            </a:r>
            <a:r>
              <a:rPr lang="en-US" dirty="0"/>
              <a:t> </a:t>
            </a:r>
            <a:r>
              <a:rPr lang="bg-BG" dirty="0"/>
              <a:t>за достъп до данните</a:t>
            </a:r>
            <a:endParaRPr lang="en-US" dirty="0"/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Капсулация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8012" y="3309889"/>
            <a:ext cx="3962400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int age;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8012" y="4648200"/>
            <a:ext cx="7924800" cy="181588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Person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Age =&gt; return this.age</a:t>
            </a:r>
          </a:p>
          <a:p>
            <a:pPr fontAlgn="base"/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4887360"/>
            <a:ext cx="1447800" cy="13375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71" y="2523857"/>
            <a:ext cx="1524000" cy="1407959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6043BEED-5D77-4922-BF46-A2CA53C53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47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7" grpId="0" uiExpand="1" build="p"/>
      <p:bldP spid="8" grpId="0" uiExpand="1" animBg="1"/>
      <p:bldP spid="9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5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bg-BG" dirty="0"/>
              <a:t>Полетата трябва да са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endParaRPr lang="bg-BG" dirty="0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 anchorCtr="0"/>
          <a:lstStyle/>
          <a:p>
            <a:pPr>
              <a:lnSpc>
                <a:spcPts val="4000"/>
              </a:lnSpc>
              <a:defRPr/>
            </a:pPr>
            <a:r>
              <a:rPr lang="bg-BG" sz="4000" dirty="0"/>
              <a:t>Капсулация</a:t>
            </a:r>
            <a:r>
              <a:rPr lang="en-US" sz="4000" dirty="0"/>
              <a:t> – </a:t>
            </a:r>
            <a:r>
              <a:rPr lang="bg-BG" sz="4000" dirty="0"/>
              <a:t>Примери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51213" y="2133600"/>
            <a:ext cx="5486400" cy="2965702"/>
            <a:chOff x="3351213" y="3054770"/>
            <a:chExt cx="5486400" cy="296570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351213" y="3054770"/>
              <a:ext cx="5486400" cy="60283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4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Person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351213" y="3650829"/>
              <a:ext cx="5486400" cy="99737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4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-name: string</a:t>
              </a:r>
            </a:p>
            <a:p>
              <a:pPr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4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-age: int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351213" y="4648201"/>
              <a:ext cx="5486400" cy="137227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4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+Person(string name, int age)</a:t>
              </a:r>
            </a:p>
            <a:p>
              <a:pPr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sz="24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+Name: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+Age: int</a:t>
              </a:r>
              <a:endParaRPr lang="en-US" sz="24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0CE5F50-295A-4CAB-995A-740FCCBE1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487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6236983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Създайте клас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Creature</a:t>
            </a:r>
          </a:p>
          <a:p>
            <a:pPr>
              <a:lnSpc>
                <a:spcPct val="100000"/>
              </a:lnSpc>
            </a:pPr>
            <a:r>
              <a:rPr lang="en-US" dirty="0"/>
              <a:t>Creature </a:t>
            </a:r>
            <a:r>
              <a:rPr lang="bg-BG" dirty="0"/>
              <a:t>трябва да има полета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name, years, areal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bg-BG" dirty="0"/>
              <a:t>съответно за име, възраст  и местообитание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Създайте методи за достъп до обектите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getters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setters</a:t>
            </a:r>
            <a:r>
              <a:rPr lang="en-US" dirty="0"/>
              <a:t> </a:t>
            </a:r>
            <a:r>
              <a:rPr lang="bg-BG" dirty="0"/>
              <a:t> за полетата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Клас </a:t>
            </a:r>
            <a:r>
              <a:rPr lang="en-US" dirty="0"/>
              <a:t>Creature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06215" y="1632648"/>
            <a:ext cx="5410200" cy="4892354"/>
            <a:chOff x="-306388" y="2077297"/>
            <a:chExt cx="3137848" cy="4892354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-306388" y="2077297"/>
              <a:ext cx="3137848" cy="582633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noAutofit/>
            </a:bodyPr>
            <a:lstStyle/>
            <a:p>
              <a:pPr algn="ctr" eaLnBrk="0" hangingPunct="0">
                <a:lnSpc>
                  <a:spcPts val="3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Creature</a:t>
              </a:r>
              <a:endParaRPr lang="en-US" sz="16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-306388" y="2668032"/>
              <a:ext cx="3137848" cy="1372271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-name 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-years: 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-areal: string</a:t>
              </a: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-306388" y="4058497"/>
              <a:ext cx="3137848" cy="2911154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2540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+setName(string value)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+setYears(int value)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+setAreal(string value)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endParaRPr lang="en-US" b="1" noProof="1">
                <a:latin typeface="Consolas" panose="020B0609020204030204" pitchFamily="49" charset="0"/>
              </a:endParaRP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+getName(): string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+getYears(): int</a:t>
              </a:r>
            </a:p>
            <a:p>
              <a:pPr eaLnBrk="0" hangingPunct="0">
                <a:lnSpc>
                  <a:spcPts val="3000"/>
                </a:lnSpc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latin typeface="Consolas" panose="020B0609020204030204" pitchFamily="49" charset="0"/>
                </a:rPr>
                <a:t>+getAreal(): string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04875" y="345311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sz="2800" dirty="0"/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3CA88066-23B1-4DF9-8FBD-8868203FB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Клас </a:t>
            </a:r>
            <a:r>
              <a:rPr lang="en-US" dirty="0"/>
              <a:t>Creature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42023" y="1036095"/>
            <a:ext cx="5299989" cy="53160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fontAlgn="base"/>
            <a:r>
              <a:rPr lang="en-US" dirty="0"/>
              <a:t>private string name;</a:t>
            </a:r>
          </a:p>
          <a:p>
            <a:pPr fontAlgn="base"/>
            <a:r>
              <a:rPr lang="en-US" dirty="0"/>
              <a:t>private </a:t>
            </a:r>
            <a:r>
              <a:rPr lang="en-US" dirty="0" err="1"/>
              <a:t>int</a:t>
            </a:r>
            <a:r>
              <a:rPr lang="en-US" dirty="0"/>
              <a:t> years;</a:t>
            </a:r>
          </a:p>
          <a:p>
            <a:pPr fontAlgn="base"/>
            <a:r>
              <a:rPr lang="en-US" dirty="0"/>
              <a:t>private string areal;</a:t>
            </a:r>
          </a:p>
          <a:p>
            <a:endParaRPr lang="en-US" dirty="0"/>
          </a:p>
          <a:p>
            <a:r>
              <a:rPr lang="en-US" dirty="0"/>
              <a:t>public string Name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get { return this.name; }</a:t>
            </a:r>
          </a:p>
          <a:p>
            <a:r>
              <a:rPr lang="en-US" dirty="0"/>
              <a:t>  set { this.name = value; 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public </a:t>
            </a:r>
            <a:r>
              <a:rPr lang="en-US" dirty="0" err="1"/>
              <a:t>int</a:t>
            </a:r>
            <a:r>
              <a:rPr lang="en-US" dirty="0"/>
              <a:t> Years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get =&gt; </a:t>
            </a:r>
            <a:r>
              <a:rPr lang="en-US" dirty="0" err="1"/>
              <a:t>this.years</a:t>
            </a:r>
            <a:r>
              <a:rPr lang="en-US" dirty="0"/>
              <a:t>;</a:t>
            </a:r>
          </a:p>
          <a:p>
            <a:r>
              <a:rPr lang="en-US" dirty="0"/>
              <a:t>  set =&gt; </a:t>
            </a:r>
            <a:r>
              <a:rPr lang="en-US" dirty="0" err="1"/>
              <a:t>this.years</a:t>
            </a:r>
            <a:r>
              <a:rPr lang="en-US" dirty="0"/>
              <a:t> = value;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266423" y="1032284"/>
            <a:ext cx="5299989" cy="53160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public string Areal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get </a:t>
            </a:r>
          </a:p>
          <a:p>
            <a:r>
              <a:rPr lang="en-US" dirty="0"/>
              <a:t>  { </a:t>
            </a:r>
          </a:p>
          <a:p>
            <a:r>
              <a:rPr lang="en-US" dirty="0"/>
              <a:t>     return </a:t>
            </a:r>
            <a:r>
              <a:rPr lang="en-US" dirty="0" err="1"/>
              <a:t>this.areal</a:t>
            </a:r>
            <a:r>
              <a:rPr lang="en-US" dirty="0"/>
              <a:t>; 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set </a:t>
            </a:r>
          </a:p>
          <a:p>
            <a:r>
              <a:rPr lang="en-US" dirty="0"/>
              <a:t>  { </a:t>
            </a:r>
          </a:p>
          <a:p>
            <a:r>
              <a:rPr lang="en-US" dirty="0"/>
              <a:t>     </a:t>
            </a:r>
            <a:r>
              <a:rPr lang="en-US" dirty="0" err="1"/>
              <a:t>this.areal</a:t>
            </a:r>
            <a:r>
              <a:rPr lang="en-US" dirty="0"/>
              <a:t> = value; 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30A5F54-EEA8-4347-B506-AFFA51ABD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4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е препратка към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текущия обект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dirty="0"/>
              <a:t> </a:t>
            </a:r>
            <a:r>
              <a:rPr lang="bg-BG" dirty="0"/>
              <a:t>може да сочи към променлива, която е инстанция (представител) на текущия клас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dirty="0"/>
              <a:t> </a:t>
            </a:r>
            <a:r>
              <a:rPr lang="bg-BG" dirty="0"/>
              <a:t>може да се предава като аргумент в метод или като извикване на конструктор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dirty="0"/>
              <a:t> </a:t>
            </a:r>
            <a:r>
              <a:rPr lang="bg-BG" dirty="0"/>
              <a:t>може да се върне като стойност на метод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Ключова дума </a:t>
            </a:r>
            <a:r>
              <a:rPr lang="en-US"/>
              <a:t>This</a:t>
            </a:r>
            <a:endParaRPr lang="bg-BG" dirty="0">
              <a:latin typeface="Consolas" panose="020B0609020204030204" pitchFamily="49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65013" y="3001821"/>
            <a:ext cx="11201399" cy="186895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public Person(string name)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n-US" sz="2800" dirty="0"/>
              <a:t>.name = name;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7826862-741C-41FA-8CEF-FC408495E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41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dirty="0"/>
              <a:t> </a:t>
            </a:r>
            <a:r>
              <a:rPr lang="bg-BG" dirty="0"/>
              <a:t>може да извика метод на текущия клас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Ключова дума </a:t>
            </a:r>
            <a:r>
              <a:rPr lang="en-US"/>
              <a:t>This (2)</a:t>
            </a:r>
            <a:endParaRPr lang="bg-BG" dirty="0">
              <a:latin typeface="Consolas" panose="020B0609020204030204" pitchFamily="49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92124" y="2133600"/>
            <a:ext cx="11201400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private string </a:t>
            </a:r>
            <a:r>
              <a:rPr lang="en-US" sz="2800" dirty="0" err="1"/>
              <a:t>FirstName</a:t>
            </a:r>
            <a:endParaRPr lang="en-US" sz="2800" dirty="0"/>
          </a:p>
          <a:p>
            <a:r>
              <a:rPr lang="en-US" sz="2800" dirty="0"/>
              <a:t>{ </a:t>
            </a:r>
          </a:p>
          <a:p>
            <a:r>
              <a:rPr lang="en-US" sz="2800" dirty="0"/>
              <a:t>  get { return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this.fname</a:t>
            </a:r>
            <a:r>
              <a:rPr lang="en-US" sz="2800" dirty="0"/>
              <a:t> } </a:t>
            </a:r>
          </a:p>
          <a:p>
            <a:r>
              <a:rPr lang="en-US" sz="2800" dirty="0"/>
              <a:t>}</a:t>
            </a:r>
          </a:p>
          <a:p>
            <a:r>
              <a:rPr lang="en-US" sz="2800" dirty="0"/>
              <a:t>public string </a:t>
            </a:r>
            <a:r>
              <a:rPr lang="en-US" sz="2800" dirty="0" err="1"/>
              <a:t>FullName</a:t>
            </a:r>
            <a:endParaRPr lang="en-US" sz="2800" dirty="0"/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return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this.</a:t>
            </a:r>
            <a:r>
              <a:rPr lang="en-US" sz="2800" dirty="0" err="1"/>
              <a:t>FirstName</a:t>
            </a:r>
            <a:r>
              <a:rPr lang="en-US" sz="2800" dirty="0"/>
              <a:t> + " " +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this.</a:t>
            </a:r>
            <a:r>
              <a:rPr lang="en-US" sz="2800" dirty="0" err="1"/>
              <a:t>LastName</a:t>
            </a:r>
            <a:endParaRPr lang="en-US" sz="2800" dirty="0"/>
          </a:p>
          <a:p>
            <a:r>
              <a:rPr lang="en-US" sz="28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65D1042-6AF9-41C1-8E56-57BEC9384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00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може да извиква конструктор на текущия клас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Ключова дума </a:t>
            </a:r>
            <a:r>
              <a:rPr lang="en-US"/>
              <a:t>This (3)</a:t>
            </a:r>
            <a:endParaRPr lang="bg-BG" dirty="0">
              <a:latin typeface="Consolas" panose="020B0609020204030204" pitchFamily="49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902421" y="1981200"/>
            <a:ext cx="10460182" cy="44542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public Person(string firstName, string </a:t>
            </a:r>
            <a:r>
              <a:rPr lang="en-US" sz="2800" dirty="0" err="1"/>
              <a:t>lastName</a:t>
            </a:r>
            <a:r>
              <a:rPr lang="en-US" sz="2800" dirty="0"/>
              <a:t>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n-US" sz="2800" dirty="0"/>
              <a:t>.firstName = firstName;</a:t>
            </a:r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n-US" sz="2800" dirty="0"/>
              <a:t>.lastName = lastName;</a:t>
            </a:r>
          </a:p>
          <a:p>
            <a:r>
              <a:rPr lang="en-US" sz="2800" dirty="0"/>
              <a:t>}</a:t>
            </a:r>
          </a:p>
          <a:p>
            <a:r>
              <a:rPr lang="en-US" sz="2800" dirty="0"/>
              <a:t>public Person (string fname, string lName, </a:t>
            </a:r>
            <a:r>
              <a:rPr lang="en-US" sz="2800" dirty="0" err="1"/>
              <a:t>int</a:t>
            </a:r>
            <a:r>
              <a:rPr lang="en-US" sz="2800" dirty="0"/>
              <a:t> age) </a:t>
            </a:r>
          </a:p>
          <a:p>
            <a:r>
              <a:rPr lang="en-US" sz="2800" dirty="0"/>
              <a:t>  :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n-US" sz="2800" dirty="0"/>
              <a:t> (</a:t>
            </a:r>
            <a:r>
              <a:rPr lang="en-US" sz="2800" dirty="0" err="1"/>
              <a:t>fName</a:t>
            </a:r>
            <a:r>
              <a:rPr lang="en-US" sz="2800" dirty="0"/>
              <a:t>, </a:t>
            </a:r>
            <a:r>
              <a:rPr lang="en-US" sz="2800" dirty="0" err="1"/>
              <a:t>lName</a:t>
            </a:r>
            <a:r>
              <a:rPr lang="en-US" sz="2800" dirty="0"/>
              <a:t>);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this</a:t>
            </a:r>
            <a:r>
              <a:rPr lang="en-US" sz="2800" dirty="0"/>
              <a:t>.age = age;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EE03D47-35EB-44E4-8BC2-CA394B957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3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7139</TotalTime>
  <Words>992</Words>
  <Application>Microsoft Office PowerPoint</Application>
  <PresentationFormat>Custom</PresentationFormat>
  <Paragraphs>177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Капсулация</vt:lpstr>
      <vt:lpstr>Съдържание</vt:lpstr>
      <vt:lpstr>Капсулация</vt:lpstr>
      <vt:lpstr>Капсулация – Примери</vt:lpstr>
      <vt:lpstr>Задача: Клас Creature</vt:lpstr>
      <vt:lpstr>Решение: Клас Creature</vt:lpstr>
      <vt:lpstr>Ключова дума This</vt:lpstr>
      <vt:lpstr>Ключова дума This (2)</vt:lpstr>
      <vt:lpstr>Ключова дума This (3)</vt:lpstr>
      <vt:lpstr>Обобщение – ползи от капсулацията</vt:lpstr>
      <vt:lpstr>Капсулация – This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OOP - Encapsulation</dc:title>
  <dc:subject>C# Basics Course</dc:subject>
  <dc:creator>Software University Foundation</dc:creator>
  <cp:keywords>Encapsulation; OOP; programming; course; SoftUni; Software University; OOP; Encapsulation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2019-12-16T19:56:11Z</dcterms:modified>
  <cp:category>programming; OOP; C#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