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601" r:id="rId4"/>
    <p:sldId id="602" r:id="rId5"/>
    <p:sldId id="603" r:id="rId6"/>
    <p:sldId id="604" r:id="rId7"/>
    <p:sldId id="605" r:id="rId8"/>
    <p:sldId id="606" r:id="rId9"/>
    <p:sldId id="607" r:id="rId10"/>
    <p:sldId id="608" r:id="rId11"/>
    <p:sldId id="594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E71AE51-C8F0-4BF4-8A66-C49CEFCFBD26}">
          <p14:sldIdLst>
            <p14:sldId id="394"/>
            <p14:sldId id="601"/>
          </p14:sldIdLst>
        </p14:section>
        <p14:section name="Алгоритми със стек и опашка" id="{E1588085-A9D8-4D00-A72B-B4D7A40FA9BE}">
          <p14:sldIdLst>
            <p14:sldId id="602"/>
            <p14:sldId id="603"/>
            <p14:sldId id="604"/>
            <p14:sldId id="605"/>
            <p14:sldId id="606"/>
            <p14:sldId id="607"/>
            <p14:sldId id="608"/>
          </p14:sldIdLst>
        </p14:section>
        <p14:section name="Conclusion" id="{66DA4EB3-1AE5-4197-A91D-80CD50F86FE0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02696BF-A8DA-4CD1-ADD0-74CE35EDBF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979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71BE1ED-FA12-4FD8-9B3A-E0220A9D72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9495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4016979-B2B9-4A35-B80F-C7B3B896BB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3028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119AAB0-0DE7-4541-B077-BDDA1F3282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4252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745784" y="609600"/>
            <a:ext cx="10820528" cy="170729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dirty="0"/>
              <a:t>Алгоритми </a:t>
            </a:r>
            <a:r>
              <a:rPr lang="bg-BG" sz="4800"/>
              <a:t>върху линейни</a:t>
            </a:r>
            <a:br>
              <a:rPr lang="bg-BG" sz="4800"/>
            </a:br>
            <a:r>
              <a:rPr lang="bg-BG" sz="4800"/>
              <a:t>структури </a:t>
            </a:r>
            <a:r>
              <a:rPr lang="bg-BG" sz="4800" dirty="0"/>
              <a:t>от данни. Стек и опашка</a:t>
            </a:r>
            <a:endParaRPr lang="en-US" sz="48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530497" cy="2524722"/>
            <a:chOff x="745783" y="3624633"/>
            <a:chExt cx="6530497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135137">
              <a:off x="4710899" y="3759127"/>
              <a:ext cx="256538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алгоритмите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1812" y="2867098"/>
            <a:ext cx="2241884" cy="2497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854" y="4121754"/>
            <a:ext cx="3613758" cy="25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0"/>
            <a:ext cx="11823173" cy="1331259"/>
          </a:xfrm>
        </p:spPr>
        <p:txBody>
          <a:bodyPr>
            <a:normAutofit/>
          </a:bodyPr>
          <a:lstStyle/>
          <a:p>
            <a:r>
              <a:rPr lang="bg-BG" dirty="0"/>
              <a:t>Алгоритми върху линейни структури</a:t>
            </a:r>
            <a:br>
              <a:rPr lang="bg-BG" dirty="0"/>
            </a:br>
            <a:r>
              <a:rPr lang="bg-BG" dirty="0"/>
              <a:t>от данни. Стек и опашка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5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C2ACED6-B60E-4342-B85F-02A00BE31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Що е стек?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Задачи със стек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Задачи с опашка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612" y="2667000"/>
            <a:ext cx="2866155" cy="369569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DFF0CD4-D271-4D95-9FFE-3752FB08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Стекът е малко парче памет с фиксиран размер</a:t>
            </a:r>
            <a:r>
              <a:rPr lang="en-US" dirty="0"/>
              <a:t> (</a:t>
            </a:r>
            <a:r>
              <a:rPr lang="bg-BG" dirty="0"/>
              <a:t>напр.</a:t>
            </a:r>
            <a:r>
              <a:rPr lang="en-US" dirty="0"/>
              <a:t> 1MB)</a:t>
            </a:r>
          </a:p>
          <a:p>
            <a:r>
              <a:rPr lang="bg-BG" dirty="0"/>
              <a:t>Пази </a:t>
            </a:r>
            <a:r>
              <a:rPr lang="bg-BG" b="1" dirty="0">
                <a:solidFill>
                  <a:srgbClr val="F3BE60"/>
                </a:solidFill>
              </a:rPr>
              <a:t>точката</a:t>
            </a:r>
            <a:r>
              <a:rPr lang="bg-BG" dirty="0"/>
              <a:t> в която всяка активна подпрограма трябва да </a:t>
            </a:r>
            <a:r>
              <a:rPr lang="bg-BG" b="1" dirty="0">
                <a:solidFill>
                  <a:srgbClr val="F3BE60"/>
                </a:solidFill>
              </a:rPr>
              <a:t>върне контрола</a:t>
            </a:r>
            <a:r>
              <a:rPr lang="bg-BG" dirty="0"/>
              <a:t>, когато </a:t>
            </a:r>
            <a:r>
              <a:rPr lang="bg-BG" b="1" dirty="0">
                <a:solidFill>
                  <a:srgbClr val="F3BE60"/>
                </a:solidFill>
              </a:rPr>
              <a:t>завърши изпълнението си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Що е стек?</a:t>
            </a:r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7639049" y="4075671"/>
            <a:ext cx="1828801" cy="2484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5367431" y="5042934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noProof="1">
                <a:solidFill>
                  <a:prstClr val="white"/>
                </a:solidFill>
              </a:rPr>
              <a:t>Метод </a:t>
            </a:r>
            <a:r>
              <a:rPr lang="en-US" noProof="1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3464056" y="5040672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noProof="1">
                <a:solidFill>
                  <a:prstClr val="white"/>
                </a:solidFill>
              </a:rPr>
              <a:t>Метод А</a:t>
            </a:r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1245403" y="4943873"/>
            <a:ext cx="1612805" cy="8002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000" noProof="1">
                <a:solidFill>
                  <a:prstClr val="white"/>
                </a:solidFill>
              </a:rPr>
              <a:t>Главна програма</a:t>
            </a:r>
            <a:endParaRPr lang="en-US" sz="2000" noProof="1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6000" y="3299381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bg-BG" sz="2000" b="1" dirty="0">
                <a:solidFill>
                  <a:srgbClr val="FBEEC9">
                    <a:lumMod val="7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Извикване на стека</a:t>
            </a:r>
            <a:endParaRPr lang="en-US" sz="2000" b="1" dirty="0">
              <a:solidFill>
                <a:srgbClr val="FBEEC9">
                  <a:lumMod val="75000"/>
                </a:srgb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103237" y="4629911"/>
            <a:ext cx="1530411" cy="1332125"/>
            <a:chOff x="7871782" y="4724400"/>
            <a:chExt cx="1804030" cy="15778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36"/>
            <a:stretch/>
          </p:blipFill>
          <p:spPr>
            <a:xfrm>
              <a:off x="7871782" y="4724400"/>
              <a:ext cx="1804030" cy="15778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736" y="5342474"/>
              <a:ext cx="1565941" cy="9598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838461" y="4142709"/>
            <a:ext cx="1132740" cy="801165"/>
            <a:chOff x="2867036" y="4066509"/>
            <a:chExt cx="1132740" cy="801165"/>
          </a:xfrm>
        </p:grpSpPr>
        <p:sp>
          <p:nvSpPr>
            <p:cNvPr id="19" name="Arrow: Curved Right 18"/>
            <p:cNvSpPr/>
            <p:nvPr/>
          </p:nvSpPr>
          <p:spPr>
            <a:xfrm rot="5400000" flipV="1">
              <a:off x="3242825" y="4215393"/>
              <a:ext cx="313962" cy="990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67036" y="4066509"/>
              <a:ext cx="1132740" cy="390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000" dirty="0">
                  <a:solidFill>
                    <a:prstClr val="white"/>
                  </a:solidFill>
                </a:rPr>
                <a:t>извиква</a:t>
              </a:r>
              <a:endParaRPr lang="en-GB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136341" y="5204368"/>
            <a:ext cx="1524001" cy="390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>
                <a:solidFill>
                  <a:prstClr val="white"/>
                </a:solidFill>
              </a:rPr>
              <a:t>НАЧАЛО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1231115" y="4947446"/>
            <a:ext cx="1612805" cy="8002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000" noProof="1">
                <a:solidFill>
                  <a:prstClr val="white"/>
                </a:solidFill>
              </a:rPr>
              <a:t>Главна програма</a:t>
            </a:r>
            <a:endParaRPr lang="en-US" sz="2000" noProof="1">
              <a:solidFill>
                <a:prstClr val="white"/>
              </a:solidFill>
            </a:endParaRP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3477951" y="5040672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noProof="1">
                <a:solidFill>
                  <a:prstClr val="white"/>
                </a:solidFill>
              </a:rPr>
              <a:t>Метод А</a:t>
            </a:r>
            <a:endParaRPr lang="en-US" noProof="1">
              <a:solidFill>
                <a:prstClr val="white"/>
              </a:solidFill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5379693" y="5043357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noProof="1">
                <a:solidFill>
                  <a:prstClr val="white"/>
                </a:solidFill>
              </a:rPr>
              <a:t>Метод </a:t>
            </a:r>
            <a:r>
              <a:rPr lang="en-US" noProof="1">
                <a:solidFill>
                  <a:prstClr val="white"/>
                </a:solidFill>
              </a:rPr>
              <a:t>B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760216" y="4163410"/>
            <a:ext cx="1257996" cy="780464"/>
            <a:chOff x="4788791" y="4087210"/>
            <a:chExt cx="1257996" cy="780464"/>
          </a:xfrm>
        </p:grpSpPr>
        <p:sp>
          <p:nvSpPr>
            <p:cNvPr id="22" name="Rectangle 21"/>
            <p:cNvSpPr/>
            <p:nvPr/>
          </p:nvSpPr>
          <p:spPr>
            <a:xfrm>
              <a:off x="4788791" y="4087210"/>
              <a:ext cx="1257996" cy="390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000" dirty="0">
                  <a:solidFill>
                    <a:prstClr val="white"/>
                  </a:solidFill>
                </a:rPr>
                <a:t>извиква</a:t>
              </a:r>
              <a:endParaRPr lang="en-GB" sz="2000" dirty="0">
                <a:solidFill>
                  <a:prstClr val="white"/>
                </a:solidFill>
              </a:endParaRPr>
            </a:p>
          </p:txBody>
        </p:sp>
        <p:sp>
          <p:nvSpPr>
            <p:cNvPr id="27" name="Arrow: Curved Right 26"/>
            <p:cNvSpPr/>
            <p:nvPr/>
          </p:nvSpPr>
          <p:spPr>
            <a:xfrm rot="5400000" flipV="1">
              <a:off x="5147440" y="4216917"/>
              <a:ext cx="310914" cy="990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7001" y="5708886"/>
            <a:ext cx="1774314" cy="648998"/>
            <a:chOff x="4685576" y="5632686"/>
            <a:chExt cx="1774314" cy="648998"/>
          </a:xfrm>
        </p:grpSpPr>
        <p:sp>
          <p:nvSpPr>
            <p:cNvPr id="29" name="Rectangle 28"/>
            <p:cNvSpPr/>
            <p:nvPr/>
          </p:nvSpPr>
          <p:spPr>
            <a:xfrm>
              <a:off x="4685576" y="5891382"/>
              <a:ext cx="1774314" cy="390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000" dirty="0">
                  <a:solidFill>
                    <a:prstClr val="white"/>
                  </a:solidFill>
                </a:rPr>
                <a:t>Се връща към</a:t>
              </a:r>
              <a:endParaRPr lang="en-GB" sz="2000" dirty="0">
                <a:solidFill>
                  <a:prstClr val="white"/>
                </a:solidFill>
              </a:endParaRPr>
            </a:p>
          </p:txBody>
        </p:sp>
        <p:sp>
          <p:nvSpPr>
            <p:cNvPr id="31" name="Arrow: Curved Right 30"/>
            <p:cNvSpPr/>
            <p:nvPr/>
          </p:nvSpPr>
          <p:spPr>
            <a:xfrm rot="5400000" flipH="1">
              <a:off x="5136945" y="5292843"/>
              <a:ext cx="310914" cy="990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27356" y="5705838"/>
            <a:ext cx="1766855" cy="656740"/>
            <a:chOff x="2755931" y="5629638"/>
            <a:chExt cx="1766855" cy="656740"/>
          </a:xfrm>
        </p:grpSpPr>
        <p:sp>
          <p:nvSpPr>
            <p:cNvPr id="28" name="Arrow: Curved Right 27"/>
            <p:cNvSpPr/>
            <p:nvPr/>
          </p:nvSpPr>
          <p:spPr>
            <a:xfrm rot="5400000" flipH="1">
              <a:off x="3232330" y="5291319"/>
              <a:ext cx="313962" cy="990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55931" y="5896076"/>
              <a:ext cx="1766855" cy="390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000" dirty="0">
                  <a:solidFill>
                    <a:prstClr val="white"/>
                  </a:solidFill>
                </a:rPr>
                <a:t>Се връща към</a:t>
              </a:r>
              <a:endParaRPr lang="en-GB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56B12628-A590-4CFA-9507-0F2B148F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776E-6 3.33333E-6 L 0.53803 0.09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183E-6 1.48148E-6 L 0.35374 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7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253E-6 -2.96296E-6 L 0.19745 -0.0942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2" y="-47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Запазете историята на браузъра</a:t>
            </a:r>
            <a:r>
              <a:rPr lang="en-US" dirty="0"/>
              <a:t>. </a:t>
            </a:r>
            <a:r>
              <a:rPr lang="bg-BG" dirty="0"/>
              <a:t>Ще получите възможни команди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URL – </a:t>
            </a:r>
            <a:r>
              <a:rPr lang="bg-BG" dirty="0"/>
              <a:t>отваря дадената страница</a:t>
            </a:r>
            <a:endParaRPr lang="en-US" dirty="0"/>
          </a:p>
          <a:p>
            <a:pPr lvl="1"/>
            <a:r>
              <a:rPr lang="en-US" dirty="0"/>
              <a:t>back – </a:t>
            </a:r>
            <a:r>
              <a:rPr lang="bg-BG" dirty="0"/>
              <a:t>връща към предната страница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exit – </a:t>
            </a:r>
            <a:r>
              <a:rPr lang="bg-BG" dirty="0"/>
              <a:t>спира програмата</a:t>
            </a:r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„</a:t>
            </a:r>
            <a:r>
              <a:rPr lang="en-US" dirty="0"/>
              <a:t>Undo</a:t>
            </a:r>
            <a:r>
              <a:rPr lang="bg-BG" dirty="0"/>
              <a:t>“</a:t>
            </a:r>
            <a:r>
              <a:rPr lang="en-US" dirty="0"/>
              <a:t> </a:t>
            </a:r>
            <a:r>
              <a:rPr lang="bg-BG" dirty="0"/>
              <a:t>списък от адреси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849351" y="2207238"/>
            <a:ext cx="3581400" cy="20867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www.softuni.bg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www.judge.softuni.bg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www.kids.softuni.bg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exit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47012" y="5491270"/>
            <a:ext cx="3581400" cy="7571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www.judge.softuni.bg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www.softuni.bg</a:t>
            </a:r>
          </a:p>
        </p:txBody>
      </p:sp>
      <p:sp>
        <p:nvSpPr>
          <p:cNvPr id="2" name="Arrow: Right 1"/>
          <p:cNvSpPr/>
          <p:nvPr/>
        </p:nvSpPr>
        <p:spPr>
          <a:xfrm rot="5400000">
            <a:off x="9104312" y="4618585"/>
            <a:ext cx="1066800" cy="548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>
              <a:solidFill>
                <a:prstClr val="white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78CF301-719F-44A0-B23D-817B5A5AB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„</a:t>
            </a:r>
            <a:r>
              <a:rPr lang="en-US" dirty="0"/>
              <a:t>Undo</a:t>
            </a:r>
            <a:r>
              <a:rPr lang="bg-BG" dirty="0"/>
              <a:t>“</a:t>
            </a:r>
            <a:r>
              <a:rPr lang="en-US" dirty="0"/>
              <a:t> </a:t>
            </a:r>
            <a:r>
              <a:rPr lang="bg-BG" dirty="0"/>
              <a:t>списък от адреси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36612" y="1190887"/>
            <a:ext cx="10515600" cy="51337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(command == "back")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(stack.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!= 0) {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Console.WriteLine(stack.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Pop()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previous = null;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(previous != null) {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stack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.Push(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previous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               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previous = command;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F762BA-37A8-422B-BB49-8289BC2F6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200" dirty="0"/>
              <a:t>Даден е аритметичен израз със скоби (може и вложени) </a:t>
            </a:r>
          </a:p>
          <a:p>
            <a:pPr>
              <a:lnSpc>
                <a:spcPct val="110000"/>
              </a:lnSpc>
            </a:pPr>
            <a:r>
              <a:rPr lang="ru-RU" sz="3200" dirty="0"/>
              <a:t>Цел: извличане на всички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под-изрази</a:t>
            </a:r>
            <a:r>
              <a:rPr lang="ru-RU" sz="3200" dirty="0"/>
              <a:t> в скоби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Съответстващи си квадратни скоби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2083" y="3080468"/>
            <a:ext cx="8604660" cy="53553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+ (2 - (2 + 3) * 4 / (3 + 1)) * 5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9139" y="4665106"/>
            <a:ext cx="7170549" cy="14219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(2 + 3)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(3 + 1)</a:t>
            </a:r>
          </a:p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(2 - (2 + 3) * 4 / (3 + 1))</a:t>
            </a:r>
          </a:p>
        </p:txBody>
      </p:sp>
      <p:sp>
        <p:nvSpPr>
          <p:cNvPr id="6" name="Arrow: Right 5"/>
          <p:cNvSpPr/>
          <p:nvPr/>
        </p:nvSpPr>
        <p:spPr>
          <a:xfrm rot="5400000">
            <a:off x="5691951" y="3883245"/>
            <a:ext cx="798549" cy="452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600">
              <a:solidFill>
                <a:prstClr val="white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2DA600B-A029-40AF-BE3B-3D307EDCB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Съответстващи си квадратни скоби</a:t>
            </a:r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684212" y="1371600"/>
            <a:ext cx="10820402" cy="48936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index = 0; index &lt; expression.Length; index++)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char ch = expression[index];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(ch == '(')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stack.</a:t>
            </a:r>
            <a:r>
              <a:rPr lang="en-US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Push(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</a:t>
            </a:r>
            <a:r>
              <a:rPr lang="en-US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if (ch == ')')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startIndex = stack.</a:t>
            </a:r>
            <a:r>
              <a:rPr lang="en-US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Pop()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length = index - startIndex + 1;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string contents = expression.Substring(startIndex, length);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Console.WriteLine(contents);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630650A-7D10-4104-B3EB-2DFD476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дадено число </a:t>
            </a:r>
            <a:r>
              <a:rPr lang="en-US" dirty="0"/>
              <a:t>N</a:t>
            </a:r>
            <a:r>
              <a:rPr lang="bg-BG" dirty="0"/>
              <a:t>, намерете членът на редицата с индекс </a:t>
            </a:r>
            <a:r>
              <a:rPr lang="en-US" dirty="0"/>
              <a:t>P</a:t>
            </a:r>
            <a:r>
              <a:rPr lang="bg-BG" dirty="0"/>
              <a:t>. Номерацията започва от 1. Редицата изглежда така:</a:t>
            </a:r>
          </a:p>
          <a:p>
            <a:endParaRPr lang="bg-BG" dirty="0"/>
          </a:p>
          <a:p>
            <a:r>
              <a:rPr lang="en-US" dirty="0"/>
              <a:t>S = N,</a:t>
            </a:r>
            <a:r>
              <a:rPr lang="bg-BG" dirty="0"/>
              <a:t> </a:t>
            </a:r>
            <a:r>
              <a:rPr lang="en-US" dirty="0"/>
              <a:t>N+1, 2*N, N+2, 2*(N+1), 2*N+1, 4*N, …</a:t>
            </a:r>
          </a:p>
          <a:p>
            <a:pPr lvl="1"/>
            <a:endParaRPr lang="en-US" dirty="0"/>
          </a:p>
          <a:p>
            <a:r>
              <a:rPr lang="en-US" dirty="0"/>
              <a:t>S = 3, 4, 6, 5, 8, 7, 12, 6, 10, 9, 16, 8, 14, …</a:t>
            </a:r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Редица</a:t>
            </a:r>
            <a:r>
              <a:rPr lang="en-US" dirty="0"/>
              <a:t> N, N+1, 2*N</a:t>
            </a:r>
            <a:r>
              <a:rPr lang="bg-BG" dirty="0"/>
              <a:t> ...</a:t>
            </a:r>
          </a:p>
        </p:txBody>
      </p:sp>
      <p:sp>
        <p:nvSpPr>
          <p:cNvPr id="640005" name="Freeform 5"/>
          <p:cNvSpPr>
            <a:spLocks/>
          </p:cNvSpPr>
          <p:nvPr/>
        </p:nvSpPr>
        <p:spPr bwMode="auto">
          <a:xfrm>
            <a:off x="1456122" y="2944673"/>
            <a:ext cx="513304" cy="2571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67" y="39"/>
              </a:cxn>
              <a:cxn ang="0">
                <a:pos x="185" y="1"/>
              </a:cxn>
              <a:cxn ang="0">
                <a:pos x="316" y="47"/>
              </a:cxn>
              <a:cxn ang="0">
                <a:pos x="395" y="139"/>
              </a:cxn>
            </a:cxnLst>
            <a:rect l="0" t="0" r="r" b="b"/>
            <a:pathLst>
              <a:path w="395" h="139">
                <a:moveTo>
                  <a:pt x="0" y="120"/>
                </a:moveTo>
                <a:cubicBezTo>
                  <a:pt x="11" y="107"/>
                  <a:pt x="36" y="59"/>
                  <a:pt x="67" y="39"/>
                </a:cubicBezTo>
                <a:cubicBezTo>
                  <a:pt x="98" y="19"/>
                  <a:pt x="144" y="0"/>
                  <a:pt x="185" y="1"/>
                </a:cubicBezTo>
                <a:cubicBezTo>
                  <a:pt x="226" y="2"/>
                  <a:pt x="281" y="24"/>
                  <a:pt x="316" y="47"/>
                </a:cubicBezTo>
                <a:cubicBezTo>
                  <a:pt x="351" y="70"/>
                  <a:pt x="379" y="120"/>
                  <a:pt x="395" y="139"/>
                </a:cubicBezTo>
              </a:path>
            </a:pathLst>
          </a:custGeom>
          <a:noFill/>
          <a:ln w="254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outerShdw dist="17961" dir="27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anchor="ctr"/>
          <a:lstStyle/>
          <a:p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06" name="Freeform 6"/>
          <p:cNvSpPr>
            <a:spLocks/>
          </p:cNvSpPr>
          <p:nvPr/>
        </p:nvSpPr>
        <p:spPr bwMode="auto">
          <a:xfrm flipV="1">
            <a:off x="1428517" y="3555224"/>
            <a:ext cx="1470947" cy="360362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67" y="39"/>
              </a:cxn>
              <a:cxn ang="0">
                <a:pos x="185" y="1"/>
              </a:cxn>
              <a:cxn ang="0">
                <a:pos x="316" y="47"/>
              </a:cxn>
              <a:cxn ang="0">
                <a:pos x="395" y="139"/>
              </a:cxn>
            </a:cxnLst>
            <a:rect l="0" t="0" r="r" b="b"/>
            <a:pathLst>
              <a:path w="395" h="139">
                <a:moveTo>
                  <a:pt x="0" y="120"/>
                </a:moveTo>
                <a:cubicBezTo>
                  <a:pt x="11" y="107"/>
                  <a:pt x="36" y="59"/>
                  <a:pt x="67" y="39"/>
                </a:cubicBezTo>
                <a:cubicBezTo>
                  <a:pt x="98" y="19"/>
                  <a:pt x="144" y="0"/>
                  <a:pt x="185" y="1"/>
                </a:cubicBezTo>
                <a:cubicBezTo>
                  <a:pt x="226" y="2"/>
                  <a:pt x="281" y="24"/>
                  <a:pt x="316" y="47"/>
                </a:cubicBezTo>
                <a:cubicBezTo>
                  <a:pt x="351" y="70"/>
                  <a:pt x="379" y="120"/>
                  <a:pt x="395" y="139"/>
                </a:cubicBezTo>
              </a:path>
            </a:pathLst>
          </a:custGeom>
          <a:noFill/>
          <a:ln w="254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outerShdw dist="17961" dir="27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anchor="ctr"/>
          <a:lstStyle/>
          <a:p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07" name="Text Box 7"/>
          <p:cNvSpPr txBox="1">
            <a:spLocks noChangeArrowheads="1"/>
          </p:cNvSpPr>
          <p:nvPr/>
        </p:nvSpPr>
        <p:spPr bwMode="auto">
          <a:xfrm>
            <a:off x="1465751" y="2436559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1749130" y="3996337"/>
            <a:ext cx="5985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*2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09" name="Freeform 9"/>
          <p:cNvSpPr>
            <a:spLocks/>
          </p:cNvSpPr>
          <p:nvPr/>
        </p:nvSpPr>
        <p:spPr bwMode="auto">
          <a:xfrm>
            <a:off x="2005707" y="2924746"/>
            <a:ext cx="1662307" cy="2571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67" y="39"/>
              </a:cxn>
              <a:cxn ang="0">
                <a:pos x="185" y="1"/>
              </a:cxn>
              <a:cxn ang="0">
                <a:pos x="316" y="47"/>
              </a:cxn>
              <a:cxn ang="0">
                <a:pos x="395" y="139"/>
              </a:cxn>
            </a:cxnLst>
            <a:rect l="0" t="0" r="r" b="b"/>
            <a:pathLst>
              <a:path w="395" h="139">
                <a:moveTo>
                  <a:pt x="0" y="120"/>
                </a:moveTo>
                <a:cubicBezTo>
                  <a:pt x="11" y="107"/>
                  <a:pt x="36" y="59"/>
                  <a:pt x="67" y="39"/>
                </a:cubicBezTo>
                <a:cubicBezTo>
                  <a:pt x="98" y="19"/>
                  <a:pt x="144" y="0"/>
                  <a:pt x="185" y="1"/>
                </a:cubicBezTo>
                <a:cubicBezTo>
                  <a:pt x="226" y="2"/>
                  <a:pt x="281" y="24"/>
                  <a:pt x="316" y="47"/>
                </a:cubicBezTo>
                <a:cubicBezTo>
                  <a:pt x="351" y="70"/>
                  <a:pt x="379" y="120"/>
                  <a:pt x="395" y="139"/>
                </a:cubicBezTo>
              </a:path>
            </a:pathLst>
          </a:custGeom>
          <a:noFill/>
          <a:ln w="254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outerShdw dist="17961" dir="27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anchor="ctr"/>
          <a:lstStyle/>
          <a:p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10" name="Text Box 10"/>
          <p:cNvSpPr txBox="1">
            <a:spLocks noChangeArrowheads="1"/>
          </p:cNvSpPr>
          <p:nvPr/>
        </p:nvSpPr>
        <p:spPr bwMode="auto">
          <a:xfrm>
            <a:off x="2628566" y="2416821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11" name="Freeform 11"/>
          <p:cNvSpPr>
            <a:spLocks/>
          </p:cNvSpPr>
          <p:nvPr/>
        </p:nvSpPr>
        <p:spPr bwMode="auto">
          <a:xfrm flipV="1">
            <a:off x="1969426" y="3574673"/>
            <a:ext cx="2665413" cy="360362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67" y="39"/>
              </a:cxn>
              <a:cxn ang="0">
                <a:pos x="185" y="1"/>
              </a:cxn>
              <a:cxn ang="0">
                <a:pos x="316" y="47"/>
              </a:cxn>
              <a:cxn ang="0">
                <a:pos x="395" y="139"/>
              </a:cxn>
            </a:cxnLst>
            <a:rect l="0" t="0" r="r" b="b"/>
            <a:pathLst>
              <a:path w="395" h="139">
                <a:moveTo>
                  <a:pt x="0" y="120"/>
                </a:moveTo>
                <a:cubicBezTo>
                  <a:pt x="11" y="107"/>
                  <a:pt x="36" y="59"/>
                  <a:pt x="67" y="39"/>
                </a:cubicBezTo>
                <a:cubicBezTo>
                  <a:pt x="98" y="19"/>
                  <a:pt x="144" y="0"/>
                  <a:pt x="185" y="1"/>
                </a:cubicBezTo>
                <a:cubicBezTo>
                  <a:pt x="226" y="2"/>
                  <a:pt x="281" y="24"/>
                  <a:pt x="316" y="47"/>
                </a:cubicBezTo>
                <a:cubicBezTo>
                  <a:pt x="351" y="70"/>
                  <a:pt x="379" y="120"/>
                  <a:pt x="395" y="139"/>
                </a:cubicBezTo>
              </a:path>
            </a:pathLst>
          </a:custGeom>
          <a:noFill/>
          <a:ln w="254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outerShdw dist="17961" dir="27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anchor="ctr"/>
          <a:lstStyle/>
          <a:p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12" name="Text Box 12"/>
          <p:cNvSpPr txBox="1">
            <a:spLocks noChangeArrowheads="1"/>
          </p:cNvSpPr>
          <p:nvPr/>
        </p:nvSpPr>
        <p:spPr bwMode="auto">
          <a:xfrm>
            <a:off x="2982133" y="4040874"/>
            <a:ext cx="5068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*2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13" name="Freeform 13"/>
          <p:cNvSpPr>
            <a:spLocks/>
          </p:cNvSpPr>
          <p:nvPr/>
        </p:nvSpPr>
        <p:spPr bwMode="auto">
          <a:xfrm>
            <a:off x="3305846" y="2913801"/>
            <a:ext cx="3097212" cy="3000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67" y="39"/>
              </a:cxn>
              <a:cxn ang="0">
                <a:pos x="185" y="1"/>
              </a:cxn>
              <a:cxn ang="0">
                <a:pos x="316" y="47"/>
              </a:cxn>
              <a:cxn ang="0">
                <a:pos x="395" y="139"/>
              </a:cxn>
            </a:cxnLst>
            <a:rect l="0" t="0" r="r" b="b"/>
            <a:pathLst>
              <a:path w="395" h="139">
                <a:moveTo>
                  <a:pt x="0" y="120"/>
                </a:moveTo>
                <a:cubicBezTo>
                  <a:pt x="11" y="107"/>
                  <a:pt x="36" y="59"/>
                  <a:pt x="67" y="39"/>
                </a:cubicBezTo>
                <a:cubicBezTo>
                  <a:pt x="98" y="19"/>
                  <a:pt x="144" y="0"/>
                  <a:pt x="185" y="1"/>
                </a:cubicBezTo>
                <a:cubicBezTo>
                  <a:pt x="226" y="2"/>
                  <a:pt x="281" y="24"/>
                  <a:pt x="316" y="47"/>
                </a:cubicBezTo>
                <a:cubicBezTo>
                  <a:pt x="351" y="70"/>
                  <a:pt x="379" y="120"/>
                  <a:pt x="395" y="139"/>
                </a:cubicBezTo>
              </a:path>
            </a:pathLst>
          </a:custGeom>
          <a:noFill/>
          <a:ln w="254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outerShdw dist="17961" dir="27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anchor="ctr"/>
          <a:lstStyle/>
          <a:p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14" name="Text Box 14"/>
          <p:cNvSpPr txBox="1">
            <a:spLocks noChangeArrowheads="1"/>
          </p:cNvSpPr>
          <p:nvPr/>
        </p:nvSpPr>
        <p:spPr bwMode="auto">
          <a:xfrm>
            <a:off x="4444334" y="2442411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15" name="Freeform 15"/>
          <p:cNvSpPr>
            <a:spLocks/>
          </p:cNvSpPr>
          <p:nvPr/>
        </p:nvSpPr>
        <p:spPr bwMode="auto">
          <a:xfrm flipV="1">
            <a:off x="3064330" y="3537972"/>
            <a:ext cx="4410075" cy="360362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67" y="39"/>
              </a:cxn>
              <a:cxn ang="0">
                <a:pos x="185" y="1"/>
              </a:cxn>
              <a:cxn ang="0">
                <a:pos x="316" y="47"/>
              </a:cxn>
              <a:cxn ang="0">
                <a:pos x="395" y="139"/>
              </a:cxn>
            </a:cxnLst>
            <a:rect l="0" t="0" r="r" b="b"/>
            <a:pathLst>
              <a:path w="395" h="139">
                <a:moveTo>
                  <a:pt x="0" y="120"/>
                </a:moveTo>
                <a:cubicBezTo>
                  <a:pt x="11" y="107"/>
                  <a:pt x="36" y="59"/>
                  <a:pt x="67" y="39"/>
                </a:cubicBezTo>
                <a:cubicBezTo>
                  <a:pt x="98" y="19"/>
                  <a:pt x="144" y="0"/>
                  <a:pt x="185" y="1"/>
                </a:cubicBezTo>
                <a:cubicBezTo>
                  <a:pt x="226" y="2"/>
                  <a:pt x="281" y="24"/>
                  <a:pt x="316" y="47"/>
                </a:cubicBezTo>
                <a:cubicBezTo>
                  <a:pt x="351" y="70"/>
                  <a:pt x="379" y="120"/>
                  <a:pt x="395" y="139"/>
                </a:cubicBezTo>
              </a:path>
            </a:pathLst>
          </a:custGeom>
          <a:noFill/>
          <a:ln w="25400" cap="flat" cmpd="sng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outerShdw dist="17961" dir="27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anchor="ctr"/>
          <a:lstStyle/>
          <a:p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016" name="Text Box 16"/>
          <p:cNvSpPr txBox="1">
            <a:spLocks noChangeArrowheads="1"/>
          </p:cNvSpPr>
          <p:nvPr/>
        </p:nvSpPr>
        <p:spPr bwMode="auto">
          <a:xfrm>
            <a:off x="5175475" y="4049999"/>
            <a:ext cx="5068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*2</a:t>
            </a:r>
            <a:endParaRPr lang="bg-B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44968" y="5237915"/>
            <a:ext cx="886984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3 16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982133" y="5237915"/>
            <a:ext cx="573491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11</a:t>
            </a:r>
          </a:p>
        </p:txBody>
      </p:sp>
      <p:sp>
        <p:nvSpPr>
          <p:cNvPr id="19" name="Arrow: Right 18"/>
          <p:cNvSpPr/>
          <p:nvPr/>
        </p:nvSpPr>
        <p:spPr>
          <a:xfrm>
            <a:off x="1620461" y="5176250"/>
            <a:ext cx="1173163" cy="548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>
              <a:solidFill>
                <a:prstClr val="white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126368" y="5252577"/>
            <a:ext cx="9144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7 27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77077" y="5252577"/>
            <a:ext cx="725891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258</a:t>
            </a:r>
          </a:p>
        </p:txBody>
      </p:sp>
      <p:sp>
        <p:nvSpPr>
          <p:cNvPr id="22" name="Arrow: Right 21"/>
          <p:cNvSpPr/>
          <p:nvPr/>
        </p:nvSpPr>
        <p:spPr>
          <a:xfrm>
            <a:off x="5269368" y="5190912"/>
            <a:ext cx="1173163" cy="548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>
              <a:solidFill>
                <a:prstClr val="white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936368" y="5252577"/>
            <a:ext cx="9144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0 15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0487077" y="5252577"/>
            <a:ext cx="725891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138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9079368" y="5190912"/>
            <a:ext cx="1173163" cy="548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>
              <a:solidFill>
                <a:prstClr val="white"/>
              </a:solidFill>
            </a:endParaRP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7414B869-38AB-4B74-91C9-3422CE085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5" grpId="0" animBg="1"/>
      <p:bldP spid="640006" grpId="0" animBg="1"/>
      <p:bldP spid="640007" grpId="0"/>
      <p:bldP spid="640008" grpId="0"/>
      <p:bldP spid="640009" grpId="0" animBg="1"/>
      <p:bldP spid="640010" grpId="0"/>
      <p:bldP spid="640011" grpId="0" animBg="1"/>
      <p:bldP spid="640012" grpId="0"/>
      <p:bldP spid="640013" grpId="0" animBg="1"/>
      <p:bldP spid="640014" grpId="0"/>
      <p:bldP spid="640015" grpId="0" animBg="1"/>
      <p:bldP spid="6400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Решение: Редица </a:t>
            </a:r>
            <a:r>
              <a:rPr lang="en-US" dirty="0"/>
              <a:t>N, N+1, 2*N</a:t>
            </a:r>
            <a:r>
              <a:rPr lang="bg-BG" dirty="0"/>
              <a:t> ...  (с опашка)</a:t>
            </a:r>
            <a:endParaRPr lang="en-US" noProof="1"/>
          </a:p>
        </p:txBody>
      </p:sp>
      <p:sp>
        <p:nvSpPr>
          <p:cNvPr id="701444" name="Rectangle 4"/>
          <p:cNvSpPr>
            <a:spLocks noChangeArrowheads="1"/>
          </p:cNvSpPr>
          <p:nvPr/>
        </p:nvSpPr>
        <p:spPr bwMode="auto">
          <a:xfrm>
            <a:off x="622416" y="990600"/>
            <a:ext cx="10943996" cy="55784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 = 3, p = 16;</a:t>
            </a:r>
          </a:p>
          <a:p>
            <a:pPr eaLnBrk="0" hangingPunct="0">
              <a:spcBef>
                <a:spcPct val="50000"/>
              </a:spcBef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Queue&lt;int&gt; queue = new Queue&lt;int&gt;();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queue.</a:t>
            </a:r>
            <a:r>
              <a:rPr lang="en-US" sz="23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Enqueue(</a:t>
            </a: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3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index = 0;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(queue.</a:t>
            </a:r>
            <a:r>
              <a:rPr lang="en-US" sz="23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</a:t>
            </a: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&gt; 0)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current = queue.</a:t>
            </a:r>
            <a:r>
              <a:rPr lang="en-US" sz="23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Dequeue()</a:t>
            </a: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index++;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(current == p) {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Console.WriteLine("Index = {0}", index);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break;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queue.Enqueue(current</a:t>
            </a:r>
            <a:r>
              <a:rPr lang="bg-BG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bg-BG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queue.Enqueue(2</a:t>
            </a:r>
            <a:r>
              <a:rPr lang="bg-BG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bg-BG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current);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3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618412" y="2140760"/>
            <a:ext cx="3527425" cy="1532334"/>
          </a:xfrm>
          <a:prstGeom prst="wedgeRoundRectCallout">
            <a:avLst>
              <a:gd name="adj1" fmla="val -74316"/>
              <a:gd name="adj2" fmla="val 3657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Незавършено</a:t>
            </a:r>
            <a:r>
              <a:rPr lang="en-US" sz="2800" noProof="1">
                <a:solidFill>
                  <a:srgbClr val="FFFFFF"/>
                </a:solidFill>
              </a:rPr>
              <a:t>: </a:t>
            </a:r>
            <a:r>
              <a:rPr lang="bg-BG" sz="2800" noProof="1">
                <a:solidFill>
                  <a:srgbClr val="FFFFFF"/>
                </a:solidFill>
              </a:rPr>
              <a:t>този код се чупи в случай че </a:t>
            </a:r>
            <a:r>
              <a:rPr lang="en-US" sz="2800" b="1" noProof="1">
                <a:solidFill>
                  <a:srgbClr val="FBEEC9">
                    <a:lumMod val="7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800" noProof="1">
                <a:solidFill>
                  <a:srgbClr val="FFFFFF"/>
                </a:solidFill>
              </a:rPr>
              <a:t> </a:t>
            </a:r>
            <a:r>
              <a:rPr lang="bg-BG" sz="2800" noProof="1">
                <a:solidFill>
                  <a:srgbClr val="FFFFFF"/>
                </a:solidFill>
              </a:rPr>
              <a:t>е</a:t>
            </a:r>
            <a:r>
              <a:rPr lang="en-US" sz="2800" noProof="1">
                <a:solidFill>
                  <a:srgbClr val="FFFFFF"/>
                </a:solidFill>
              </a:rPr>
              <a:t> </a:t>
            </a:r>
            <a:r>
              <a:rPr lang="bg-BG" sz="2800" noProof="1">
                <a:solidFill>
                  <a:srgbClr val="FFFFFF"/>
                </a:solidFill>
              </a:rPr>
              <a:t>недостъпно</a:t>
            </a:r>
            <a:r>
              <a:rPr lang="en-US" sz="2800" noProof="1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9A3D628-5E8A-46C4-95A9-AEDBDC3C3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7184</TotalTime>
  <Words>832</Words>
  <Application>Microsoft Office PowerPoint</Application>
  <PresentationFormat>Custom</PresentationFormat>
  <Paragraphs>135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Що е стек?</vt:lpstr>
      <vt:lpstr>Задача: „Undo“ списък от адреси</vt:lpstr>
      <vt:lpstr>Решение: „Undo“ списък от адреси</vt:lpstr>
      <vt:lpstr>Задача: Съответстващи си квадратни скоби</vt:lpstr>
      <vt:lpstr>Решение: Съответстващи си квадратни скоби</vt:lpstr>
      <vt:lpstr>Задача: Редица N, N+1, 2*N ...</vt:lpstr>
      <vt:lpstr>Решение: Редица N, N+1, 2*N ...  (с опашка)</vt:lpstr>
      <vt:lpstr>Алгоритми върху линейни структури от данни. Стек и опашка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2019-12-17T08:01:06Z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