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6"/>
  </p:notesMasterIdLst>
  <p:handoutMasterIdLst>
    <p:handoutMasterId r:id="rId17"/>
  </p:handoutMasterIdLst>
  <p:sldIdLst>
    <p:sldId id="394" r:id="rId3"/>
    <p:sldId id="601" r:id="rId4"/>
    <p:sldId id="620" r:id="rId5"/>
    <p:sldId id="612" r:id="rId6"/>
    <p:sldId id="621" r:id="rId7"/>
    <p:sldId id="622" r:id="rId8"/>
    <p:sldId id="616" r:id="rId9"/>
    <p:sldId id="623" r:id="rId10"/>
    <p:sldId id="625" r:id="rId11"/>
    <p:sldId id="624" r:id="rId12"/>
    <p:sldId id="619" r:id="rId13"/>
    <p:sldId id="594" r:id="rId14"/>
    <p:sldId id="481" r:id="rId15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1C732B5A-DABE-464E-8BA5-4F74DF7B8B33}">
          <p14:sldIdLst>
            <p14:sldId id="394"/>
            <p14:sldId id="601"/>
          </p14:sldIdLst>
        </p14:section>
        <p14:section name="АлгОбединение и сечение на списъци" id="{6435DDBE-F3F1-40C2-B4B5-D004A48A97DD}">
          <p14:sldIdLst>
            <p14:sldId id="620"/>
            <p14:sldId id="612"/>
            <p14:sldId id="621"/>
            <p14:sldId id="622"/>
            <p14:sldId id="616"/>
            <p14:sldId id="623"/>
            <p14:sldId id="625"/>
            <p14:sldId id="624"/>
            <p14:sldId id="619"/>
          </p14:sldIdLst>
        </p14:section>
        <p14:section name="Conclusion" id="{6F53912E-1498-45C5-8D25-51BD47B2E687}">
          <p14:sldIdLst>
            <p14:sldId id="594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>
        <p:scale>
          <a:sx n="80" d="100"/>
          <a:sy n="80" d="100"/>
        </p:scale>
        <p:origin x="638" y="106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98293AD5-4101-4883-A6E1-E488F4C8D07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192180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0245F41A-80F1-4D67-944F-A246432BF60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127813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1F460CD1-A3EB-41D4-88B2-8DB97B8B643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679672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4EB70E8C-770D-4711-8A0A-A38EC82FFB2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940060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13.jpeg"/><Relationship Id="rId4" Type="http://schemas.openxmlformats.org/officeDocument/2006/relationships/image" Target="../media/image10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 txBox="1">
            <a:spLocks/>
          </p:cNvSpPr>
          <p:nvPr/>
        </p:nvSpPr>
        <p:spPr>
          <a:xfrm>
            <a:off x="1827212" y="685800"/>
            <a:ext cx="9739099" cy="137473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r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6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4800" dirty="0"/>
              <a:t>Алгоритми върху линейни структури от данни. П</a:t>
            </a:r>
            <a:r>
              <a:rPr lang="ru-RU" sz="4800" dirty="0"/>
              <a:t>одредици</a:t>
            </a:r>
            <a:endParaRPr lang="en-US" sz="4800" dirty="0"/>
          </a:p>
        </p:txBody>
      </p:sp>
      <p:sp>
        <p:nvSpPr>
          <p:cNvPr id="22" name="Subtitle 5"/>
          <p:cNvSpPr txBox="1">
            <a:spLocks/>
          </p:cNvSpPr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9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DD6E4-664D-4B27-BE61-5A56E60D9702}"/>
              </a:ext>
            </a:extLst>
          </p:cNvPr>
          <p:cNvGrpSpPr/>
          <p:nvPr/>
        </p:nvGrpSpPr>
        <p:grpSpPr>
          <a:xfrm>
            <a:off x="745783" y="3624633"/>
            <a:ext cx="6326326" cy="2524722"/>
            <a:chOff x="745783" y="3624633"/>
            <a:chExt cx="6326326" cy="2524722"/>
          </a:xfrm>
        </p:grpSpPr>
        <p:pic>
          <p:nvPicPr>
            <p:cNvPr id="24" name="Picture 23" descr="http://softuni.bg">
              <a:extLst>
                <a:ext uri="{FF2B5EF4-FFF2-40B4-BE49-F238E27FC236}">
                  <a16:creationId xmlns:a16="http://schemas.microsoft.com/office/drawing/2014/main" id="{09FAB067-40A6-4A38-93D1-07FB4AB7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5A4366-F5D6-4393-BD7A-141ED3660C17}"/>
                </a:ext>
              </a:extLst>
            </p:cNvPr>
            <p:cNvSpPr txBox="1"/>
            <p:nvPr/>
          </p:nvSpPr>
          <p:spPr>
            <a:xfrm rot="576164">
              <a:off x="4506728" y="3707206"/>
              <a:ext cx="2565381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Увод в алгоритмите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6" name="Picture 4" title="CC-BY-NC-SA License">
              <a:hlinkClick r:id="rId4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56E2204D-C57C-439A-9210-E0B131EC6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DEC0E384-8CE2-4278-814B-20BBC04E21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6B9D00F6-6C28-4C4E-8777-DB21EB7CFB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9" name="Text Placeholder 11">
              <a:extLst>
                <a:ext uri="{FF2B5EF4-FFF2-40B4-BE49-F238E27FC236}">
                  <a16:creationId xmlns:a16="http://schemas.microsoft.com/office/drawing/2014/main" id="{F4228145-6F82-4534-95DE-2617A32E17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6"/>
                </a:rPr>
                <a:t>https://it-kariera.mon.bg/e-learning/</a:t>
              </a:r>
              <a:endParaRPr lang="en-GB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8304212" y="5442941"/>
            <a:ext cx="3536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dirty="0">
                <a:solidFill>
                  <a:schemeClr val="accent1">
                    <a:lumMod val="75000"/>
                  </a:schemeClr>
                </a:solidFill>
              </a:rPr>
              <a:t>най-голяма площадка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936637"/>
              </p:ext>
            </p:extLst>
          </p:nvPr>
        </p:nvGraphicFramePr>
        <p:xfrm>
          <a:off x="6780212" y="2793454"/>
          <a:ext cx="505219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5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52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52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52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52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52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52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521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521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g-BG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415410"/>
              </p:ext>
            </p:extLst>
          </p:nvPr>
        </p:nvGraphicFramePr>
        <p:xfrm>
          <a:off x="8685212" y="4390112"/>
          <a:ext cx="2057400" cy="476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6030">
                <a:tc>
                  <a:txBody>
                    <a:bodyPr/>
                    <a:lstStyle/>
                    <a:p>
                      <a:r>
                        <a:rPr lang="bg-BG" dirty="0"/>
                        <a:t>3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3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3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3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6703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5613" y="1078981"/>
            <a:ext cx="9677400" cy="597419"/>
          </a:xfrm>
        </p:spPr>
        <p:txBody>
          <a:bodyPr>
            <a:noAutofit/>
          </a:bodyPr>
          <a:lstStyle/>
          <a:p>
            <a:r>
              <a:rPr lang="bg-BG" sz="2800" dirty="0"/>
              <a:t>Ако временния списък надмине максималния до момента – се взема текущия за максимален, а текущия се нулира за да чете нови последователности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Подредици – </a:t>
            </a:r>
            <a:r>
              <a:rPr lang="bg-BG" dirty="0"/>
              <a:t>най-дълга подредица от равни числа – Решение със списъци (2)</a:t>
            </a:r>
            <a:endParaRPr lang="ru-RU" dirty="0"/>
          </a:p>
        </p:txBody>
      </p:sp>
      <p:sp>
        <p:nvSpPr>
          <p:cNvPr id="4" name="Text Placeholder 5"/>
          <p:cNvSpPr txBox="1">
            <a:spLocks/>
          </p:cNvSpPr>
          <p:nvPr/>
        </p:nvSpPr>
        <p:spPr>
          <a:xfrm>
            <a:off x="684212" y="2519101"/>
            <a:ext cx="9829801" cy="3911428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dirty="0"/>
              <a:t>. . .</a:t>
            </a:r>
          </a:p>
          <a:p>
            <a:r>
              <a:rPr lang="en-US" dirty="0"/>
              <a:t>   if (</a:t>
            </a:r>
            <a:r>
              <a:rPr lang="en-US" dirty="0" err="1"/>
              <a:t>maxSubSequence.Count</a:t>
            </a:r>
            <a:r>
              <a:rPr lang="en-US" dirty="0"/>
              <a:t>() &lt; </a:t>
            </a:r>
            <a:r>
              <a:rPr lang="en-US" dirty="0" err="1"/>
              <a:t>tempSubSequence.Count</a:t>
            </a:r>
            <a:r>
              <a:rPr lang="en-US" dirty="0"/>
              <a:t>())</a:t>
            </a:r>
          </a:p>
          <a:p>
            <a:r>
              <a:rPr lang="en-US" dirty="0"/>
              <a:t>   {</a:t>
            </a:r>
          </a:p>
          <a:p>
            <a:r>
              <a:rPr lang="en-US" dirty="0"/>
              <a:t>    </a:t>
            </a:r>
            <a:r>
              <a:rPr lang="en-US" dirty="0" err="1"/>
              <a:t>maxSubSequence.Clear</a:t>
            </a:r>
            <a:r>
              <a:rPr lang="en-US" dirty="0"/>
              <a:t>();</a:t>
            </a:r>
          </a:p>
          <a:p>
            <a:r>
              <a:rPr lang="en-US" dirty="0"/>
              <a:t>    </a:t>
            </a:r>
            <a:r>
              <a:rPr lang="en-US" dirty="0" err="1"/>
              <a:t>maxSubSequence.AddRange</a:t>
            </a:r>
            <a:r>
              <a:rPr lang="en-US" dirty="0"/>
              <a:t>(</a:t>
            </a:r>
            <a:r>
              <a:rPr lang="en-US" dirty="0" err="1"/>
              <a:t>tempSubSequence</a:t>
            </a:r>
            <a:r>
              <a:rPr lang="en-US" dirty="0"/>
              <a:t>);</a:t>
            </a:r>
          </a:p>
          <a:p>
            <a:r>
              <a:rPr lang="en-US" dirty="0"/>
              <a:t>   };</a:t>
            </a:r>
          </a:p>
          <a:p>
            <a:r>
              <a:rPr lang="en-US" dirty="0"/>
              <a:t>   </a:t>
            </a:r>
            <a:r>
              <a:rPr lang="en-US" dirty="0" err="1"/>
              <a:t>tempSubSequence.Clear</a:t>
            </a:r>
            <a:r>
              <a:rPr lang="en-US" dirty="0"/>
              <a:t>();              </a:t>
            </a:r>
          </a:p>
          <a:p>
            <a:r>
              <a:rPr lang="en-US" dirty="0"/>
              <a:t>   </a:t>
            </a:r>
            <a:r>
              <a:rPr lang="en-US" dirty="0" err="1"/>
              <a:t>i</a:t>
            </a:r>
            <a:r>
              <a:rPr lang="en-US" dirty="0"/>
              <a:t>++;             </a:t>
            </a:r>
          </a:p>
          <a:p>
            <a:r>
              <a:rPr lang="en-US" dirty="0"/>
              <a:t> } while (</a:t>
            </a:r>
            <a:r>
              <a:rPr lang="en-US" dirty="0" err="1"/>
              <a:t>i</a:t>
            </a:r>
            <a:r>
              <a:rPr lang="en-US" dirty="0"/>
              <a:t> &lt; </a:t>
            </a:r>
            <a:r>
              <a:rPr lang="en-US" dirty="0" err="1"/>
              <a:t>list.Count</a:t>
            </a:r>
            <a:r>
              <a:rPr lang="en-US" dirty="0"/>
              <a:t>()); </a:t>
            </a:r>
          </a:p>
          <a:p>
            <a:r>
              <a:rPr lang="en-US" dirty="0"/>
              <a:t> return </a:t>
            </a:r>
            <a:r>
              <a:rPr lang="en-US" dirty="0" err="1"/>
              <a:t>maxSubSequence</a:t>
            </a:r>
            <a:r>
              <a:rPr lang="en-US" dirty="0"/>
              <a:t>;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4A721481-07C5-4BB8-9D39-0F83373062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25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Ако заменим знака за сравнение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==</a:t>
            </a:r>
            <a:r>
              <a:rPr lang="bg-BG" dirty="0"/>
              <a:t> с:</a:t>
            </a:r>
          </a:p>
          <a:p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&lt;</a:t>
            </a:r>
            <a:r>
              <a:rPr lang="bg-BG" dirty="0"/>
              <a:t>    - ще намерим най-дългата растяща редица</a:t>
            </a:r>
          </a:p>
          <a:p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&gt;</a:t>
            </a:r>
            <a:r>
              <a:rPr lang="bg-BG" dirty="0"/>
              <a:t>    - ще намерим най-дългата намаляваща редица</a:t>
            </a:r>
          </a:p>
          <a:p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&lt;=</a:t>
            </a:r>
            <a:r>
              <a:rPr lang="bg-BG" dirty="0"/>
              <a:t>  - ще намерим най-дългата нестрого растяща редица</a:t>
            </a:r>
          </a:p>
          <a:p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&gt;=</a:t>
            </a:r>
            <a:r>
              <a:rPr lang="bg-BG" dirty="0"/>
              <a:t>  - ще намерим най-дългата нестрого намаляваща редица</a:t>
            </a:r>
          </a:p>
          <a:p>
            <a:pPr marL="0" indent="0">
              <a:buNone/>
            </a:pPr>
            <a:endParaRPr lang="bg-BG" dirty="0"/>
          </a:p>
          <a:p>
            <a:endParaRPr lang="bg-BG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Модификации на алгоритъма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924B0657-BA04-45E1-81E4-99FDE3CCE3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057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88815" y="40340"/>
            <a:ext cx="11823173" cy="1407459"/>
          </a:xfrm>
        </p:spPr>
        <p:txBody>
          <a:bodyPr>
            <a:normAutofit/>
          </a:bodyPr>
          <a:lstStyle/>
          <a:p>
            <a:r>
              <a:rPr lang="bg-BG" dirty="0"/>
              <a:t>Алгоритми върху линейни структури от данни. П</a:t>
            </a:r>
            <a:r>
              <a:rPr lang="ru-RU" dirty="0"/>
              <a:t>одредици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591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C91BB3DB-BC52-42FC-8EEB-B5BF29BF79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833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g-BG" dirty="0"/>
              <a:t>Подредици</a:t>
            </a:r>
            <a:r>
              <a:rPr lang="bg-BG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lvl="1"/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най-дълга нарастваща, </a:t>
            </a:r>
          </a:p>
          <a:p>
            <a:pPr lvl="1"/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най-дълга намаляваща</a:t>
            </a:r>
          </a:p>
          <a:p>
            <a:pPr lvl="1"/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площадка</a:t>
            </a:r>
            <a:endParaRPr lang="bg-BG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bg-BG" dirty="0"/>
          </a:p>
        </p:txBody>
      </p:sp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Съдържание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4657" y="1981200"/>
            <a:ext cx="2866155" cy="3695699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7033BA62-7D37-4305-9BED-2FDABECF29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05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5612" y="1752600"/>
            <a:ext cx="11161799" cy="1439679"/>
          </a:xfrm>
        </p:spPr>
        <p:txBody>
          <a:bodyPr>
            <a:normAutofit fontScale="92500" lnSpcReduction="20000"/>
          </a:bodyPr>
          <a:lstStyle/>
          <a:p>
            <a:r>
              <a:rPr lang="ru-RU" sz="3600" dirty="0"/>
              <a:t>Дадена е последователност от числа. Върнете като резултат числото, което се повтаря последователно най-много пъти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Задача: </a:t>
            </a:r>
            <a:r>
              <a:rPr lang="ru-RU" dirty="0"/>
              <a:t>Подредици – </a:t>
            </a:r>
            <a:r>
              <a:rPr lang="bg-BG" dirty="0"/>
              <a:t>най-дълга подредица от равни числа </a:t>
            </a:r>
            <a:endParaRPr lang="ru-RU" dirty="0"/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996CEDFA-BFA0-44E5-BE8E-245A0A0CA6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69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5612" y="1300287"/>
            <a:ext cx="11161799" cy="1439679"/>
          </a:xfrm>
        </p:spPr>
        <p:txBody>
          <a:bodyPr>
            <a:normAutofit/>
          </a:bodyPr>
          <a:lstStyle/>
          <a:p>
            <a:r>
              <a:rPr lang="bg-BG" sz="3200" dirty="0"/>
              <a:t>Въвеждаме елементите, разделяме ги по интервал и ги парсваме като </a:t>
            </a:r>
            <a:r>
              <a:rPr lang="en-US" sz="3200" dirty="0" err="1"/>
              <a:t>int</a:t>
            </a:r>
            <a:r>
              <a:rPr lang="bg-BG" sz="3200" dirty="0"/>
              <a:t> и ги записваме в списък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Решение: Подредици – </a:t>
            </a:r>
            <a:r>
              <a:rPr lang="bg-BG" dirty="0"/>
              <a:t>най-дълга подредица от равни числа</a:t>
            </a:r>
            <a:endParaRPr lang="ru-RU" dirty="0"/>
          </a:p>
        </p:txBody>
      </p:sp>
      <p:sp>
        <p:nvSpPr>
          <p:cNvPr id="4" name="Text Placeholder 5"/>
          <p:cNvSpPr txBox="1">
            <a:spLocks/>
          </p:cNvSpPr>
          <p:nvPr/>
        </p:nvSpPr>
        <p:spPr>
          <a:xfrm>
            <a:off x="455611" y="2486427"/>
            <a:ext cx="9829801" cy="525886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2000" dirty="0" err="1"/>
              <a:t>var</a:t>
            </a:r>
            <a:r>
              <a:rPr lang="en-US" sz="2000" dirty="0"/>
              <a:t> list = </a:t>
            </a:r>
            <a:r>
              <a:rPr lang="en-US" sz="2000" dirty="0" err="1"/>
              <a:t>Console.ReadLine</a:t>
            </a:r>
            <a:r>
              <a:rPr lang="en-US" sz="2000" dirty="0"/>
              <a:t>().Split(' ').Select(</a:t>
            </a:r>
            <a:r>
              <a:rPr lang="en-US" sz="2000" dirty="0" err="1"/>
              <a:t>int.Parse</a:t>
            </a:r>
            <a:r>
              <a:rPr lang="en-US" sz="2000" dirty="0"/>
              <a:t>).</a:t>
            </a:r>
            <a:r>
              <a:rPr lang="en-US" sz="2000" dirty="0" err="1"/>
              <a:t>ToList</a:t>
            </a:r>
            <a:r>
              <a:rPr lang="en-US" sz="2000" dirty="0"/>
              <a:t>();</a:t>
            </a:r>
            <a:endParaRPr lang="en-GB" dirty="0"/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477836" y="3304323"/>
            <a:ext cx="11161799" cy="1439679"/>
          </a:xfrm>
          <a:prstGeom prst="rect">
            <a:avLst/>
          </a:prstGeom>
        </p:spPr>
        <p:txBody>
          <a:bodyPr vert="horz" lIns="108000" tIns="36000" rIns="108000" bIns="36000" rtlCol="0">
            <a:normAutofit fontScale="92500" lnSpcReduction="20000"/>
          </a:bodyPr>
          <a:lstStyle>
            <a:lvl1pPr marL="304747" indent="-304747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Char char="§"/>
              <a:defRPr sz="3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2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sz="3600" dirty="0"/>
              <a:t>В началото за текуща стойност, както и за най-често срещания елемент даваме стойност на първия елемент в списъка</a:t>
            </a:r>
          </a:p>
          <a:p>
            <a:endParaRPr lang="ru-RU" dirty="0"/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477836" y="4720008"/>
            <a:ext cx="5006976" cy="1756992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2000" dirty="0" err="1"/>
              <a:t>int</a:t>
            </a:r>
            <a:r>
              <a:rPr lang="en-US" sz="2000" dirty="0"/>
              <a:t> </a:t>
            </a:r>
            <a:r>
              <a:rPr lang="en-US" sz="2000" dirty="0" err="1"/>
              <a:t>listCount</a:t>
            </a:r>
            <a:r>
              <a:rPr lang="bg-BG" sz="2000" dirty="0"/>
              <a:t> </a:t>
            </a:r>
            <a:r>
              <a:rPr lang="en-US" sz="2000" dirty="0"/>
              <a:t>=</a:t>
            </a:r>
            <a:r>
              <a:rPr lang="bg-BG" sz="2000" dirty="0"/>
              <a:t> </a:t>
            </a:r>
            <a:r>
              <a:rPr lang="en-US" sz="2000" dirty="0" err="1"/>
              <a:t>list.Count</a:t>
            </a:r>
            <a:r>
              <a:rPr lang="en-US" sz="2000" dirty="0"/>
              <a:t>();</a:t>
            </a:r>
            <a:endParaRPr lang="bg-BG" sz="2000" dirty="0"/>
          </a:p>
          <a:p>
            <a:r>
              <a:rPr lang="en-US" sz="2000" dirty="0" err="1"/>
              <a:t>int</a:t>
            </a:r>
            <a:r>
              <a:rPr lang="en-US" sz="2000" dirty="0"/>
              <a:t> </a:t>
            </a:r>
            <a:r>
              <a:rPr lang="en-US" sz="2000" dirty="0" err="1"/>
              <a:t>currVal</a:t>
            </a:r>
            <a:r>
              <a:rPr lang="bg-BG" sz="2000" dirty="0"/>
              <a:t> </a:t>
            </a:r>
            <a:r>
              <a:rPr lang="en-US" sz="2000" dirty="0"/>
              <a:t>=</a:t>
            </a:r>
            <a:r>
              <a:rPr lang="bg-BG" sz="2000" dirty="0"/>
              <a:t> </a:t>
            </a:r>
            <a:r>
              <a:rPr lang="en-US" sz="2000" dirty="0"/>
              <a:t>list[0];</a:t>
            </a:r>
            <a:r>
              <a:rPr lang="bg-BG" sz="2000" dirty="0"/>
              <a:t> </a:t>
            </a:r>
          </a:p>
          <a:p>
            <a:r>
              <a:rPr lang="en-US" sz="2000" dirty="0" err="1"/>
              <a:t>int</a:t>
            </a:r>
            <a:r>
              <a:rPr lang="en-US" sz="2000" dirty="0"/>
              <a:t> </a:t>
            </a:r>
            <a:r>
              <a:rPr lang="en-US" sz="2000" dirty="0" err="1"/>
              <a:t>currCount</a:t>
            </a:r>
            <a:r>
              <a:rPr lang="bg-BG" sz="2000" dirty="0"/>
              <a:t> </a:t>
            </a:r>
            <a:r>
              <a:rPr lang="en-US" sz="2000" dirty="0"/>
              <a:t>=</a:t>
            </a:r>
            <a:r>
              <a:rPr lang="bg-BG" sz="2000" dirty="0"/>
              <a:t> </a:t>
            </a:r>
            <a:r>
              <a:rPr lang="en-US" sz="2000" dirty="0"/>
              <a:t>1;</a:t>
            </a:r>
            <a:r>
              <a:rPr lang="bg-BG" sz="2000" dirty="0"/>
              <a:t> </a:t>
            </a:r>
          </a:p>
          <a:p>
            <a:r>
              <a:rPr lang="en-US" sz="2000" dirty="0" err="1"/>
              <a:t>int</a:t>
            </a:r>
            <a:r>
              <a:rPr lang="en-US" sz="2000" dirty="0"/>
              <a:t> </a:t>
            </a:r>
            <a:r>
              <a:rPr lang="en-US" sz="2000" dirty="0" err="1"/>
              <a:t>maxCount</a:t>
            </a:r>
            <a:r>
              <a:rPr lang="bg-BG" sz="2000" dirty="0"/>
              <a:t> </a:t>
            </a:r>
            <a:r>
              <a:rPr lang="en-US" sz="2000" dirty="0"/>
              <a:t>=</a:t>
            </a:r>
            <a:r>
              <a:rPr lang="bg-BG" sz="2000" dirty="0"/>
              <a:t> </a:t>
            </a:r>
            <a:r>
              <a:rPr lang="en-US" sz="2000" dirty="0"/>
              <a:t>1;</a:t>
            </a:r>
            <a:r>
              <a:rPr lang="bg-BG" sz="2000" dirty="0"/>
              <a:t> </a:t>
            </a:r>
          </a:p>
          <a:p>
            <a:r>
              <a:rPr lang="en-US" sz="2000" dirty="0" err="1"/>
              <a:t>int</a:t>
            </a:r>
            <a:r>
              <a:rPr lang="en-US" sz="2000" dirty="0"/>
              <a:t> </a:t>
            </a:r>
            <a:r>
              <a:rPr lang="en-US" sz="2000" dirty="0" err="1"/>
              <a:t>maxVal</a:t>
            </a:r>
            <a:r>
              <a:rPr lang="bg-BG" sz="2000" dirty="0"/>
              <a:t> </a:t>
            </a:r>
            <a:r>
              <a:rPr lang="en-US" sz="2000" dirty="0"/>
              <a:t>=</a:t>
            </a:r>
            <a:r>
              <a:rPr lang="bg-BG" sz="2000" dirty="0"/>
              <a:t> </a:t>
            </a:r>
            <a:r>
              <a:rPr lang="en-US" sz="2000" dirty="0" err="1"/>
              <a:t>currVal</a:t>
            </a:r>
            <a:r>
              <a:rPr lang="en-US" sz="2000" dirty="0"/>
              <a:t>;</a:t>
            </a:r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23051D83-5A26-44B3-921B-E503F055E3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4" grpId="0" animBg="1"/>
      <p:bldP spid="8" grpId="0" build="p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79412" y="1152966"/>
            <a:ext cx="11161799" cy="1661883"/>
          </a:xfrm>
        </p:spPr>
        <p:txBody>
          <a:bodyPr>
            <a:normAutofit fontScale="85000" lnSpcReduction="20000"/>
          </a:bodyPr>
          <a:lstStyle/>
          <a:p>
            <a:r>
              <a:rPr lang="bg-BG" sz="3200" dirty="0"/>
              <a:t>В цикъл обхождаме останалите елементи. Ако стойността на следващите се запази, увеличаваме броя им и ако последносрещания елемент е с повече появявания от максимлния до момента - го запомняме, както и броя на появяванията му. </a:t>
            </a:r>
          </a:p>
          <a:p>
            <a:endParaRPr lang="bg-BG" sz="32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Решение: Подредици – </a:t>
            </a:r>
            <a:r>
              <a:rPr lang="bg-BG" dirty="0"/>
              <a:t>най-дълга подредица от равни числа(2)</a:t>
            </a:r>
            <a:endParaRPr lang="ru-RU" dirty="0"/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-306388" y="3818121"/>
            <a:ext cx="11161799" cy="1439679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>
            <a:lvl1pPr marL="304747" indent="-304747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Char char="§"/>
              <a:defRPr sz="3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2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bg-BG" sz="3200" dirty="0"/>
          </a:p>
          <a:p>
            <a:endParaRPr lang="ru-RU" dirty="0"/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583447" y="2743200"/>
            <a:ext cx="5486400" cy="3911428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2000" dirty="0"/>
              <a:t>for (</a:t>
            </a:r>
            <a:r>
              <a:rPr lang="bg-BG" sz="2000" dirty="0"/>
              <a:t> </a:t>
            </a:r>
            <a:r>
              <a:rPr lang="en-US" sz="2000" dirty="0" err="1"/>
              <a:t>int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= 1; </a:t>
            </a:r>
            <a:r>
              <a:rPr lang="en-US" sz="2000" dirty="0" err="1"/>
              <a:t>i</a:t>
            </a:r>
            <a:r>
              <a:rPr lang="en-US" sz="2000" dirty="0"/>
              <a:t>&lt;</a:t>
            </a:r>
            <a:r>
              <a:rPr lang="en-US" sz="2000" dirty="0" err="1"/>
              <a:t>listCount</a:t>
            </a:r>
            <a:r>
              <a:rPr lang="en-US" sz="2000" dirty="0"/>
              <a:t>; </a:t>
            </a:r>
            <a:r>
              <a:rPr lang="en-US" sz="2000" dirty="0" err="1"/>
              <a:t>i</a:t>
            </a:r>
            <a:r>
              <a:rPr lang="en-US" sz="2000" dirty="0"/>
              <a:t>++</a:t>
            </a:r>
            <a:r>
              <a:rPr lang="bg-BG" sz="2000" dirty="0"/>
              <a:t> </a:t>
            </a:r>
            <a:r>
              <a:rPr lang="en-US" sz="2000" dirty="0"/>
              <a:t>) </a:t>
            </a:r>
          </a:p>
          <a:p>
            <a:r>
              <a:rPr lang="en-US" sz="2000" dirty="0"/>
              <a:t>{</a:t>
            </a:r>
          </a:p>
          <a:p>
            <a:r>
              <a:rPr lang="en-US" sz="2000" dirty="0"/>
              <a:t>    if (</a:t>
            </a:r>
            <a:r>
              <a:rPr lang="bg-BG" sz="2000" dirty="0"/>
              <a:t> </a:t>
            </a:r>
            <a:r>
              <a:rPr lang="en-US" sz="2000" dirty="0"/>
              <a:t>list[</a:t>
            </a:r>
            <a:r>
              <a:rPr lang="en-US" sz="2000" dirty="0" err="1"/>
              <a:t>i</a:t>
            </a:r>
            <a:r>
              <a:rPr lang="en-US" sz="2000" dirty="0"/>
              <a:t>]</a:t>
            </a:r>
            <a:r>
              <a:rPr lang="bg-BG" sz="2000" dirty="0"/>
              <a:t> </a:t>
            </a:r>
            <a:r>
              <a:rPr lang="en-US" sz="2000" dirty="0"/>
              <a:t>==</a:t>
            </a:r>
            <a:r>
              <a:rPr lang="bg-BG" sz="2000" dirty="0"/>
              <a:t> </a:t>
            </a:r>
            <a:r>
              <a:rPr lang="en-US" sz="2000" dirty="0" err="1"/>
              <a:t>currVal</a:t>
            </a:r>
            <a:r>
              <a:rPr lang="bg-BG" sz="2000" dirty="0"/>
              <a:t> </a:t>
            </a:r>
            <a:r>
              <a:rPr lang="en-US" sz="2000" dirty="0"/>
              <a:t>)</a:t>
            </a:r>
          </a:p>
          <a:p>
            <a:r>
              <a:rPr lang="en-US" sz="2000" dirty="0"/>
              <a:t>    {</a:t>
            </a:r>
          </a:p>
          <a:p>
            <a:r>
              <a:rPr lang="en-US" sz="2000" dirty="0"/>
              <a:t>      </a:t>
            </a:r>
            <a:r>
              <a:rPr lang="en-US" sz="2000" dirty="0" err="1"/>
              <a:t>currCount</a:t>
            </a:r>
            <a:r>
              <a:rPr lang="bg-BG" sz="2000" dirty="0"/>
              <a:t> </a:t>
            </a:r>
            <a:r>
              <a:rPr lang="en-US" sz="2000" dirty="0"/>
              <a:t>++;</a:t>
            </a:r>
          </a:p>
          <a:p>
            <a:r>
              <a:rPr lang="en-US" sz="2000" dirty="0"/>
              <a:t>      if (</a:t>
            </a:r>
            <a:r>
              <a:rPr lang="bg-BG" sz="2000" dirty="0"/>
              <a:t> </a:t>
            </a:r>
            <a:r>
              <a:rPr lang="en-US" sz="2000" dirty="0" err="1"/>
              <a:t>currCount</a:t>
            </a:r>
            <a:r>
              <a:rPr lang="bg-BG" sz="2000" dirty="0"/>
              <a:t> </a:t>
            </a:r>
            <a:r>
              <a:rPr lang="en-US" sz="2000" dirty="0"/>
              <a:t>&gt;</a:t>
            </a:r>
            <a:r>
              <a:rPr lang="bg-BG" sz="2000" dirty="0"/>
              <a:t> </a:t>
            </a:r>
            <a:r>
              <a:rPr lang="en-US" sz="2000" dirty="0" err="1"/>
              <a:t>maxCount</a:t>
            </a:r>
            <a:r>
              <a:rPr lang="bg-BG" sz="2000" dirty="0"/>
              <a:t> </a:t>
            </a:r>
            <a:r>
              <a:rPr lang="en-US" sz="2000" dirty="0"/>
              <a:t>) </a:t>
            </a:r>
          </a:p>
          <a:p>
            <a:r>
              <a:rPr lang="en-US" sz="2000" dirty="0"/>
              <a:t>      {  </a:t>
            </a:r>
          </a:p>
          <a:p>
            <a:r>
              <a:rPr lang="en-US" sz="2000" dirty="0"/>
              <a:t>        </a:t>
            </a:r>
            <a:r>
              <a:rPr lang="en-US" sz="2000" dirty="0" err="1"/>
              <a:t>maxCount</a:t>
            </a:r>
            <a:r>
              <a:rPr lang="en-US" sz="2000" dirty="0"/>
              <a:t> = </a:t>
            </a:r>
            <a:r>
              <a:rPr lang="en-US" sz="2000" dirty="0" err="1"/>
              <a:t>currCount</a:t>
            </a:r>
            <a:r>
              <a:rPr lang="en-US" sz="2000" dirty="0"/>
              <a:t>; </a:t>
            </a:r>
          </a:p>
          <a:p>
            <a:r>
              <a:rPr lang="en-US" sz="2000" dirty="0"/>
              <a:t>        </a:t>
            </a:r>
            <a:r>
              <a:rPr lang="en-US" sz="2000" dirty="0" err="1"/>
              <a:t>maxVal</a:t>
            </a:r>
            <a:r>
              <a:rPr lang="bg-BG" sz="2000" dirty="0"/>
              <a:t> </a:t>
            </a:r>
            <a:r>
              <a:rPr lang="en-US" sz="2000" dirty="0"/>
              <a:t>=</a:t>
            </a:r>
            <a:r>
              <a:rPr lang="bg-BG" sz="2000" dirty="0"/>
              <a:t> </a:t>
            </a:r>
            <a:r>
              <a:rPr lang="en-US" sz="2000" dirty="0" err="1"/>
              <a:t>currVal</a:t>
            </a:r>
            <a:r>
              <a:rPr lang="en-US" sz="2000" dirty="0"/>
              <a:t>; </a:t>
            </a:r>
          </a:p>
          <a:p>
            <a:r>
              <a:rPr lang="en-US" sz="2000" dirty="0"/>
              <a:t>       }</a:t>
            </a:r>
          </a:p>
          <a:p>
            <a:r>
              <a:rPr lang="en-US" sz="2000" dirty="0"/>
              <a:t>     }</a:t>
            </a:r>
          </a:p>
          <a:p>
            <a:r>
              <a:rPr lang="en-US" sz="2000" dirty="0"/>
              <a:t>. . 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884612" y="3208463"/>
            <a:ext cx="2414422" cy="105873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179367" y="4762558"/>
            <a:ext cx="990600" cy="2286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6"/>
          <p:cNvSpPr txBox="1">
            <a:spLocks/>
          </p:cNvSpPr>
          <p:nvPr/>
        </p:nvSpPr>
        <p:spPr>
          <a:xfrm>
            <a:off x="6299034" y="2743201"/>
            <a:ext cx="4291178" cy="1219200"/>
          </a:xfrm>
          <a:prstGeom prst="rect">
            <a:avLst/>
          </a:prstGeom>
        </p:spPr>
        <p:txBody>
          <a:bodyPr vert="horz" lIns="108000" tIns="36000" rIns="108000" bIns="36000" rtlCol="0">
            <a:normAutofit fontScale="85000" lnSpcReduction="20000"/>
          </a:bodyPr>
          <a:lstStyle>
            <a:lvl1pPr marL="304747" indent="-304747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Char char="§"/>
              <a:defRPr sz="3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2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sz="3200" dirty="0"/>
              <a:t>Ако стойността на следващите се запази, увеличаваме броя им</a:t>
            </a:r>
          </a:p>
        </p:txBody>
      </p:sp>
      <p:sp>
        <p:nvSpPr>
          <p:cNvPr id="20" name="Content Placeholder 6"/>
          <p:cNvSpPr txBox="1">
            <a:spLocks/>
          </p:cNvSpPr>
          <p:nvPr/>
        </p:nvSpPr>
        <p:spPr>
          <a:xfrm>
            <a:off x="6273882" y="4356015"/>
            <a:ext cx="5791200" cy="1661883"/>
          </a:xfrm>
          <a:prstGeom prst="rect">
            <a:avLst/>
          </a:prstGeom>
        </p:spPr>
        <p:txBody>
          <a:bodyPr vert="horz" lIns="108000" tIns="36000" rIns="108000" bIns="36000" rtlCol="0">
            <a:normAutofit fontScale="77500" lnSpcReduction="20000"/>
          </a:bodyPr>
          <a:lstStyle>
            <a:lvl1pPr marL="304747" indent="-304747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Char char="§"/>
              <a:defRPr sz="3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2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sz="3200" dirty="0"/>
              <a:t>и ако последносрещания елемент е с повече появявания от максим</a:t>
            </a:r>
            <a:r>
              <a:rPr lang="en-US" sz="3200" dirty="0"/>
              <a:t>a</a:t>
            </a:r>
            <a:r>
              <a:rPr lang="bg-BG" sz="3200" dirty="0"/>
              <a:t>лния до момента - го запомняме, както и броя на появяванията му. </a:t>
            </a:r>
          </a:p>
          <a:p>
            <a:endParaRPr lang="bg-BG" sz="3200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F28F3F8B-610C-4574-8C87-BB5F3F2CB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01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animBg="1"/>
      <p:bldP spid="19" grpId="0" build="p"/>
      <p:bldP spid="2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79412" y="1152966"/>
            <a:ext cx="11161799" cy="1661883"/>
          </a:xfrm>
        </p:spPr>
        <p:txBody>
          <a:bodyPr>
            <a:normAutofit/>
          </a:bodyPr>
          <a:lstStyle/>
          <a:p>
            <a:r>
              <a:rPr lang="bg-BG" sz="3200" dirty="0"/>
              <a:t>Иначе – пак проверяваме дали последносрещания елемент е с повече появявания от максим</a:t>
            </a:r>
            <a:r>
              <a:rPr lang="en-US" sz="3200" dirty="0"/>
              <a:t>a</a:t>
            </a:r>
            <a:r>
              <a:rPr lang="bg-BG" sz="3200" dirty="0"/>
              <a:t>лния до момента</a:t>
            </a:r>
          </a:p>
          <a:p>
            <a:endParaRPr lang="bg-BG" sz="32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Решение: Подредици – </a:t>
            </a:r>
            <a:r>
              <a:rPr lang="bg-BG" dirty="0"/>
              <a:t>най-дълга подредица от равни числа(</a:t>
            </a:r>
            <a:r>
              <a:rPr lang="en-US" dirty="0"/>
              <a:t>3</a:t>
            </a:r>
            <a:r>
              <a:rPr lang="bg-BG" dirty="0"/>
              <a:t>)</a:t>
            </a:r>
            <a:endParaRPr lang="ru-RU" dirty="0"/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-306388" y="3818121"/>
            <a:ext cx="11161799" cy="1439679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>
            <a:lvl1pPr marL="304747" indent="-304747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Char char="§"/>
              <a:defRPr sz="3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2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bg-BG" sz="3200" dirty="0"/>
          </a:p>
          <a:p>
            <a:endParaRPr lang="ru-RU" dirty="0"/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596022" y="2205307"/>
            <a:ext cx="5171329" cy="450029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1800" dirty="0"/>
              <a:t>. . .</a:t>
            </a:r>
          </a:p>
          <a:p>
            <a:r>
              <a:rPr lang="en-US" sz="1800" dirty="0"/>
              <a:t>else</a:t>
            </a:r>
          </a:p>
          <a:p>
            <a:r>
              <a:rPr lang="en-US" sz="1800" dirty="0"/>
              <a:t>  {</a:t>
            </a:r>
          </a:p>
          <a:p>
            <a:r>
              <a:rPr lang="en-US" sz="1800" dirty="0"/>
              <a:t>    if ( </a:t>
            </a:r>
            <a:r>
              <a:rPr lang="en-US" sz="1800" dirty="0" err="1"/>
              <a:t>currCount</a:t>
            </a:r>
            <a:r>
              <a:rPr lang="en-US" sz="1800" dirty="0"/>
              <a:t> &gt; </a:t>
            </a:r>
            <a:r>
              <a:rPr lang="en-US" sz="1800" dirty="0" err="1"/>
              <a:t>maxCount</a:t>
            </a:r>
            <a:r>
              <a:rPr lang="en-US" sz="1800" dirty="0"/>
              <a:t> ) </a:t>
            </a:r>
          </a:p>
          <a:p>
            <a:r>
              <a:rPr lang="en-US" sz="1800" dirty="0"/>
              <a:t>      { </a:t>
            </a:r>
          </a:p>
          <a:p>
            <a:r>
              <a:rPr lang="en-US" sz="1800" dirty="0"/>
              <a:t>         </a:t>
            </a:r>
            <a:r>
              <a:rPr lang="en-US" sz="1800" dirty="0" err="1"/>
              <a:t>maxCount</a:t>
            </a:r>
            <a:r>
              <a:rPr lang="en-US" sz="1800" dirty="0"/>
              <a:t> = </a:t>
            </a:r>
            <a:r>
              <a:rPr lang="en-US" sz="1800" dirty="0" err="1"/>
              <a:t>currCount</a:t>
            </a:r>
            <a:r>
              <a:rPr lang="en-US" sz="1800" dirty="0"/>
              <a:t>; </a:t>
            </a:r>
          </a:p>
          <a:p>
            <a:r>
              <a:rPr lang="en-US" sz="1800" dirty="0"/>
              <a:t>         </a:t>
            </a:r>
            <a:r>
              <a:rPr lang="en-US" sz="1800" dirty="0" err="1"/>
              <a:t>maxVal</a:t>
            </a:r>
            <a:r>
              <a:rPr lang="en-US" sz="1800" dirty="0"/>
              <a:t> = </a:t>
            </a:r>
            <a:r>
              <a:rPr lang="en-US" sz="1800" dirty="0" err="1"/>
              <a:t>currVal</a:t>
            </a:r>
            <a:r>
              <a:rPr lang="en-US" sz="1800" dirty="0"/>
              <a:t>;</a:t>
            </a:r>
          </a:p>
          <a:p>
            <a:r>
              <a:rPr lang="en-US" sz="1800" dirty="0"/>
              <a:t>       }</a:t>
            </a:r>
          </a:p>
          <a:p>
            <a:r>
              <a:rPr lang="en-US" sz="1800" dirty="0"/>
              <a:t>    </a:t>
            </a:r>
            <a:r>
              <a:rPr lang="en-US" sz="1800" dirty="0" err="1"/>
              <a:t>currCount</a:t>
            </a:r>
            <a:r>
              <a:rPr lang="en-US" sz="1800" dirty="0"/>
              <a:t>=1; </a:t>
            </a:r>
          </a:p>
          <a:p>
            <a:r>
              <a:rPr lang="en-US" sz="1800" dirty="0"/>
              <a:t>    </a:t>
            </a:r>
            <a:r>
              <a:rPr lang="en-US" sz="1800" dirty="0" err="1"/>
              <a:t>currVal</a:t>
            </a:r>
            <a:r>
              <a:rPr lang="en-US" sz="1800" dirty="0"/>
              <a:t>=list[</a:t>
            </a:r>
            <a:r>
              <a:rPr lang="en-US" sz="1800" dirty="0" err="1"/>
              <a:t>i</a:t>
            </a:r>
            <a:r>
              <a:rPr lang="en-US" sz="1800" dirty="0"/>
              <a:t>];</a:t>
            </a:r>
          </a:p>
          <a:p>
            <a:r>
              <a:rPr lang="en-US" sz="1800" dirty="0"/>
              <a:t>   }</a:t>
            </a:r>
          </a:p>
          <a:p>
            <a:r>
              <a:rPr lang="en-US" sz="1800" dirty="0"/>
              <a:t>}  // </a:t>
            </a:r>
            <a:r>
              <a:rPr lang="bg-BG" sz="1800" dirty="0"/>
              <a:t>Край на цикъла </a:t>
            </a:r>
            <a:endParaRPr lang="en-US" sz="1800" dirty="0"/>
          </a:p>
          <a:p>
            <a:endParaRPr lang="bg-BG" sz="1800" dirty="0"/>
          </a:p>
          <a:p>
            <a:r>
              <a:rPr lang="en-US" sz="1800" dirty="0" err="1"/>
              <a:t>Console.WriteLine</a:t>
            </a:r>
            <a:r>
              <a:rPr lang="en-US" sz="1800" dirty="0"/>
              <a:t>("{0} {1} </a:t>
            </a:r>
            <a:r>
              <a:rPr lang="bg-BG" sz="1800" dirty="0"/>
              <a:t>пъти", </a:t>
            </a:r>
            <a:endParaRPr lang="en-US" sz="1800" dirty="0"/>
          </a:p>
          <a:p>
            <a:r>
              <a:rPr lang="en-US" sz="1800" dirty="0"/>
              <a:t>	          </a:t>
            </a:r>
            <a:r>
              <a:rPr lang="en-US" sz="1800" dirty="0" err="1"/>
              <a:t>maxVal</a:t>
            </a:r>
            <a:r>
              <a:rPr lang="en-US" sz="1800" dirty="0"/>
              <a:t>, </a:t>
            </a:r>
            <a:r>
              <a:rPr lang="en-US" sz="1800" dirty="0" err="1"/>
              <a:t>maxCount</a:t>
            </a:r>
            <a:r>
              <a:rPr lang="en-US" sz="1800" dirty="0"/>
              <a:t>);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586412" y="2814849"/>
            <a:ext cx="1584200" cy="115627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766578" y="4572000"/>
            <a:ext cx="1556434" cy="66683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6"/>
          <p:cNvSpPr txBox="1">
            <a:spLocks/>
          </p:cNvSpPr>
          <p:nvPr/>
        </p:nvSpPr>
        <p:spPr>
          <a:xfrm>
            <a:off x="5983961" y="2385301"/>
            <a:ext cx="5344563" cy="1219200"/>
          </a:xfrm>
          <a:prstGeom prst="rect">
            <a:avLst/>
          </a:prstGeom>
        </p:spPr>
        <p:txBody>
          <a:bodyPr vert="horz" lIns="108000" tIns="36000" rIns="108000" bIns="36000" rtlCol="0">
            <a:normAutofit fontScale="92500"/>
          </a:bodyPr>
          <a:lstStyle>
            <a:lvl1pPr marL="304747" indent="-304747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Char char="§"/>
              <a:defRPr sz="3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2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sz="2800" dirty="0"/>
              <a:t>Ако е така – го запомняме, както и броя на появяванията му</a:t>
            </a:r>
            <a:endParaRPr lang="bg-BG" sz="3200" dirty="0"/>
          </a:p>
        </p:txBody>
      </p:sp>
      <p:sp>
        <p:nvSpPr>
          <p:cNvPr id="20" name="Content Placeholder 6"/>
          <p:cNvSpPr txBox="1">
            <a:spLocks/>
          </p:cNvSpPr>
          <p:nvPr/>
        </p:nvSpPr>
        <p:spPr>
          <a:xfrm>
            <a:off x="6170612" y="4184747"/>
            <a:ext cx="5151685" cy="2229331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>
            <a:lvl1pPr marL="304747" indent="-304747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Char char="§"/>
              <a:defRPr sz="3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2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sz="2400" dirty="0"/>
              <a:t>После даваме стойност 1 на срещанията на новопоявилия се елемент и запомняме неговата стойност</a:t>
            </a:r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B8698BFC-126D-4BF8-8142-D834C755CA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87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animBg="1"/>
      <p:bldP spid="19" grpId="0" build="p"/>
      <p:bldP spid="2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455612" y="1524000"/>
                <a:ext cx="11161799" cy="48006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ru-RU" dirty="0"/>
                  <a:t>Дадена е последователност от числа. Върнете като резултат най-дългата подредица от:</a:t>
                </a:r>
              </a:p>
              <a:p>
                <a:pPr marL="892237" lvl="1" indent="-514350">
                  <a:buFont typeface="+mj-lt"/>
                  <a:buAutoNum type="alphaLcPeriod"/>
                </a:pPr>
                <a:r>
                  <a:rPr lang="ru-RU" dirty="0"/>
                  <a:t>Повтарящи се елементи </a:t>
                </a:r>
                <a:r>
                  <a:rPr lang="en-US" dirty="0"/>
                  <a:t>   (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bg-BG" b="0" i="1" dirty="0" smtClean="0">
                        <a:latin typeface="Cambria Math" panose="02040503050406030204" pitchFamily="18" charset="0"/>
                      </a:rPr>
                      <m:t> за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∈[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bg-BG" dirty="0"/>
                  <a:t> </a:t>
                </a:r>
                <a:r>
                  <a:rPr lang="en-US" dirty="0"/>
                  <a:t>)</a:t>
                </a:r>
                <a:endParaRPr lang="ru-RU" dirty="0"/>
              </a:p>
              <a:p>
                <a:pPr marL="892237" lvl="1" indent="-514350">
                  <a:buClr>
                    <a:srgbClr val="F0A22E"/>
                  </a:buClr>
                  <a:buFont typeface="+mj-lt"/>
                  <a:buAutoNum type="alphaLcPeriod"/>
                </a:pPr>
                <a:r>
                  <a:rPr lang="ru-RU" dirty="0"/>
                  <a:t>нарастващи елементи</a:t>
                </a:r>
                <a:r>
                  <a:rPr lang="en-US" dirty="0"/>
                  <a:t>        </a:t>
                </a:r>
                <a:r>
                  <a:rPr lang="en-US" dirty="0">
                    <a:solidFill>
                      <a:prstClr val="white"/>
                    </a:solidFill>
                  </a:rPr>
                  <a:t>(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bg-BG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 за </m:t>
                    </m:r>
                    <m:r>
                      <a:rPr lang="en-US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∈[</m:t>
                    </m:r>
                    <m:r>
                      <a:rPr lang="en-US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en-US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bg-BG" dirty="0">
                    <a:solidFill>
                      <a:prstClr val="white"/>
                    </a:solidFill>
                  </a:rPr>
                  <a:t> </a:t>
                </a:r>
                <a:r>
                  <a:rPr lang="en-US" dirty="0">
                    <a:solidFill>
                      <a:prstClr val="white"/>
                    </a:solidFill>
                  </a:rPr>
                  <a:t>)</a:t>
                </a:r>
                <a:endParaRPr lang="ru-RU" dirty="0"/>
              </a:p>
              <a:p>
                <a:pPr marL="892237" lvl="1" indent="-514350">
                  <a:buFont typeface="+mj-lt"/>
                  <a:buAutoNum type="alphaLcPeriod"/>
                </a:pPr>
                <a:r>
                  <a:rPr lang="ru-RU" dirty="0"/>
                  <a:t>Намаляващи елементи</a:t>
                </a:r>
                <a:r>
                  <a:rPr lang="en-US" dirty="0"/>
                  <a:t>      (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bg-BG" i="1" dirty="0">
                        <a:latin typeface="Cambria Math" panose="02040503050406030204" pitchFamily="18" charset="0"/>
                      </a:rPr>
                      <m:t> за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∈[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bg-BG" dirty="0"/>
                  <a:t> </a:t>
                </a:r>
                <a:r>
                  <a:rPr lang="en-US" dirty="0"/>
                  <a:t>)</a:t>
                </a:r>
                <a:endParaRPr lang="ru-RU" dirty="0"/>
              </a:p>
              <a:p>
                <a:pPr marL="892237" lvl="1" indent="-514350">
                  <a:buFont typeface="+mj-lt"/>
                  <a:buAutoNum type="alphaLcPeriod"/>
                </a:pPr>
                <a:r>
                  <a:rPr lang="ru-RU" dirty="0"/>
                  <a:t>Ненамаляващи елементи</a:t>
                </a:r>
                <a:r>
                  <a:rPr lang="en-US" dirty="0"/>
                  <a:t>  (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bg-BG" i="1" dirty="0">
                        <a:latin typeface="Cambria Math" panose="02040503050406030204" pitchFamily="18" charset="0"/>
                      </a:rPr>
                      <m:t> за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∈[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bg-BG" dirty="0"/>
                  <a:t> </a:t>
                </a:r>
                <a:r>
                  <a:rPr lang="en-US" dirty="0"/>
                  <a:t>)</a:t>
                </a:r>
                <a:endParaRPr lang="ru-RU" dirty="0"/>
              </a:p>
              <a:p>
                <a:pPr marL="892237" lvl="1" indent="-514350">
                  <a:buFont typeface="+mj-lt"/>
                  <a:buAutoNum type="alphaLcPeriod"/>
                </a:pPr>
                <a:r>
                  <a:rPr lang="ru-RU" dirty="0"/>
                  <a:t>Ненарастващи елементи</a:t>
                </a:r>
                <a:r>
                  <a:rPr lang="en-US" dirty="0"/>
                  <a:t>   (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bg-BG" i="1" dirty="0">
                        <a:latin typeface="Cambria Math" panose="02040503050406030204" pitchFamily="18" charset="0"/>
                      </a:rPr>
                      <m:t> за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∈[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bg-BG" dirty="0"/>
                  <a:t> </a:t>
                </a:r>
                <a:r>
                  <a:rPr lang="en-US" dirty="0"/>
                  <a:t>)</a:t>
                </a:r>
                <a:endParaRPr lang="ru-RU" dirty="0"/>
              </a:p>
              <a:p>
                <a:r>
                  <a:rPr lang="ru-RU" dirty="0"/>
                  <a:t>Подходът, който ще ползваме е един и същи за всичките подслучаи. Разликата е в сравненията (==,  &lt;, &gt;, &lt;=, &gt;=)</a:t>
                </a:r>
              </a:p>
            </p:txBody>
          </p:sp>
        </mc:Choice>
        <mc:Fallback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5612" y="1524000"/>
                <a:ext cx="11161799" cy="4800600"/>
              </a:xfrm>
              <a:blipFill>
                <a:blip r:embed="rId2"/>
                <a:stretch>
                  <a:fillRect l="-1038" t="-3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Задача: Подредици – </a:t>
            </a:r>
            <a:r>
              <a:rPr lang="bg-BG" dirty="0"/>
              <a:t>най-дълга подредица от равни числа – Решение със списъци</a:t>
            </a:r>
            <a:endParaRPr lang="ru-RU" dirty="0"/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1B780BE1-3089-4B24-86FF-AB4AAA2F85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85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03237" y="1600200"/>
            <a:ext cx="9677400" cy="597419"/>
          </a:xfrm>
        </p:spPr>
        <p:txBody>
          <a:bodyPr>
            <a:normAutofit/>
          </a:bodyPr>
          <a:lstStyle/>
          <a:p>
            <a:r>
              <a:rPr lang="bg-BG" sz="3200" dirty="0"/>
              <a:t>Избираме подходящи структури от данни – списъци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Подредици – </a:t>
            </a:r>
            <a:r>
              <a:rPr lang="bg-BG" dirty="0"/>
              <a:t>най-дълга подредица от равни числа – Решение със списъци (2)</a:t>
            </a:r>
            <a:endParaRPr lang="ru-RU" dirty="0"/>
          </a:p>
        </p:txBody>
      </p:sp>
      <p:sp>
        <p:nvSpPr>
          <p:cNvPr id="4" name="Text Placeholder 5"/>
          <p:cNvSpPr txBox="1">
            <a:spLocks/>
          </p:cNvSpPr>
          <p:nvPr/>
        </p:nvSpPr>
        <p:spPr>
          <a:xfrm>
            <a:off x="466725" y="2895600"/>
            <a:ext cx="9829801" cy="280343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dirty="0"/>
              <a:t>public static List&lt;</a:t>
            </a:r>
            <a:r>
              <a:rPr lang="en-US" dirty="0" err="1"/>
              <a:t>int</a:t>
            </a:r>
            <a:r>
              <a:rPr lang="en-US" dirty="0"/>
              <a:t>&gt; </a:t>
            </a:r>
            <a:r>
              <a:rPr lang="en-US" dirty="0" err="1"/>
              <a:t>MaxSubSequence</a:t>
            </a:r>
            <a:r>
              <a:rPr lang="en-US" dirty="0"/>
              <a:t>(List&lt;</a:t>
            </a:r>
            <a:r>
              <a:rPr lang="en-US" dirty="0" err="1"/>
              <a:t>int</a:t>
            </a:r>
            <a:r>
              <a:rPr lang="en-US" dirty="0"/>
              <a:t>&gt; list)</a:t>
            </a:r>
          </a:p>
          <a:p>
            <a:r>
              <a:rPr lang="bg-BG" dirty="0"/>
              <a:t>        {</a:t>
            </a:r>
          </a:p>
          <a:p>
            <a:r>
              <a:rPr lang="en-US" dirty="0"/>
              <a:t>            List&lt;</a:t>
            </a:r>
            <a:r>
              <a:rPr lang="en-US" dirty="0" err="1"/>
              <a:t>int</a:t>
            </a:r>
            <a:r>
              <a:rPr lang="en-US" dirty="0"/>
              <a:t>&gt; </a:t>
            </a:r>
            <a:r>
              <a:rPr lang="en-US" dirty="0" err="1"/>
              <a:t>maxSubSequence</a:t>
            </a:r>
            <a:r>
              <a:rPr lang="en-US" dirty="0"/>
              <a:t> = new List&lt;</a:t>
            </a:r>
            <a:r>
              <a:rPr lang="en-US" dirty="0" err="1"/>
              <a:t>int</a:t>
            </a:r>
            <a:r>
              <a:rPr lang="en-US" dirty="0"/>
              <a:t>&gt;();</a:t>
            </a:r>
          </a:p>
          <a:p>
            <a:r>
              <a:rPr lang="en-US" dirty="0"/>
              <a:t>            List&lt;</a:t>
            </a:r>
            <a:r>
              <a:rPr lang="en-US" dirty="0" err="1"/>
              <a:t>int</a:t>
            </a:r>
            <a:r>
              <a:rPr lang="en-US" dirty="0"/>
              <a:t>&gt; </a:t>
            </a:r>
            <a:r>
              <a:rPr lang="en-US" dirty="0" err="1"/>
              <a:t>tempSubSequence</a:t>
            </a:r>
            <a:r>
              <a:rPr lang="en-US" dirty="0"/>
              <a:t> = new List&lt;</a:t>
            </a:r>
            <a:r>
              <a:rPr lang="en-US" dirty="0" err="1"/>
              <a:t>int</a:t>
            </a:r>
            <a:r>
              <a:rPr lang="en-US" dirty="0"/>
              <a:t>&gt;();</a:t>
            </a:r>
            <a:endParaRPr lang="bg-BG" dirty="0"/>
          </a:p>
          <a:p>
            <a:r>
              <a:rPr lang="en-US" dirty="0"/>
              <a:t>            </a:t>
            </a:r>
            <a:r>
              <a:rPr lang="en-US" dirty="0" err="1"/>
              <a:t>maxSubSequence.Add</a:t>
            </a:r>
            <a:r>
              <a:rPr lang="en-US" dirty="0"/>
              <a:t>( list[0] );</a:t>
            </a:r>
          </a:p>
          <a:p>
            <a:r>
              <a:rPr lang="en-US" dirty="0"/>
              <a:t>         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= 1;</a:t>
            </a:r>
          </a:p>
          <a:p>
            <a:r>
              <a:rPr lang="en-US" dirty="0"/>
              <a:t>. . .</a:t>
            </a:r>
            <a:endParaRPr lang="bg-BG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5C3630E2-6DAD-4961-B1F8-7A1D1BF70A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80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15922" y="1600200"/>
            <a:ext cx="9753599" cy="902219"/>
          </a:xfrm>
        </p:spPr>
        <p:txBody>
          <a:bodyPr>
            <a:noAutofit/>
          </a:bodyPr>
          <a:lstStyle/>
          <a:p>
            <a:r>
              <a:rPr lang="bg-BG" sz="2800" dirty="0"/>
              <a:t>Сравняваме съседните елементи на списъка и докато има, такива които отговарят на условието го добавяме към временния списък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Подредици – </a:t>
            </a:r>
            <a:r>
              <a:rPr lang="bg-BG" dirty="0"/>
              <a:t>най-дълга подредица от равни числа – Решение със списъци (2)</a:t>
            </a:r>
            <a:endParaRPr lang="ru-RU" dirty="0"/>
          </a:p>
        </p:txBody>
      </p:sp>
      <p:sp>
        <p:nvSpPr>
          <p:cNvPr id="4" name="Text Placeholder 5"/>
          <p:cNvSpPr txBox="1">
            <a:spLocks/>
          </p:cNvSpPr>
          <p:nvPr/>
        </p:nvSpPr>
        <p:spPr>
          <a:xfrm>
            <a:off x="377822" y="3429000"/>
            <a:ext cx="9829801" cy="243410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dirty="0"/>
              <a:t>. . .</a:t>
            </a:r>
          </a:p>
          <a:p>
            <a:r>
              <a:rPr lang="en-US" dirty="0"/>
              <a:t>do</a:t>
            </a:r>
          </a:p>
          <a:p>
            <a:r>
              <a:rPr lang="en-US" dirty="0"/>
              <a:t> { </a:t>
            </a:r>
            <a:r>
              <a:rPr lang="en-US" dirty="0" err="1"/>
              <a:t>tempSubSequence.Add</a:t>
            </a:r>
            <a:r>
              <a:rPr lang="en-US" dirty="0"/>
              <a:t>( list[i-1] );</a:t>
            </a:r>
          </a:p>
          <a:p>
            <a:r>
              <a:rPr lang="en-US" dirty="0"/>
              <a:t>   while ((</a:t>
            </a:r>
            <a:r>
              <a:rPr lang="en-US" dirty="0" err="1"/>
              <a:t>i</a:t>
            </a:r>
            <a:r>
              <a:rPr lang="en-US" dirty="0"/>
              <a:t> &lt; </a:t>
            </a:r>
            <a:r>
              <a:rPr lang="en-US" dirty="0" err="1"/>
              <a:t>list.Count</a:t>
            </a:r>
            <a:r>
              <a:rPr lang="en-US" dirty="0"/>
              <a:t>()) &amp;&amp; (list[i-1] &lt; list[</a:t>
            </a:r>
            <a:r>
              <a:rPr lang="en-US" dirty="0" err="1"/>
              <a:t>i</a:t>
            </a:r>
            <a:r>
              <a:rPr lang="en-US" dirty="0"/>
              <a:t>]))</a:t>
            </a:r>
          </a:p>
          <a:p>
            <a:r>
              <a:rPr lang="en-US" dirty="0"/>
              <a:t>      </a:t>
            </a:r>
            <a:r>
              <a:rPr lang="en-US" dirty="0" err="1"/>
              <a:t>tempSubSequence.Add</a:t>
            </a:r>
            <a:r>
              <a:rPr lang="en-US" dirty="0"/>
              <a:t>(list[</a:t>
            </a:r>
            <a:r>
              <a:rPr lang="en-US" dirty="0" err="1"/>
              <a:t>i</a:t>
            </a:r>
            <a:r>
              <a:rPr lang="en-US" dirty="0"/>
              <a:t>++]); </a:t>
            </a:r>
          </a:p>
          <a:p>
            <a:r>
              <a:rPr lang="en-US" dirty="0"/>
              <a:t>. . .</a:t>
            </a:r>
            <a:endParaRPr lang="bg-BG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339ADFA7-3785-456E-9AC8-0AFD93123F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81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4" grpId="0" animBg="1"/>
    </p:bldLst>
  </p:timing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7190</TotalTime>
  <Words>1039</Words>
  <Application>Microsoft Office PowerPoint</Application>
  <PresentationFormat>Custom</PresentationFormat>
  <Paragraphs>143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Cambria Math</vt:lpstr>
      <vt:lpstr>Consolas</vt:lpstr>
      <vt:lpstr>Wingdings</vt:lpstr>
      <vt:lpstr>Wingdings 2</vt:lpstr>
      <vt:lpstr>SoftUni 16x9</vt:lpstr>
      <vt:lpstr>PowerPoint Presentation</vt:lpstr>
      <vt:lpstr>Съдържание</vt:lpstr>
      <vt:lpstr>Задача: Подредици – най-дълга подредица от равни числа </vt:lpstr>
      <vt:lpstr>Решение: Подредици – най-дълга подредица от равни числа</vt:lpstr>
      <vt:lpstr>Решение: Подредици – най-дълга подредица от равни числа(2)</vt:lpstr>
      <vt:lpstr>Решение: Подредици – най-дълга подредица от равни числа(3)</vt:lpstr>
      <vt:lpstr>Задача: Подредици – най-дълга подредица от равни числа – Решение със списъци</vt:lpstr>
      <vt:lpstr>Подредици – най-дълга подредица от равни числа – Решение със списъци (2)</vt:lpstr>
      <vt:lpstr>Подредици – най-дълга подредица от равни числа – Решение със списъци (2)</vt:lpstr>
      <vt:lpstr>Подредици – най-дълга подредица от равни числа – Решение със списъци (2)</vt:lpstr>
      <vt:lpstr>Модификации на алгоритъма</vt:lpstr>
      <vt:lpstr>Алгоритми върху линейни структури от данни. Подредици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Defining Classes</dc:title>
  <dc:subject>C# Basics Course</dc:subject>
  <dc:creator>Software University Foundation</dc:creator>
  <cp:keywords>C#; class; object; fields; methods; properties; constructors; static</cp:keywords>
  <dc:description>Фондация "Софтуерен университет" - http://softuni.foundation</dc:description>
  <cp:lastModifiedBy>Svetlin Nakov</cp:lastModifiedBy>
  <cp:revision>296</cp:revision>
  <dcterms:created xsi:type="dcterms:W3CDTF">2014-01-02T17:00:34Z</dcterms:created>
  <dcterms:modified xsi:type="dcterms:W3CDTF">2019-12-17T08:07:02Z</dcterms:modified>
  <cp:category>programming; software engineering; C#; OOP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