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5"/>
  </p:notesMasterIdLst>
  <p:handoutMasterIdLst>
    <p:handoutMasterId r:id="rId16"/>
  </p:handoutMasterIdLst>
  <p:sldIdLst>
    <p:sldId id="603" r:id="rId3"/>
    <p:sldId id="604" r:id="rId4"/>
    <p:sldId id="596" r:id="rId5"/>
    <p:sldId id="597" r:id="rId6"/>
    <p:sldId id="598" r:id="rId7"/>
    <p:sldId id="599" r:id="rId8"/>
    <p:sldId id="600" r:id="rId9"/>
    <p:sldId id="601" r:id="rId10"/>
    <p:sldId id="602" r:id="rId11"/>
    <p:sldId id="436" r:id="rId12"/>
    <p:sldId id="605" r:id="rId13"/>
    <p:sldId id="481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415CA17A-0896-48A5-9CEC-C27CC6C2F0A9}">
          <p14:sldIdLst>
            <p14:sldId id="603"/>
            <p14:sldId id="604"/>
          </p14:sldIdLst>
        </p14:section>
        <p14:section name="Searching Algorithms" id="{1CB7359D-1178-471B-B6D4-3019502BBBD5}">
          <p14:sldIdLst>
            <p14:sldId id="596"/>
            <p14:sldId id="597"/>
            <p14:sldId id="598"/>
            <p14:sldId id="599"/>
            <p14:sldId id="600"/>
            <p14:sldId id="601"/>
            <p14:sldId id="602"/>
          </p14:sldIdLst>
        </p14:section>
        <p14:section name="Заключение" id="{2CB0FCE2-053B-4F8F-B595-9BBC7A437721}">
          <p14:sldIdLst>
            <p14:sldId id="436"/>
            <p14:sldId id="605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1A397F6D-0C38-4389-8F5F-4C51D6664D3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931998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C829AF8A-1B62-4920-ABA0-C300A72B70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580428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61015AF0-3413-4610-8B6C-68E18D111EB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157751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5626B0E-7E9E-4926-8BE6-8A00952AA3D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657673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3698A62-E497-4588-86F9-883161DDA16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915690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11.svg"/><Relationship Id="rId4" Type="http://schemas.openxmlformats.org/officeDocument/2006/relationships/hyperlink" Target="http://creativecommons.org/licenses/by-nc-sa/4.0/" TargetMode="External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3.jpeg"/><Relationship Id="rId4" Type="http://schemas.openxmlformats.org/officeDocument/2006/relationships/image" Target="../media/image20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sfca.edu/~galles/visualization/Search.html" TargetMode="External"/><Relationship Id="rId2" Type="http://schemas.openxmlformats.org/officeDocument/2006/relationships/hyperlink" Target="https://en.wikipedia.org/wiki/Linear_search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en.wikipedia.org/wiki/Binary_search_algorith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hyperlink" Target="http://www.cs.armstrong.edu/liang/animation/web/BinarySearch.html" TargetMode="Externa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watch?v=l1ed_bTv7Hw" TargetMode="External"/><Relationship Id="rId2" Type="http://schemas.openxmlformats.org/officeDocument/2006/relationships/hyperlink" Target="https://en.wikipedia.org/wiki/Interpolation_search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>
              <a:solidFill>
                <a:srgbClr val="F0A22E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043827" cy="2524722"/>
            <a:chOff x="745783" y="3624633"/>
            <a:chExt cx="5043827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>
                  <a:solidFill>
                    <a:srgbClr val="F0A22E">
                      <a:lumMod val="40000"/>
                      <a:lumOff val="60000"/>
                    </a:srgbClr>
                  </a:solidFill>
                </a:rPr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F5A4366-F5D6-4393-BD7A-141ED3660C17}"/>
              </a:ext>
            </a:extLst>
          </p:cNvPr>
          <p:cNvSpPr txBox="1"/>
          <p:nvPr/>
        </p:nvSpPr>
        <p:spPr>
          <a:xfrm rot="1187795">
            <a:off x="4559747" y="3643005"/>
            <a:ext cx="256538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bg-BG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rPr>
              <a:t>Увод в алгоритмите</a:t>
            </a:r>
            <a:endParaRPr lang="en-US" sz="2000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rgbClr val="F0A22E">
                    <a:alpha val="40000"/>
                  </a:srgbClr>
                </a:glow>
              </a:effectLst>
            </a:endParaRPr>
          </a:p>
        </p:txBody>
      </p:sp>
      <p:sp>
        <p:nvSpPr>
          <p:cNvPr id="15" name="Title 4"/>
          <p:cNvSpPr>
            <a:spLocks noGrp="1"/>
          </p:cNvSpPr>
          <p:nvPr>
            <p:ph type="ctrTitle"/>
          </p:nvPr>
        </p:nvSpPr>
        <p:spPr>
          <a:xfrm>
            <a:off x="2665412" y="662936"/>
            <a:ext cx="8778542" cy="1815850"/>
          </a:xfrm>
        </p:spPr>
        <p:txBody>
          <a:bodyPr>
            <a:normAutofit/>
          </a:bodyPr>
          <a:lstStyle/>
          <a:p>
            <a:r>
              <a:rPr lang="bg-BG" sz="6600" dirty="0"/>
              <a:t>Алгоритми за търсене</a:t>
            </a:r>
            <a:endParaRPr lang="en-US" sz="6600" dirty="0"/>
          </a:p>
        </p:txBody>
      </p:sp>
      <p:pic>
        <p:nvPicPr>
          <p:cNvPr id="16" name="Graphic 8" descr="Magnifying glass">
            <a:extLst>
              <a:ext uri="{FF2B5EF4-FFF2-40B4-BE49-F238E27FC236}">
                <a16:creationId xmlns:a16="http://schemas.microsoft.com/office/drawing/2014/main" id="{C1339936-A6D4-48A7-AC11-7BBEE79EC6E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51812" y="3005760"/>
            <a:ext cx="3372601" cy="3372601"/>
          </a:xfrm>
          <a:prstGeom prst="rect">
            <a:avLst/>
          </a:prstGeom>
        </p:spPr>
      </p:pic>
      <p:pic>
        <p:nvPicPr>
          <p:cNvPr id="17" name="Graphic 12" descr="Newspaper">
            <a:extLst>
              <a:ext uri="{FF2B5EF4-FFF2-40B4-BE49-F238E27FC236}">
                <a16:creationId xmlns:a16="http://schemas.microsoft.com/office/drawing/2014/main" id="{CB33DEAB-DE8C-4903-AD98-E246533B76E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57701" y="3502948"/>
            <a:ext cx="1742511" cy="174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78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pic>
        <p:nvPicPr>
          <p:cNvPr id="7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118" y="1676401"/>
            <a:ext cx="3091494" cy="229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4" y="1151122"/>
            <a:ext cx="8342398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200" dirty="0"/>
              <a:t>Алгоритмите за търсене </a:t>
            </a:r>
            <a:r>
              <a:rPr lang="bg-BG" sz="3200"/>
              <a:t>намират широко приложение</a:t>
            </a:r>
            <a:endParaRPr lang="en-US" sz="3200" dirty="0"/>
          </a:p>
          <a:p>
            <a:pPr>
              <a:lnSpc>
                <a:spcPct val="100000"/>
              </a:lnSpc>
            </a:pPr>
            <a:r>
              <a:rPr lang="bg-BG" sz="3200" dirty="0"/>
              <a:t>Последователното търсене се използва за неподредени списъци</a:t>
            </a:r>
          </a:p>
          <a:p>
            <a:pPr>
              <a:lnSpc>
                <a:spcPct val="100000"/>
              </a:lnSpc>
            </a:pPr>
            <a:r>
              <a:rPr lang="bg-BG" sz="3200" dirty="0"/>
              <a:t>Двоичното търсене е за сортирани списъци, на всяка стъпка изключваме половината елементи</a:t>
            </a:r>
          </a:p>
          <a:p>
            <a:pPr>
              <a:lnSpc>
                <a:spcPct val="100000"/>
              </a:lnSpc>
            </a:pPr>
            <a:r>
              <a:rPr lang="bg-BG" sz="3200" dirty="0"/>
              <a:t>Търсенето чрез интерполация е дори още по-бързо, изчисляваме къде е елемента</a:t>
            </a:r>
            <a:endParaRPr lang="en-US" sz="3000" dirty="0"/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5E38D9B5-3F18-4572-866B-A1A85F19D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8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23173" cy="1110780"/>
          </a:xfrm>
        </p:spPr>
        <p:txBody>
          <a:bodyPr>
            <a:normAutofit/>
          </a:bodyPr>
          <a:lstStyle/>
          <a:p>
            <a:r>
              <a:rPr lang="bg-BG" sz="4800" dirty="0"/>
              <a:t>Алгоритми за търсене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99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88115336-579D-4F46-B6CA-2B7D35EFD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77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Типове търсене и тяхното приложение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Последователно търсене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Двоично търсене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Търсене чрез интерполация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C5960B3-F867-47CB-AD7E-AB0814465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8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Алгоритъм за търсене </a:t>
            </a:r>
            <a:r>
              <a:rPr lang="en-US" dirty="0"/>
              <a:t>== </a:t>
            </a:r>
            <a:r>
              <a:rPr lang="bg-BG" dirty="0"/>
              <a:t>алгоритъм за намиране на елемент с указани свойства всред колекция от елементи</a:t>
            </a:r>
            <a:endParaRPr lang="en-US" dirty="0"/>
          </a:p>
          <a:p>
            <a:r>
              <a:rPr lang="bg-BG" dirty="0"/>
              <a:t>Различни типове алгоритми за търсене</a:t>
            </a:r>
            <a:endParaRPr lang="en-US" dirty="0"/>
          </a:p>
          <a:p>
            <a:pPr lvl="1"/>
            <a:r>
              <a:rPr lang="bg-BG" dirty="0"/>
              <a:t>За виртуални пространства за търсене</a:t>
            </a:r>
            <a:endParaRPr lang="en-US" dirty="0"/>
          </a:p>
          <a:p>
            <a:pPr lvl="2"/>
            <a:r>
              <a:rPr lang="bg-BG" dirty="0"/>
              <a:t>Удовлетворяващи дадени математически равенства</a:t>
            </a:r>
            <a:endParaRPr lang="en-US" dirty="0"/>
          </a:p>
          <a:p>
            <a:pPr lvl="2"/>
            <a:r>
              <a:rPr lang="bg-BG" dirty="0"/>
              <a:t>Опит за ползване на частично знание за структура</a:t>
            </a:r>
            <a:endParaRPr lang="en-US" dirty="0"/>
          </a:p>
          <a:p>
            <a:pPr lvl="1"/>
            <a:r>
              <a:rPr lang="bg-BG" dirty="0"/>
              <a:t>За подструктура на дадена структура</a:t>
            </a:r>
            <a:endParaRPr lang="en-US" dirty="0"/>
          </a:p>
          <a:p>
            <a:pPr lvl="2"/>
            <a:r>
              <a:rPr lang="bg-BG" dirty="0"/>
              <a:t>Граф, низ, крайна група</a:t>
            </a:r>
            <a:endParaRPr lang="en-US" dirty="0"/>
          </a:p>
          <a:p>
            <a:pPr lvl="1"/>
            <a:r>
              <a:rPr lang="bg-BG" dirty="0"/>
              <a:t>Търсене на</a:t>
            </a:r>
            <a:r>
              <a:rPr lang="en-US" dirty="0"/>
              <a:t> min / max </a:t>
            </a:r>
            <a:r>
              <a:rPr lang="bg-BG" dirty="0"/>
              <a:t>на функция и т.н.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Алгоритъм за търсене</a:t>
            </a:r>
            <a:endParaRPr lang="en-US" dirty="0"/>
          </a:p>
        </p:txBody>
      </p:sp>
      <p:pic>
        <p:nvPicPr>
          <p:cNvPr id="4098" name="Picture 2" descr="http://www.papernot.fr/images/searc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129" y="3886200"/>
            <a:ext cx="267388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B3B0071-B54B-410C-A2E5-C228CF583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15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200" dirty="0">
                <a:hlinkClick r:id="rId2"/>
              </a:rPr>
              <a:t>Последователно (или линейно) търсене (</a:t>
            </a:r>
            <a:r>
              <a:rPr lang="en-US" sz="3200" dirty="0">
                <a:hlinkClick r:id="rId2"/>
              </a:rPr>
              <a:t>linear search)</a:t>
            </a:r>
            <a:r>
              <a:rPr lang="en-US" sz="3200" dirty="0"/>
              <a:t> </a:t>
            </a:r>
            <a:r>
              <a:rPr lang="bg-BG" sz="3200" dirty="0"/>
              <a:t>намира определена стойност в списък</a:t>
            </a:r>
            <a:r>
              <a:rPr lang="en-US" sz="3200" dirty="0"/>
              <a:t> (</a:t>
            </a:r>
            <a:r>
              <a:rPr lang="bg-BG" sz="3200" dirty="0">
                <a:hlinkClick r:id="rId3"/>
              </a:rPr>
              <a:t>онагледяване</a:t>
            </a:r>
            <a:r>
              <a:rPr lang="en-US" sz="3200" dirty="0"/>
              <a:t>)</a:t>
            </a:r>
          </a:p>
          <a:p>
            <a:pPr lvl="1"/>
            <a:r>
              <a:rPr lang="bg-BG" sz="2800" dirty="0"/>
              <a:t>Проверява всеки от елементите</a:t>
            </a:r>
            <a:endParaRPr lang="en-US" sz="2800" dirty="0"/>
          </a:p>
          <a:p>
            <a:pPr lvl="1"/>
            <a:r>
              <a:rPr lang="bg-BG" sz="2800" dirty="0"/>
              <a:t>Един по един, последователно</a:t>
            </a:r>
            <a:endParaRPr lang="en-US" sz="2800" dirty="0"/>
          </a:p>
          <a:p>
            <a:pPr lvl="1"/>
            <a:r>
              <a:rPr lang="bg-BG" sz="2800" dirty="0"/>
              <a:t>Докато открием желания</a:t>
            </a:r>
            <a:endParaRPr lang="en-US" sz="2800" dirty="0"/>
          </a:p>
          <a:p>
            <a:r>
              <a:rPr lang="bg-BG" sz="3200" dirty="0"/>
              <a:t>Най-лошо и средно изпълнение</a:t>
            </a:r>
            <a:r>
              <a:rPr lang="en-US" sz="3200" dirty="0"/>
              <a:t>: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O(n)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Последователно (линейно) търсене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1459" y="4831140"/>
            <a:ext cx="6463553" cy="156966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each item in the list: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that item has the desired value,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the item's location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return nothing</a:t>
            </a:r>
          </a:p>
        </p:txBody>
      </p:sp>
      <p:pic>
        <p:nvPicPr>
          <p:cNvPr id="4098" name="Picture 2" descr="linear-searc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85" y="2502559"/>
            <a:ext cx="4152900" cy="1433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darcy.rsgc.on.ca/ACES/ICS3U/images/SequentialSearchAnimation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2" y="4136654"/>
            <a:ext cx="4152900" cy="220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31E21BF7-FDAC-4B85-9FCE-D4B6822D7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597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/>
          </a:bodyPr>
          <a:lstStyle/>
          <a:p>
            <a:r>
              <a:rPr lang="bg-BG" sz="3200" dirty="0">
                <a:hlinkClick r:id="rId2"/>
              </a:rPr>
              <a:t>Двоичното търсене (</a:t>
            </a:r>
            <a:r>
              <a:rPr lang="en-US" sz="3200" dirty="0">
                <a:hlinkClick r:id="rId2"/>
              </a:rPr>
              <a:t>binary search)</a:t>
            </a:r>
            <a:r>
              <a:rPr lang="en-US" sz="3200" dirty="0"/>
              <a:t> </a:t>
            </a:r>
            <a:r>
              <a:rPr lang="bg-BG" sz="3200" dirty="0"/>
              <a:t>намира елемент в</a:t>
            </a:r>
            <a:r>
              <a:rPr lang="en-US" sz="3200" dirty="0"/>
              <a:t>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подредена структура от данни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g-BG" sz="3200" dirty="0"/>
              <a:t>На всяка стъпка, сравнява въведеното със средния елемент</a:t>
            </a:r>
            <a:endParaRPr lang="en-US" sz="3200" dirty="0"/>
          </a:p>
          <a:p>
            <a:pPr lvl="1"/>
            <a:r>
              <a:rPr lang="bg-BG" sz="2800" dirty="0"/>
              <a:t>Алгоритъмът продължава да търси в лявата или дясната подструктура</a:t>
            </a:r>
            <a:endParaRPr lang="en-US" sz="2800" dirty="0"/>
          </a:p>
          <a:p>
            <a:r>
              <a:rPr lang="bg-BG" sz="3200" dirty="0"/>
              <a:t>Обичайно изпълнение</a:t>
            </a:r>
            <a:r>
              <a:rPr lang="en-US" sz="3200" dirty="0"/>
              <a:t>: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O(log(n))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Двоично търсене</a:t>
            </a:r>
            <a:endParaRPr lang="en-US" dirty="0"/>
          </a:p>
        </p:txBody>
      </p:sp>
      <p:pic>
        <p:nvPicPr>
          <p:cNvPr id="3074" name="Picture 2" descr="http://railspikes.com/assets/2008/10/3/binary_sear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4276812"/>
            <a:ext cx="3170296" cy="2200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7612" y="4276812"/>
            <a:ext cx="2590800" cy="2200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733845" y="3497532"/>
            <a:ext cx="5062989" cy="5884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169" lvl="1" indent="-304747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</a:pPr>
            <a:r>
              <a:rPr lang="bg-BG" sz="3200" dirty="0">
                <a:solidFill>
                  <a:prstClr val="white"/>
                </a:solidFill>
              </a:rPr>
              <a:t>Вижте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bg-BG" sz="3200" dirty="0">
                <a:solidFill>
                  <a:prstClr val="white"/>
                </a:solidFill>
                <a:hlinkClick r:id="rId5"/>
              </a:rPr>
              <a:t>онагледяването</a:t>
            </a:r>
            <a:endParaRPr lang="en-US" sz="3200" dirty="0">
              <a:solidFill>
                <a:srgbClr val="FBEEC9">
                  <a:lumMod val="75000"/>
                </a:srgbClr>
              </a:solidFill>
            </a:endParaRPr>
          </a:p>
        </p:txBody>
      </p:sp>
      <p:pic>
        <p:nvPicPr>
          <p:cNvPr id="11" name="Picture 6" descr="http://darcy.rsgc.on.ca/ACES/ICS3U/images/BinarySearchAnimation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08" y="4276812"/>
            <a:ext cx="3770082" cy="22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55BC0424-5E7F-43D5-9C1A-209CB1F8E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53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Двоично търсене </a:t>
            </a:r>
            <a:r>
              <a:rPr lang="en-US" dirty="0"/>
              <a:t>(</a:t>
            </a:r>
            <a:r>
              <a:rPr lang="bg-BG" dirty="0"/>
              <a:t>рекурсивно</a:t>
            </a:r>
            <a:r>
              <a:rPr lang="en-US" dirty="0"/>
              <a:t>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41092" y="1219200"/>
            <a:ext cx="10511120" cy="509370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BinarySearch(int arr[], int key, int start, int end)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(end &lt; start)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KEY_NOT_FOUND;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else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mid = (start + end) / 2;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if (arr[mid] &gt; key)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return BinarySearch(arr, key, start, mid</a:t>
            </a: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else if (arr[mid] &lt; key)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return BinarySearch(arr, key, mid</a:t>
            </a: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+</a:t>
            </a: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1, end);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else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return mid;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CED8927-7F51-473F-8938-008473855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359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Двоично търсене </a:t>
            </a:r>
            <a:r>
              <a:rPr lang="en-US" dirty="0"/>
              <a:t>(</a:t>
            </a:r>
            <a:r>
              <a:rPr lang="bg-BG" dirty="0"/>
              <a:t>с итерация</a:t>
            </a:r>
            <a:r>
              <a:rPr lang="en-US" dirty="0"/>
              <a:t>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36613" y="1327116"/>
            <a:ext cx="10515600" cy="492128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BinarySearch(int arr[], int key, int start, int end) {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while (end &gt;= start) {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mid = (start + end) / 2;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if (arr[mid] &lt; key)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start = mid + 1;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else if (arr[mid] &gt; key)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end = mid - 1;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else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return mid;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return KEY_NOT_FOUND;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03354BB-C69E-4C13-9B57-2C3776747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4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bg-BG" dirty="0">
                <a:hlinkClick r:id="rId2"/>
              </a:rPr>
              <a:t>Търсене чрез интерполация (</a:t>
            </a:r>
            <a:r>
              <a:rPr lang="en-US" dirty="0">
                <a:hlinkClick r:id="rId2"/>
              </a:rPr>
              <a:t>Interpolation search)</a:t>
            </a:r>
            <a:r>
              <a:rPr lang="en-US" dirty="0"/>
              <a:t> == </a:t>
            </a:r>
            <a:r>
              <a:rPr lang="bg-BG" dirty="0"/>
              <a:t>алгоритъм за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търсене </a:t>
            </a:r>
            <a:r>
              <a:rPr lang="bg-BG" dirty="0"/>
              <a:t>по даден ключ в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подреден индексиран масив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r>
              <a:rPr lang="bg-BG" dirty="0"/>
              <a:t>Подобно на това как хората търсят в телефонен указател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bg-BG" dirty="0"/>
              <a:t>Изчислява къде в оставащата част трябва да е търсения елемент</a:t>
            </a:r>
            <a:endParaRPr lang="en-US" dirty="0"/>
          </a:p>
          <a:p>
            <a:pPr lvl="2">
              <a:lnSpc>
                <a:spcPct val="110000"/>
              </a:lnSpc>
            </a:pPr>
            <a:r>
              <a:rPr lang="bg-BG" dirty="0"/>
              <a:t>Двоичното търсене винаги избира средния елемент</a:t>
            </a:r>
            <a:endParaRPr lang="en-US" dirty="0"/>
          </a:p>
          <a:p>
            <a:pPr lvl="2">
              <a:lnSpc>
                <a:spcPct val="110000"/>
              </a:lnSpc>
            </a:pPr>
            <a:r>
              <a:rPr lang="bg-BG" dirty="0"/>
              <a:t>Може да имаме по-добро попадение</a:t>
            </a:r>
            <a:r>
              <a:rPr lang="en-US" dirty="0"/>
              <a:t>, </a:t>
            </a:r>
            <a:r>
              <a:rPr lang="bg-BG" dirty="0"/>
              <a:t>например</a:t>
            </a:r>
            <a:r>
              <a:rPr lang="en-US" dirty="0"/>
              <a:t> </a:t>
            </a:r>
            <a:r>
              <a:rPr lang="bg-BG" i="1" dirty="0">
                <a:solidFill>
                  <a:schemeClr val="tx2">
                    <a:lumMod val="75000"/>
                  </a:schemeClr>
                </a:solidFill>
              </a:rPr>
              <a:t>Ангел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трябва да е в началото, а не в средата на телефонния указател, нали</a:t>
            </a:r>
            <a:r>
              <a:rPr lang="en-US" dirty="0"/>
              <a:t>?</a:t>
            </a:r>
          </a:p>
          <a:p>
            <a:pPr>
              <a:lnSpc>
                <a:spcPct val="110000"/>
              </a:lnSpc>
            </a:pPr>
            <a:r>
              <a:rPr lang="bg-BG" dirty="0"/>
              <a:t>Обичайният случай</a:t>
            </a:r>
            <a:r>
              <a:rPr lang="en-US" dirty="0"/>
              <a:t>: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log(log(n))</a:t>
            </a:r>
            <a:r>
              <a:rPr lang="en-US" dirty="0"/>
              <a:t>, </a:t>
            </a:r>
            <a:r>
              <a:rPr lang="bg-BG" dirty="0"/>
              <a:t>Най-лошия</a:t>
            </a:r>
            <a:r>
              <a:rPr lang="en-US" dirty="0"/>
              <a:t>: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O(n)</a:t>
            </a:r>
          </a:p>
          <a:p>
            <a:pPr>
              <a:lnSpc>
                <a:spcPct val="110000"/>
              </a:lnSpc>
            </a:pPr>
            <a:r>
              <a:rPr lang="en-US" dirty="0">
                <a:hlinkClick r:id="rId3"/>
              </a:rPr>
              <a:t>http://youtube.com/watch?v=l1ed_bTv7Hw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400" dirty="0"/>
              <a:t>Търсене чрез интерполация</a:t>
            </a:r>
            <a:endParaRPr lang="en-US" sz="4400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0EDD097C-F73D-460A-969D-4E364AA6D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03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800" dirty="0"/>
              <a:t>Търсене чрез интерполация</a:t>
            </a:r>
            <a:r>
              <a:rPr lang="en-US" sz="3800" dirty="0"/>
              <a:t> – </a:t>
            </a:r>
            <a:r>
              <a:rPr lang="bg-BG" sz="3800" dirty="0"/>
              <a:t>примерна реализация</a:t>
            </a:r>
            <a:endParaRPr lang="en-US" sz="3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6615" y="1066800"/>
            <a:ext cx="10515598" cy="5509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InterpolationSearch(int[] sortedArray, int key)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int low = 0;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int high = sortedArray.Length - 1;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while (sortedArray[low] &lt;= key &amp;&amp; sortedArray[high] &gt;= key)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mid = low + ((key - sortedArray[low]) * (high - low))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/ (sortedArray[high] - sortedArray[low]);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if (sortedArray[mid] &lt; key)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low = mid + 1;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else if (sortedArray[mid] &gt; key)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high = mid - 1;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else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return mid;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(sortedArray[low] == key) return low;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else return KEY_NOT_FOUND;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07D9AE5-FB9A-4A83-A1A1-9AB18DEB0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29545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7165</TotalTime>
  <Words>906</Words>
  <Application>Microsoft Office PowerPoint</Application>
  <PresentationFormat>Custom</PresentationFormat>
  <Paragraphs>121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Consolas</vt:lpstr>
      <vt:lpstr>Wingdings</vt:lpstr>
      <vt:lpstr>Wingdings 2</vt:lpstr>
      <vt:lpstr>SoftUni 16x9</vt:lpstr>
      <vt:lpstr>Алгоритми за търсене</vt:lpstr>
      <vt:lpstr>Съдържание</vt:lpstr>
      <vt:lpstr>Алгоритъм за търсене</vt:lpstr>
      <vt:lpstr>Последователно (линейно) търсене</vt:lpstr>
      <vt:lpstr>Двоично търсене</vt:lpstr>
      <vt:lpstr>Двоично търсене (рекурсивно)</vt:lpstr>
      <vt:lpstr>Двоично търсене (с итерация)</vt:lpstr>
      <vt:lpstr>Търсене чрез интерполация</vt:lpstr>
      <vt:lpstr>Търсене чрез интерполация – примерна реализация</vt:lpstr>
      <vt:lpstr>Обобщение</vt:lpstr>
      <vt:lpstr>Алгоритми за търсене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Sorting and Searching</dc:title>
  <dc:subject>Software Development Course</dc:subject>
  <dc:creator>Software University Foundation</dc:creator>
  <cp:keywords>data structures; algorithms; complexity; asymptotic notation; trees; lists; graphs; programming; SoftUni; Software University; programming; software development; software engineering; course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2019-12-17T07:41:28Z</dcterms:modified>
  <cp:category>Data Structures; Algorithms; COmplexity; Asymptotic Notation; Trees; Lists; Graphs; Programming; SoftUni; Software University; Programming; Software Development; Software Engineering; Course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