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394" r:id="rId3"/>
    <p:sldId id="571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594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A183C73-3168-450D-B73C-81ED30DA7C96}">
          <p14:sldIdLst>
            <p14:sldId id="394"/>
            <p14:sldId id="571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</p14:sldIdLst>
        </p14:section>
        <p14:section name="Conclusion" id="{97164037-B941-48D1-9910-99A9069337FB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56B113E-C94F-47DC-9F76-0676C05278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540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E107645-DA1A-48EB-9C8F-9B69BB6E27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362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4D2C139-8540-4B8A-9840-1D6C5DE837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1263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opinion which operation is most likely to cause your Operation system to fail?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Opening Microsoft Word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IE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Opening 10 different application all at the same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D167B-4817-4434-BCA0-BA5CE9CD0A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3FDCA89-457A-4752-9205-1A4296C48E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9218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D167B-4817-4434-BCA0-BA5CE9CD0A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E91BD2F-036F-4507-BA2B-1C895799AE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608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F3AF3B6-1BD4-4523-BE94-74F1AA74A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3617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11EC12B-F74E-4A1B-B2C0-DC033A69C1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2467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3CED193-202C-467D-910C-0F861BEA4B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3962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D63B154-6FFF-4C56-B6C9-A4B6A4BBB7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271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Компонентно тестване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30" name="Subtitle 3">
            <a:extLst>
              <a:ext uri="{FF2B5EF4-FFF2-40B4-BE49-F238E27FC236}">
                <a16:creationId xmlns:a16="http://schemas.microsoft.com/office/drawing/2014/main" id="{59611536-60AE-40B0-969D-37A148A2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9412" y="2057400"/>
            <a:ext cx="7382341" cy="701701"/>
          </a:xfrm>
        </p:spPr>
        <p:txBody>
          <a:bodyPr/>
          <a:lstStyle/>
          <a:p>
            <a:r>
              <a:rPr lang="en-US" dirty="0"/>
              <a:t>(Unit Testing)</a:t>
            </a:r>
          </a:p>
        </p:txBody>
      </p:sp>
    </p:spTree>
    <p:extLst>
      <p:ext uri="{BB962C8B-B14F-4D97-AF65-F5344CB8AC3E}">
        <p14:creationId xmlns:p14="http://schemas.microsoft.com/office/powerpoint/2010/main" val="186368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</a:t>
            </a:r>
            <a:r>
              <a:rPr lang="en-US" dirty="0"/>
              <a:t>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Заблудата за липса на грешки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Намирането и оправянето на дефекти само по себе си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е достатъчно </a:t>
            </a:r>
            <a:r>
              <a:rPr lang="bg-BG" dirty="0"/>
              <a:t>в тези случаи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Продуктът е направен неудобно, неизползваемо и неоптимално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Продуктът не покрива изискванията, нуждите и очакванията на потребителите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8612" y="4381877"/>
            <a:ext cx="2143125" cy="2143125"/>
          </a:xfrm>
          <a:prstGeom prst="ellipse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E030545-FE1F-44AC-97BE-81F8C343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53" y="4858190"/>
            <a:ext cx="11399520" cy="820600"/>
          </a:xfrm>
        </p:spPr>
        <p:txBody>
          <a:bodyPr/>
          <a:lstStyle/>
          <a:p>
            <a:r>
              <a:rPr lang="bg-BG" dirty="0"/>
              <a:t>Какво е компонентното тестване</a:t>
            </a:r>
            <a:r>
              <a:rPr lang="en-US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Софтуер, който тества софтуер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3732213" y="1447800"/>
            <a:ext cx="4724400" cy="2913602"/>
          </a:xfrm>
          <a:prstGeom prst="roundRect">
            <a:avLst>
              <a:gd name="adj" fmla="val 4314"/>
            </a:avLst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6B27CBD-41E7-444C-97D1-0EE8C449D9F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Не е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структурирано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Не 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повторимо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Не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покрива</a:t>
            </a:r>
            <a:r>
              <a:rPr lang="en-US" dirty="0"/>
              <a:t> </a:t>
            </a:r>
            <a:r>
              <a:rPr lang="bg-BG" dirty="0"/>
              <a:t>целия код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е толкова лесно</a:t>
            </a:r>
            <a:r>
              <a:rPr lang="en-US" dirty="0"/>
              <a:t> </a:t>
            </a:r>
            <a:r>
              <a:rPr lang="bg-BG" dirty="0"/>
              <a:t>колкото би трябвало да бъде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Ръчно тестване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4116" y="4306112"/>
            <a:ext cx="10840496" cy="20621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testSum()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(this.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sum(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1, 2</a:t>
            </a:r>
            <a:r>
              <a:rPr lang="en-GB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!= 3)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Exception("1 + 2 != 3");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8908E94-E268-4960-921E-B825EE41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3600" dirty="0"/>
              <a:t>Имаме нужда от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</a:rPr>
              <a:t>структуриран подход</a:t>
            </a:r>
            <a:r>
              <a:rPr lang="bg-BG" sz="3600" dirty="0"/>
              <a:t>, който</a:t>
            </a:r>
            <a:r>
              <a:rPr lang="en-US" sz="3600" dirty="0"/>
              <a:t>:</a:t>
            </a:r>
          </a:p>
          <a:p>
            <a:pPr lvl="1"/>
            <a:r>
              <a:rPr lang="bg-BG" dirty="0"/>
              <a:t>Позволява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рефакториране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Намаля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цената за промяна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Намаля</a:t>
            </a:r>
            <a:r>
              <a:rPr lang="en-US" dirty="0"/>
              <a:t> </a:t>
            </a:r>
            <a:r>
              <a:rPr lang="bg-BG" dirty="0"/>
              <a:t>броя на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дефектите</a:t>
            </a:r>
            <a:r>
              <a:rPr lang="en-US" dirty="0"/>
              <a:t> </a:t>
            </a:r>
            <a:r>
              <a:rPr lang="bg-BG" dirty="0"/>
              <a:t>в кода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sz="4000" dirty="0"/>
              <a:t>Бонус</a:t>
            </a:r>
            <a:r>
              <a:rPr lang="en-US" sz="3600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Подобрява</a:t>
            </a:r>
            <a:r>
              <a:rPr lang="en-US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проектирането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Ръчно тестване </a:t>
            </a:r>
            <a:r>
              <a:rPr lang="en-US" dirty="0"/>
              <a:t>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D496EC8-9C3B-4DFD-BDFF-0F19A8AF5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Системни </a:t>
            </a:r>
            <a:r>
              <a:rPr lang="bg-BG" dirty="0"/>
              <a:t>тестове</a:t>
            </a:r>
            <a:endParaRPr lang="en-US" dirty="0"/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Интеграционни</a:t>
            </a:r>
            <a:r>
              <a:rPr lang="en-US" dirty="0"/>
              <a:t> </a:t>
            </a:r>
            <a:r>
              <a:rPr lang="bg-BG" dirty="0"/>
              <a:t>тестове</a:t>
            </a:r>
            <a:endParaRPr lang="en-US" dirty="0"/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Компонентни</a:t>
            </a:r>
            <a:r>
              <a:rPr lang="en-US" dirty="0"/>
              <a:t> </a:t>
            </a:r>
            <a:r>
              <a:rPr lang="bg-BG" dirty="0"/>
              <a:t>тестове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Автоматично тестване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42010" y="1981196"/>
            <a:ext cx="4343402" cy="4343402"/>
          </a:xfrm>
          <a:prstGeom prst="ellipse">
            <a:avLst/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Система</a:t>
            </a:r>
            <a:endParaRPr lang="en-GB" sz="3600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18012" y="3581398"/>
            <a:ext cx="2743202" cy="2743202"/>
          </a:xfrm>
          <a:prstGeom prst="ellipse">
            <a:avLst/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bg-BG" sz="2900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Интеграция</a:t>
            </a:r>
            <a:endParaRPr lang="en-GB" sz="2900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3257949" y="4875210"/>
            <a:ext cx="1542651" cy="1449388"/>
          </a:xfrm>
          <a:prstGeom prst="ellipse">
            <a:avLst/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Компонент</a:t>
            </a:r>
            <a:endParaRPr lang="en-GB" b="1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1161654" y="5410199"/>
            <a:ext cx="2096295" cy="912777"/>
          </a:xfrm>
          <a:prstGeom prst="wedgeRoundRectCallout">
            <a:avLst>
              <a:gd name="adj1" fmla="val 60351"/>
              <a:gd name="adj2" fmla="val 403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Клас</a:t>
            </a: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9599612" y="1653924"/>
            <a:ext cx="2263095" cy="912777"/>
          </a:xfrm>
          <a:prstGeom prst="wedgeRoundRectCallout">
            <a:avLst>
              <a:gd name="adj1" fmla="val -61293"/>
              <a:gd name="adj2" fmla="val 424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Цялата система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2682147" y="3210726"/>
            <a:ext cx="2263095" cy="912777"/>
          </a:xfrm>
          <a:prstGeom prst="wedgeRoundRectCallout">
            <a:avLst>
              <a:gd name="adj1" fmla="val 61641"/>
              <a:gd name="adj2" fmla="val 4453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Модул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0680B35C-EF16-4BED-9B2F-C50ADA86C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Компонентно тестване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6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63D0C56-EC35-4F95-A5EE-5D4253082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Седемте принципа на тестването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компонентното тестване?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03AFC29-9B3E-4547-965C-EA114616D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2" y="4908503"/>
            <a:ext cx="11201400" cy="1568497"/>
          </a:xfrm>
        </p:spPr>
        <p:txBody>
          <a:bodyPr/>
          <a:lstStyle/>
          <a:p>
            <a:r>
              <a:rPr lang="bg-BG" dirty="0"/>
              <a:t>Седемте принципа на тестването</a:t>
            </a:r>
            <a:endParaRPr lang="en-US" noProof="1"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771525"/>
            <a:ext cx="4438650" cy="4410075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26D5505-0837-4B4C-88B9-69260EA6844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Тестването е зависимо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контекста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Тестването се извършва по различни </a:t>
            </a:r>
            <a:r>
              <a:rPr lang="bg-BG" sz="3400" dirty="0">
                <a:solidFill>
                  <a:schemeClr val="tx2">
                    <a:lumMod val="75000"/>
                  </a:schemeClr>
                </a:solidFill>
              </a:rPr>
              <a:t>контексти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Пример:</a:t>
            </a:r>
            <a:r>
              <a:rPr lang="en-US" dirty="0"/>
              <a:t> </a:t>
            </a:r>
            <a:r>
              <a:rPr lang="bg-BG" dirty="0"/>
              <a:t>банков софтуер и текстов редактор се тестват по различен начин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2" y="3657603"/>
            <a:ext cx="2971800" cy="271190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9D86B04-5FC0-49B0-8918-76EDD68CB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 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  <a:tabLst>
                <a:tab pos="292100" algn="l"/>
              </a:tabLst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Изчерпващото тестване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практически невъзможно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Всичките възможни комбинации от входни данни и начални условия обикновено се неизборимо много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Тестването на всичко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е възможно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Освен на основните случаи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Анализът на риска и приоритетите</a:t>
            </a:r>
            <a:b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 софтуера показват къде трябва</a:t>
            </a:r>
            <a:b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 насочим усилията при тестване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612" y="3657600"/>
            <a:ext cx="3505200" cy="2628900"/>
          </a:xfrm>
          <a:prstGeom prst="ellipse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DBEBC26-EFE9-4102-BA70-89EB27052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3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 </a:t>
            </a:r>
            <a:r>
              <a:rPr lang="en-US" dirty="0"/>
              <a:t>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По-добре рано, отколкото късно!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Дейностите по тестването трябва да започнат възможно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най-рано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И трябва да са насочени към конкретни цели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Колкото по-късно се открие даден бъг – толкова по-зле</a:t>
            </a:r>
            <a:endParaRPr lang="en-US" dirty="0"/>
          </a:p>
        </p:txBody>
      </p:sp>
      <p:pic>
        <p:nvPicPr>
          <p:cNvPr id="5" name="Picture 4" descr="Software Testi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3212" y="4343400"/>
            <a:ext cx="3657600" cy="2157413"/>
          </a:xfrm>
          <a:prstGeom prst="roundRect">
            <a:avLst>
              <a:gd name="adj" fmla="val 9404"/>
            </a:avLst>
          </a:prstGeom>
          <a:effectLst>
            <a:glow rad="101600">
              <a:schemeClr val="tx1">
                <a:alpha val="60000"/>
              </a:schemeClr>
            </a:glow>
            <a:softEdge rad="63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1BB941B-95FD-497A-883C-2D3870FB5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 </a:t>
            </a:r>
            <a:r>
              <a:rPr lang="en-US" dirty="0"/>
              <a:t>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Групиране на грешките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Тестването трябва да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пропорционално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На очакваната и по-късно наблюдавана честота на дефектите на модулите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Обикновено малък брой модули съдържат по-големия брой дефекти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7612" y="4343400"/>
            <a:ext cx="2643298" cy="2096007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F6811E-7CF0-43A7-B6D1-85C6090E1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1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 </a:t>
            </a:r>
            <a:r>
              <a:rPr lang="en-US" dirty="0"/>
              <a:t>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bg-BG" sz="3200" dirty="0"/>
              <a:t>Парадоксът на пестицидите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dirty="0"/>
              <a:t>Едни и същи тестове, които се повтарят отново и отново,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губят</a:t>
            </a:r>
            <a:r>
              <a:rPr lang="bg-BG" dirty="0"/>
              <a:t> своята ефективност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sz="3200" dirty="0"/>
              <a:t>Незасечените досега дефекти остават неоткрити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dirty="0"/>
              <a:t>Трябва да се разработват нови</a:t>
            </a:r>
            <a:br>
              <a:rPr lang="bg-BG" dirty="0"/>
            </a:br>
            <a:r>
              <a:rPr lang="bg-BG" dirty="0"/>
              <a:t>и модифицирани тестове</a:t>
            </a:r>
            <a:endParaRPr lang="en-US" dirty="0"/>
          </a:p>
        </p:txBody>
      </p:sp>
      <p:pic>
        <p:nvPicPr>
          <p:cNvPr id="5123" name="Picture 3" descr="C:\Users\ogeorgiev\Desktop\spray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612" y="3810000"/>
            <a:ext cx="3279494" cy="25908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F7ABF44-D7E6-4E1B-AF3D-88C559CC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Седемте принципа на тестването </a:t>
            </a:r>
            <a:r>
              <a:rPr lang="en-US" dirty="0"/>
              <a:t>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SzPct val="90000"/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Тестването показва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наличието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дефекти, но не доказва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отсъствието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им!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Тестването показва съществуващи дефекти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Тестването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не доказва </a:t>
            </a:r>
            <a:r>
              <a:rPr lang="bg-BG" dirty="0"/>
              <a:t>отсъствието</a:t>
            </a:r>
            <a:br>
              <a:rPr lang="bg-BG" dirty="0"/>
            </a:br>
            <a:r>
              <a:rPr lang="bg-BG" dirty="0"/>
              <a:t>на други дефекти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Подходящото тестване намаля</a:t>
            </a:r>
            <a:br>
              <a:rPr lang="bg-BG" dirty="0"/>
            </a:br>
            <a:r>
              <a:rPr lang="bg-BG" dirty="0"/>
              <a:t>вероятността от дефекти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212" y="3048000"/>
            <a:ext cx="3255818" cy="3255818"/>
          </a:xfrm>
          <a:prstGeom prst="ellipse">
            <a:avLst/>
          </a:prstGeom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E05BB7-9758-4DCD-951C-DC72EC2D5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008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7148</TotalTime>
  <Words>757</Words>
  <Application>Microsoft Office PowerPoint</Application>
  <PresentationFormat>Custom</PresentationFormat>
  <Paragraphs>127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Седемте принципа на тестването</vt:lpstr>
      <vt:lpstr>Седемте принципа на тестването</vt:lpstr>
      <vt:lpstr>Седемте принципа на тестването (2)</vt:lpstr>
      <vt:lpstr>Седемте принципа на тестването (3)</vt:lpstr>
      <vt:lpstr>Седемте принципа на тестването (4)</vt:lpstr>
      <vt:lpstr>Седемте принципа на тестването (5)</vt:lpstr>
      <vt:lpstr>Седемте принципа на тестването (6)</vt:lpstr>
      <vt:lpstr>Седемте принципа на тестването (7)</vt:lpstr>
      <vt:lpstr>Какво е компонентното тестване?</vt:lpstr>
      <vt:lpstr>Ръчно тестване</vt:lpstr>
      <vt:lpstr>Ръчно тестване (2)</vt:lpstr>
      <vt:lpstr>Автоматично тестване</vt:lpstr>
      <vt:lpstr>Компонентно тестване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2019-12-17T08:38:21Z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