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642" r:id="rId3"/>
    <p:sldId id="643" r:id="rId4"/>
    <p:sldId id="588" r:id="rId5"/>
    <p:sldId id="593" r:id="rId6"/>
    <p:sldId id="594" r:id="rId7"/>
    <p:sldId id="595" r:id="rId8"/>
    <p:sldId id="596" r:id="rId9"/>
    <p:sldId id="597" r:id="rId10"/>
    <p:sldId id="599" r:id="rId11"/>
    <p:sldId id="486" r:id="rId12"/>
    <p:sldId id="644" r:id="rId13"/>
    <p:sldId id="48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7FFCE29-BBCA-4762-9C55-0226DD855389}">
          <p14:sldIdLst>
            <p14:sldId id="642"/>
            <p14:sldId id="643"/>
          </p14:sldIdLst>
        </p14:section>
        <p14:section name="Generics" id="{58F7ED87-EA23-40D4-B371-47C7F39C08D8}">
          <p14:sldIdLst>
            <p14:sldId id="588"/>
            <p14:sldId id="593"/>
            <p14:sldId id="594"/>
            <p14:sldId id="595"/>
            <p14:sldId id="596"/>
            <p14:sldId id="597"/>
            <p14:sldId id="599"/>
          </p14:sldIdLst>
        </p14:section>
        <p14:section name="Conclusion" id="{95A1FBE0-A6EB-475D-9A78-A783764777C6}">
          <p14:sldIdLst>
            <p14:sldId id="486"/>
            <p14:sldId id="64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1A4A37F-8E53-49CB-9F99-443E91380D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0952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D9002A4-84ED-487E-9724-CD49CCD62F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9320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8CC282D-65AC-40DC-BB37-2645FE097C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4643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E8A63E1-DD47-49B5-8B43-70B4273960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5466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67DF148-7EE5-46E7-BFBA-83E1E8AF03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9970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05B00D0-4B63-40C0-8E40-6AA46F8FC8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02698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ED96D18-3F4C-4812-9704-89572305D4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660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23546E4-6344-406D-86C3-CF9FD0A81C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72205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65B3B-E6E2-4525-8F2E-49AC8F612DB9}" type="slidenum">
              <a:rPr lang="en-US"/>
              <a:pPr/>
              <a:t>10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83B6DE63-1A6E-46E3-8BDD-18EEEC425F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65981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84FAE24-8CC7-4441-98A1-2A5184BC0D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8174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1751012" y="762000"/>
            <a:ext cx="9815299" cy="17526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200" dirty="0"/>
              <a:t>Шаблонни (типизирани) класове</a:t>
            </a:r>
            <a:br>
              <a:rPr lang="bg-BG" sz="4200" dirty="0"/>
            </a:br>
            <a:r>
              <a:rPr lang="bg-BG" sz="4200" dirty="0"/>
              <a:t>(</a:t>
            </a:r>
            <a:r>
              <a:rPr lang="en-US" sz="4200" dirty="0"/>
              <a:t>templates, generics)</a:t>
            </a:r>
            <a:r>
              <a:rPr lang="bg-BG" sz="4200" dirty="0"/>
              <a:t> –</a:t>
            </a:r>
            <a:r>
              <a:rPr lang="en-US" sz="4200" dirty="0"/>
              <a:t> </a:t>
            </a:r>
            <a:r>
              <a:rPr lang="bg-BG" sz="4200" dirty="0"/>
              <a:t>въведение</a:t>
            </a:r>
            <a:endParaRPr lang="en-US" sz="4200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429000"/>
            <a:ext cx="5628703" cy="2720355"/>
            <a:chOff x="745783" y="3429000"/>
            <a:chExt cx="5628703" cy="2720355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89856" y="3429000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662432" y="3510419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7557" y="3735977"/>
            <a:ext cx="4515727" cy="2543175"/>
          </a:xfrm>
          <a:prstGeom prst="roundRect">
            <a:avLst>
              <a:gd name="adj" fmla="val 0"/>
            </a:avLst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02448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190412" y="1138652"/>
            <a:ext cx="11695200" cy="48049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Шаблонните класове добавят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проверка на типа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sz="3200" dirty="0"/>
              <a:t>Кодът със шаблонни класове е по-лесен за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повторна употреба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Параметърът за типа</a:t>
            </a:r>
            <a:r>
              <a:rPr lang="bg-BG" sz="3200" dirty="0"/>
              <a:t> може да се използва навсякъде в описанието на класа</a:t>
            </a:r>
            <a:endParaRPr lang="en-US" sz="3200" dirty="0"/>
          </a:p>
        </p:txBody>
      </p:sp>
      <p:pic>
        <p:nvPicPr>
          <p:cNvPr id="5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3657600"/>
            <a:ext cx="3559806" cy="26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46D6DF6-87A1-44A7-8C83-526057192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6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/>
              <a:t>Шаблонни класове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06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A7E9B3B-849B-43C0-BEFC-D214F1048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3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7675" indent="-447675">
              <a:lnSpc>
                <a:spcPct val="110000"/>
              </a:lnSpc>
              <a:buFont typeface="+mj-lt"/>
              <a:buAutoNum type="arabicPeriod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Защо </a:t>
            </a:r>
            <a:r>
              <a:rPr lang="bg-BG" dirty="0">
                <a:cs typeface="Consolas" panose="020B0609020204030204" pitchFamily="49" charset="0"/>
              </a:rPr>
              <a:t>въобще са ни нужни?</a:t>
            </a:r>
            <a:endParaRPr lang="en-US" dirty="0">
              <a:cs typeface="Consolas" panose="020B0609020204030204" pitchFamily="49" charset="0"/>
            </a:endParaRPr>
          </a:p>
          <a:p>
            <a:pPr marL="447675" indent="-447675">
              <a:lnSpc>
                <a:spcPct val="110000"/>
              </a:lnSpc>
              <a:buFont typeface="+mj-lt"/>
              <a:buAutoNum type="arabicPeriod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Синтаксис </a:t>
            </a:r>
            <a:r>
              <a:rPr lang="bg-BG" dirty="0">
                <a:cs typeface="Consolas" panose="020B0609020204030204" pitchFamily="49" charset="0"/>
              </a:rPr>
              <a:t>на шаблонните класове</a:t>
            </a:r>
            <a:endParaRPr lang="en-US" dirty="0">
              <a:cs typeface="Consolas" panose="020B0609020204030204" pitchFamily="49" charset="0"/>
            </a:endParaRPr>
          </a:p>
          <a:p>
            <a:pPr marL="447675" indent="-447675">
              <a:lnSpc>
                <a:spcPct val="110000"/>
              </a:lnSpc>
              <a:buFont typeface="+mj-lt"/>
              <a:buAutoNum type="arabicPeriod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Предимства </a:t>
            </a:r>
            <a:r>
              <a:rPr lang="bg-BG" dirty="0">
                <a:cs typeface="Consolas" panose="020B0609020204030204" pitchFamily="49" charset="0"/>
              </a:rPr>
              <a:t>от използването им</a:t>
            </a:r>
            <a:endParaRPr lang="en-US" dirty="0">
              <a:solidFill>
                <a:schemeClr val="tx2">
                  <a:lumMod val="75000"/>
                </a:schemeClr>
              </a:solidFill>
              <a:cs typeface="Consolas" panose="020B0609020204030204" pitchFamily="49" charset="0"/>
            </a:endParaRPr>
          </a:p>
          <a:p>
            <a:pPr marL="447675" indent="-447675">
              <a:lnSpc>
                <a:spcPct val="110000"/>
              </a:lnSpc>
              <a:buFont typeface="+mj-lt"/>
              <a:buAutoNum type="arabicPeriod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Видимост </a:t>
            </a:r>
            <a:r>
              <a:rPr lang="bg-BG" dirty="0">
                <a:cs typeface="Consolas" panose="020B0609020204030204" pitchFamily="49" charset="0"/>
              </a:rPr>
              <a:t>на параметъра за типа</a:t>
            </a:r>
            <a:endParaRPr lang="bg-BG" dirty="0">
              <a:solidFill>
                <a:schemeClr val="tx2">
                  <a:lumMod val="75000"/>
                </a:schemeClr>
              </a:solidFill>
              <a:cs typeface="Consolas" panose="020B0609020204030204" pitchFamily="49" charset="0"/>
            </a:endParaRPr>
          </a:p>
          <a:p>
            <a:pPr marL="447675" indent="-447675">
              <a:lnSpc>
                <a:spcPct val="110000"/>
              </a:lnSpc>
              <a:buFont typeface="+mj-lt"/>
              <a:buAutoNum type="arabicPeriod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Разгъване </a:t>
            </a:r>
            <a:r>
              <a:rPr lang="bg-BG" dirty="0">
                <a:cs typeface="Consolas" panose="020B0609020204030204" pitchFamily="49" charset="0"/>
              </a:rPr>
              <a:t>на шаблонен клас</a:t>
            </a:r>
            <a:endParaRPr lang="en-US" dirty="0">
              <a:solidFill>
                <a:schemeClr val="tx2">
                  <a:lumMod val="75000"/>
                </a:schemeClr>
              </a:solidFill>
              <a:cs typeface="Consolas" panose="020B0609020204030204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E087EDD-A98C-45D1-B076-3F6B96498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Нужен ни е клас, който ще съхранява </a:t>
            </a:r>
            <a:r>
              <a:rPr lang="bg-BG" dirty="0">
                <a:solidFill>
                  <a:srgbClr val="F6D18E"/>
                </a:solidFill>
              </a:rPr>
              <a:t>само</a:t>
            </a:r>
            <a:r>
              <a:rPr lang="bg-BG" dirty="0"/>
              <a:t> низове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64116" y="2064127"/>
            <a:ext cx="10840496" cy="403187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ArrayList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strings = new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ArrayList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strings.Add("1");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strings.Add("2");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strings.Add(3);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O</a:t>
            </a:r>
            <a:r>
              <a:rPr lang="bg-BG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К ли е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?!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e1 = (string) strings.Get(0);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e2 = (string) strings.Get(2);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e3 = (String) strings.Get(3);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RTE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CB2B38D-3CB2-4C0C-962A-E605A8272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8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Трябва ни клас, който ще съхранява само низове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Добавя </a:t>
            </a:r>
            <a:r>
              <a:rPr lang="bg-BG" dirty="0">
                <a:solidFill>
                  <a:srgbClr val="F6D18E"/>
                </a:solidFill>
              </a:rPr>
              <a:t>проверка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типа</a:t>
            </a:r>
            <a:r>
              <a:rPr lang="bg-BG" dirty="0">
                <a:solidFill>
                  <a:srgbClr val="F6D18E"/>
                </a:solidFill>
              </a:rPr>
              <a:t> </a:t>
            </a:r>
            <a:r>
              <a:rPr lang="bg-BG" dirty="0"/>
              <a:t>(</a:t>
            </a:r>
            <a:r>
              <a:rPr lang="en-US" dirty="0"/>
              <a:t>Type Safety</a:t>
            </a:r>
            <a:r>
              <a:rPr lang="bg-BG" dirty="0"/>
              <a:t>) на клиента</a:t>
            </a:r>
            <a:endParaRPr lang="en-US" dirty="0"/>
          </a:p>
          <a:p>
            <a:r>
              <a:rPr lang="bg-BG" dirty="0"/>
              <a:t>Осигурява мощен начин за </a:t>
            </a:r>
            <a:r>
              <a:rPr lang="bg-BG" dirty="0">
                <a:solidFill>
                  <a:srgbClr val="F6D18E"/>
                </a:solidFill>
              </a:rPr>
              <a:t>повторно използване </a:t>
            </a:r>
            <a:r>
              <a:rPr lang="bg-BG" dirty="0"/>
              <a:t>на кода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Шаблонни класове </a:t>
            </a:r>
            <a:r>
              <a:rPr lang="en-US" dirty="0"/>
              <a:t>– </a:t>
            </a:r>
            <a:r>
              <a:rPr lang="bg-BG" dirty="0"/>
              <a:t>предимства</a:t>
            </a:r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64116" y="1824097"/>
            <a:ext cx="11069096" cy="206210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IList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&lt;string&gt;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strings = new List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&lt;string&gt;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strings.Add("1");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strings.Add("2");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strings.Add(3);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грешка при компилация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4116" y="5334000"/>
            <a:ext cx="10840496" cy="107721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IList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&lt;int&gt;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strings = new List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&lt;int&gt;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IList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&lt;Person&gt;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people = new List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&lt;Person&gt;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E0FC7A1-9F04-4866-8EC5-777998638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0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Дефинира се с</a:t>
            </a:r>
            <a:r>
              <a:rPr lang="en-US" dirty="0"/>
              <a:t> </a:t>
            </a:r>
            <a:r>
              <a:rPr lang="en-US" dirty="0">
                <a:solidFill>
                  <a:srgbClr val="F6D18E"/>
                </a:solidFill>
              </a:rPr>
              <a:t>&lt;</a:t>
            </a:r>
            <a:r>
              <a:rPr lang="bg-BG" dirty="0">
                <a:solidFill>
                  <a:srgbClr val="F6D18E"/>
                </a:solidFill>
              </a:rPr>
              <a:t>Тип </a:t>
            </a:r>
            <a:r>
              <a:rPr lang="en-US" dirty="0">
                <a:solidFill>
                  <a:srgbClr val="F6D18E"/>
                </a:solidFill>
              </a:rPr>
              <a:t>1, </a:t>
            </a:r>
            <a:r>
              <a:rPr lang="bg-BG" dirty="0">
                <a:solidFill>
                  <a:srgbClr val="F6D18E"/>
                </a:solidFill>
              </a:rPr>
              <a:t>Тип</a:t>
            </a:r>
            <a:r>
              <a:rPr lang="en-US" dirty="0">
                <a:solidFill>
                  <a:srgbClr val="F6D18E"/>
                </a:solidFill>
              </a:rPr>
              <a:t> 2 … </a:t>
            </a:r>
            <a:r>
              <a:rPr lang="bg-BG" dirty="0">
                <a:solidFill>
                  <a:srgbClr val="F6D18E"/>
                </a:solidFill>
              </a:rPr>
              <a:t>и </a:t>
            </a:r>
            <a:r>
              <a:rPr lang="bg-BG" dirty="0" err="1">
                <a:solidFill>
                  <a:srgbClr val="F6D18E"/>
                </a:solidFill>
              </a:rPr>
              <a:t>т.н</a:t>
            </a:r>
            <a:r>
              <a:rPr lang="en-US" dirty="0">
                <a:solidFill>
                  <a:srgbClr val="F6D18E"/>
                </a:solidFill>
              </a:rPr>
              <a:t>.&gt;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Може да има </a:t>
            </a:r>
            <a:r>
              <a:rPr lang="bg-BG" dirty="0">
                <a:solidFill>
                  <a:srgbClr val="F6D18E"/>
                </a:solidFill>
              </a:rPr>
              <a:t>множество</a:t>
            </a:r>
            <a:r>
              <a:rPr lang="bg-BG" dirty="0"/>
              <a:t> параметри за типове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/>
              <a:t>Шаблонни класове – синтаксис</a:t>
            </a:r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64116" y="2011740"/>
            <a:ext cx="10840496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List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&lt;T&gt;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4116" y="4724400"/>
            <a:ext cx="10840496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Dictionary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&lt;TKey, TValue&gt;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F534CFA-4CDB-4322-A0FA-B8DC7B7AB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0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Може да бъде използван </a:t>
            </a:r>
            <a:r>
              <a:rPr lang="bg-BG" dirty="0">
                <a:solidFill>
                  <a:srgbClr val="F6D18E"/>
                </a:solidFill>
              </a:rPr>
              <a:t>навсякъде</a:t>
            </a:r>
            <a:r>
              <a:rPr lang="bg-BG" dirty="0"/>
              <a:t> в класа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Видимост на параметъра за типа</a:t>
            </a:r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64116" y="2140327"/>
            <a:ext cx="10840496" cy="403187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List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&lt;T&gt;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Add (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 element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 {…}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Remove () {…}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 get;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1C413A8-531E-4514-92E2-64BB975C9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7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Създайте клас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Box&lt;&gt;</a:t>
            </a:r>
            <a:r>
              <a:rPr lang="bg-BG" dirty="0"/>
              <a:t>, който може да съхранява всичко</a:t>
            </a:r>
            <a:endParaRPr lang="en-US" dirty="0"/>
          </a:p>
          <a:p>
            <a:r>
              <a:rPr lang="bg-BG" dirty="0"/>
              <a:t>Добавянето трябва да добавя новото най-отгоре</a:t>
            </a:r>
            <a:endParaRPr lang="en-US" dirty="0"/>
          </a:p>
          <a:p>
            <a:r>
              <a:rPr lang="bg-BG" dirty="0"/>
              <a:t>Премахването да взима най-горния елемент</a:t>
            </a:r>
            <a:endParaRPr lang="en-US" dirty="0"/>
          </a:p>
          <a:p>
            <a:r>
              <a:rPr lang="bg-BG" dirty="0"/>
              <a:t>Трябва да има два публични метода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void Add(element)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element Remove()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кутия с</a:t>
            </a:r>
            <a:r>
              <a:rPr lang="en-GB" dirty="0"/>
              <a:t> T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83A1DDB-B0A5-44A7-A261-8B30D57D4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4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кутия с</a:t>
            </a:r>
            <a:r>
              <a:rPr lang="en-GB" dirty="0"/>
              <a:t> T</a:t>
            </a:r>
            <a:endParaRPr lang="en-US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55612" y="918488"/>
            <a:ext cx="10840496" cy="569386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Box&lt;T&gt;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//TODO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Добавете полета и конструктор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int Count =&gt; this.data.Count;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Add(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item)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 this.data.Add(item);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Remove()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var rem = this.data.Last();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this.data.RemoveAt(this.data.Count - 1);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rem;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288024F-DC47-485C-9782-382901BDA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9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Можете да го разширите с конкретен клас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Разгъване на шаблонен клас</a:t>
            </a:r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64116" y="2140327"/>
            <a:ext cx="10840496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BoxOfPickles : Box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&lt;Pickle&gt;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4116" y="4114800"/>
            <a:ext cx="10840496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BoxOfPickles jar = new BoxOfPickles();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jar.Add(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Pickle()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jar.Add(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Vegetable()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Error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695D8A0-E5D3-4265-8860-701DBF00D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8671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7174</TotalTime>
  <Words>837</Words>
  <Application>Microsoft Office PowerPoint</Application>
  <PresentationFormat>Custom</PresentationFormat>
  <Paragraphs>140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Задача</vt:lpstr>
      <vt:lpstr>Шаблонни класове – предимства</vt:lpstr>
      <vt:lpstr>Шаблонни класове – синтаксис</vt:lpstr>
      <vt:lpstr>Видимост на параметъра за типа</vt:lpstr>
      <vt:lpstr>Задача: кутия с T</vt:lpstr>
      <vt:lpstr>Решение: кутия с T</vt:lpstr>
      <vt:lpstr>Разгъване на шаблонен клас</vt:lpstr>
      <vt:lpstr>Обобщение</vt:lpstr>
      <vt:lpstr>Шаблонни класове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Generics</dc:title>
  <dc:subject>C# Basics Course</dc:subject>
  <dc:creator>Software University Foundation</dc:creator>
  <cp:keywords>Java; Generics; Type Parameters; Type Inference; Erasure; Wildcards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2019-12-17T09:03:33Z</dcterms:modified>
  <cp:category>programming; software engineering; java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