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642" r:id="rId3"/>
    <p:sldId id="643" r:id="rId4"/>
    <p:sldId id="603" r:id="rId5"/>
    <p:sldId id="626" r:id="rId6"/>
    <p:sldId id="604" r:id="rId7"/>
    <p:sldId id="605" r:id="rId8"/>
    <p:sldId id="608" r:id="rId9"/>
    <p:sldId id="646" r:id="rId10"/>
    <p:sldId id="609" r:id="rId11"/>
    <p:sldId id="631" r:id="rId12"/>
    <p:sldId id="486" r:id="rId13"/>
    <p:sldId id="644" r:id="rId14"/>
    <p:sldId id="481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EFFB23-D9CE-4893-B3A5-131B3453A72A}">
          <p14:sldIdLst>
            <p14:sldId id="642"/>
            <p14:sldId id="643"/>
          </p14:sldIdLst>
        </p14:section>
        <p14:section name="Generic Methods and Interfaces" id="{07B3C1FA-0E9A-453C-A6DA-D2A710763F1B}">
          <p14:sldIdLst>
            <p14:sldId id="603"/>
            <p14:sldId id="626"/>
            <p14:sldId id="604"/>
            <p14:sldId id="605"/>
            <p14:sldId id="608"/>
            <p14:sldId id="646"/>
            <p14:sldId id="609"/>
            <p14:sldId id="631"/>
          </p14:sldIdLst>
        </p14:section>
        <p14:section name="Conclusion" id="{91E946DF-3439-4685-BDB1-3269584EE368}">
          <p14:sldIdLst>
            <p14:sldId id="486"/>
            <p14:sldId id="64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C2E0E5D-C121-4F06-B686-16A30965D9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4048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16CDE19-E441-4A49-8A9E-79F71691F0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8120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F1D2C5E-B6C6-4545-A708-FE0125B933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4104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11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D21BA00-9AFC-4FBD-82AC-440A9902A2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9288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2F7687C-A887-41A5-9412-31329D3554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4107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C49AF84-F5B1-422B-950C-471B031477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369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665412" y="762000"/>
            <a:ext cx="8900899" cy="15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400" dirty="0"/>
              <a:t>Шаблонни (типизирани) </a:t>
            </a:r>
            <a:br>
              <a:rPr lang="bg-BG" sz="4400" dirty="0"/>
            </a:br>
            <a:r>
              <a:rPr lang="bg-BG" sz="4400" dirty="0"/>
              <a:t>методи и интерфейси</a:t>
            </a:r>
            <a:endParaRPr lang="en-US" sz="44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557" y="3735977"/>
            <a:ext cx="4515727" cy="2543175"/>
          </a:xfrm>
          <a:prstGeom prst="roundRect">
            <a:avLst>
              <a:gd name="adj" fmla="val 0"/>
            </a:avLst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381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Универсална везна </a:t>
            </a:r>
            <a:r>
              <a:rPr lang="en-GB" dirty="0"/>
              <a:t>(2)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4116" y="1076265"/>
            <a:ext cx="10840496" cy="43088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T GetHavier()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(left.CompareTo(right) &gt; 0)</a:t>
            </a:r>
          </a:p>
          <a:p>
            <a:pPr eaLnBrk="0" hangingPunct="0"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left;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if (left.CompareTo(right) &lt; 0)</a:t>
            </a:r>
          </a:p>
          <a:p>
            <a:pPr eaLnBrk="0" hangingPunct="0"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right;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default(T)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20CBAB5-A724-46CF-B78B-7E1B009A9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2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695200" cy="5490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Шаблонните интерфейси улесняват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взаимодействието </a:t>
            </a:r>
            <a:r>
              <a:rPr lang="bg-BG" sz="3200" dirty="0"/>
              <a:t>с кода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sz="3000" dirty="0"/>
              <a:t>В същото време позволяват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проверка на типа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200" dirty="0"/>
              <a:t>Шаблонните методи са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по-универсални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200" dirty="0"/>
              <a:t>Статичните методи </a:t>
            </a:r>
            <a:r>
              <a:rPr lang="bg-BG" sz="3200" dirty="0">
                <a:solidFill>
                  <a:srgbClr val="F6D18E"/>
                </a:solidFill>
              </a:rPr>
              <a:t>могат </a:t>
            </a:r>
            <a:r>
              <a:rPr lang="bg-BG" sz="3200" dirty="0">
                <a:solidFill>
                  <a:srgbClr val="FFFFFF"/>
                </a:solidFill>
              </a:rPr>
              <a:t>да бъдат шаблонни</a:t>
            </a:r>
          </a:p>
          <a:p>
            <a:pPr>
              <a:lnSpc>
                <a:spcPct val="100000"/>
              </a:lnSpc>
            </a:pPr>
            <a:r>
              <a:rPr lang="bg-BG" sz="3200" dirty="0">
                <a:solidFill>
                  <a:srgbClr val="FFFFFF"/>
                </a:solidFill>
              </a:rPr>
              <a:t>Конструкторите и свойствата </a:t>
            </a:r>
            <a:r>
              <a:rPr lang="bg-BG" sz="3200" dirty="0"/>
              <a:t>– </a:t>
            </a:r>
            <a:r>
              <a:rPr lang="bg-BG" sz="3200" dirty="0">
                <a:solidFill>
                  <a:srgbClr val="F6D18E"/>
                </a:solidFill>
              </a:rPr>
              <a:t>не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6D18E"/>
                </a:solidFill>
              </a:rPr>
              <a:t>Default</a:t>
            </a:r>
            <a:r>
              <a:rPr lang="bg-BG" sz="3200" dirty="0">
                <a:solidFill>
                  <a:srgbClr val="F6D18E"/>
                </a:solidFill>
              </a:rPr>
              <a:t> </a:t>
            </a:r>
            <a:r>
              <a:rPr lang="ru-RU" sz="3200" dirty="0">
                <a:solidFill>
                  <a:srgbClr val="FFFFFF"/>
                </a:solidFill>
              </a:rPr>
              <a:t>връща подразбиращата се </a:t>
            </a:r>
            <a:br>
              <a:rPr lang="ru-RU" sz="3200" dirty="0">
                <a:solidFill>
                  <a:srgbClr val="FFFFFF"/>
                </a:solidFill>
              </a:rPr>
            </a:br>
            <a:r>
              <a:rPr lang="ru-RU" sz="3200" dirty="0">
                <a:solidFill>
                  <a:srgbClr val="FFFFFF"/>
                </a:solidFill>
              </a:rPr>
              <a:t>стойност на параметъра за типа</a:t>
            </a:r>
            <a:endParaRPr lang="bg-BG" sz="32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F6D18E"/>
              </a:solidFill>
            </a:endParaRP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99" y="3923784"/>
            <a:ext cx="3236187" cy="24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A25CE05-CE01-4D7F-9D15-159E7E735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21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Шаблонни (типизирани) методи и интерфейси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9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CD51E26-734C-4222-A876-501DC2E46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cs typeface="Consolas" panose="020B0609020204030204" pitchFamily="49" charset="0"/>
              </a:rPr>
              <a:t>Шаблонни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интерфейси</a:t>
            </a: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cs typeface="Consolas" panose="020B0609020204030204" pitchFamily="49" charset="0"/>
              </a:rPr>
              <a:t>Шаблонни</a:t>
            </a:r>
            <a:r>
              <a:rPr lang="en-US" dirty="0">
                <a:cs typeface="Consolas" panose="020B0609020204030204" pitchFamily="49" charset="0"/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методи</a:t>
            </a: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cs typeface="Consolas" panose="020B0609020204030204" pitchFamily="49" charset="0"/>
              </a:rPr>
              <a:t>Използване на</a:t>
            </a:r>
            <a:r>
              <a:rPr lang="en-US" dirty="0"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default</a:t>
            </a:r>
            <a:endParaRPr lang="bg-BG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BC23E58-BE7E-4F6C-826E-D34A7D1F4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Подобни са на шаблонните класове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Шаблонни интерфейси</a:t>
            </a: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64116" y="2057400"/>
            <a:ext cx="10840496" cy="206210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interface IBox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void Add (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element);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4525884"/>
            <a:ext cx="10840496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MyList : IBox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&lt;MyClass&gt;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{…}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116" y="5623680"/>
            <a:ext cx="10840496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MyList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: IBox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{…}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D1FF049-7E99-4D1D-BA15-EF0A18D22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Може да имат какъв да е вход и връщан резултат</a:t>
            </a:r>
            <a:br>
              <a:rPr lang="bg-BG" dirty="0"/>
            </a:br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  <a:p>
            <a:pPr>
              <a:lnSpc>
                <a:spcPct val="100000"/>
              </a:lnSpc>
            </a:pPr>
            <a:r>
              <a:rPr lang="bg-BG" sz="3600" dirty="0"/>
              <a:t>Статичните методи също </a:t>
            </a:r>
            <a:r>
              <a:rPr lang="bg-BG" sz="3600" dirty="0">
                <a:solidFill>
                  <a:srgbClr val="F6D18E"/>
                </a:solidFill>
              </a:rPr>
              <a:t>могат </a:t>
            </a:r>
            <a:r>
              <a:rPr lang="bg-BG" sz="3600" dirty="0">
                <a:solidFill>
                  <a:srgbClr val="FFFFFF"/>
                </a:solidFill>
              </a:rPr>
              <a:t>да бъдат шаблонни</a:t>
            </a:r>
          </a:p>
          <a:p>
            <a:pPr>
              <a:lnSpc>
                <a:spcPct val="100000"/>
              </a:lnSpc>
            </a:pPr>
            <a:r>
              <a:rPr lang="bg-BG" sz="3600" dirty="0">
                <a:solidFill>
                  <a:srgbClr val="FFFFFF"/>
                </a:solidFill>
              </a:rPr>
              <a:t>Конструкторите и свойствата </a:t>
            </a:r>
            <a:r>
              <a:rPr lang="bg-BG" sz="3600" dirty="0"/>
              <a:t>– </a:t>
            </a:r>
            <a:r>
              <a:rPr lang="bg-BG" sz="3600" dirty="0">
                <a:solidFill>
                  <a:srgbClr val="F6D18E"/>
                </a:solidFill>
              </a:rPr>
              <a:t>не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Шаблонни методи</a:t>
            </a:r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72576" y="1981200"/>
            <a:ext cx="10893836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List&lt;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createList(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item, int count)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List&lt;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list = new List&lt;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0; i &lt; count; i++)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list.Add(item);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list;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FA595C-ED29-4E2D-A4CA-BAD0A5634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клас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ArrayCreator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с един-единствен метод</a:t>
            </a:r>
            <a:r>
              <a:rPr lang="en-US" dirty="0">
                <a:latin typeface="+mj-lt"/>
              </a:rPr>
              <a:t>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static T[] create(int length, T item)</a:t>
            </a:r>
          </a:p>
          <a:p>
            <a:r>
              <a:rPr lang="bg-BG" dirty="0">
                <a:latin typeface="+mj-lt"/>
              </a:rPr>
              <a:t>Той трябва да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връща масив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bg-BG" dirty="0">
                <a:latin typeface="+mj-lt"/>
              </a:rPr>
              <a:t>С указаната дължина</a:t>
            </a:r>
            <a:endParaRPr lang="en-US" dirty="0">
              <a:latin typeface="+mj-lt"/>
            </a:endParaRPr>
          </a:p>
          <a:p>
            <a:pPr lvl="1"/>
            <a:r>
              <a:rPr lang="bg-BG" dirty="0">
                <a:latin typeface="+mj-lt"/>
              </a:rPr>
              <a:t>Всички елементи трябва да бъдат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от типа, подаден като параметър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Създател на шаблонен масив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B7A435E-3082-44F9-9CD7-9F9612EAA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Създател на шаблонен масив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4116" y="1600200"/>
            <a:ext cx="10840496" cy="35394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class ArrayCreator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T[]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Create&lt;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&gt;(int lenght,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item)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T[]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array = new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T[length]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array;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E85542D-1509-453C-9857-8B05E9BD7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Създайте клас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Scale&lt;T&gt;</a:t>
            </a:r>
            <a:r>
              <a:rPr lang="en-US" dirty="0"/>
              <a:t> </a:t>
            </a:r>
            <a:r>
              <a:rPr lang="bg-BG" dirty="0"/>
              <a:t>който</a:t>
            </a:r>
            <a:r>
              <a:rPr lang="en-US" dirty="0"/>
              <a:t>:</a:t>
            </a:r>
          </a:p>
          <a:p>
            <a:pPr lvl="1"/>
            <a:r>
              <a:rPr lang="bg-BG" dirty="0">
                <a:latin typeface="+mj-lt"/>
              </a:rPr>
              <a:t>Съдържа два елемента</a:t>
            </a:r>
            <a:r>
              <a:rPr lang="en-US" dirty="0">
                <a:latin typeface="+mj-lt"/>
              </a:rPr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left</a:t>
            </a:r>
            <a:r>
              <a:rPr lang="en-US" dirty="0">
                <a:latin typeface="+mj-lt"/>
              </a:rPr>
              <a:t> </a:t>
            </a:r>
            <a:r>
              <a:rPr lang="bg-BG" dirty="0">
                <a:latin typeface="+mj-lt"/>
              </a:rPr>
              <a:t>и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right</a:t>
            </a:r>
          </a:p>
          <a:p>
            <a:pPr lvl="1"/>
            <a:r>
              <a:rPr lang="bg-BG" dirty="0">
                <a:latin typeface="+mj-lt"/>
              </a:rPr>
              <a:t>Получава елементите чрез своя единствен конструктор</a:t>
            </a:r>
            <a:r>
              <a:rPr lang="en-US" dirty="0">
                <a:latin typeface="+mj-lt"/>
              </a:rPr>
              <a:t>:</a:t>
            </a:r>
          </a:p>
          <a:p>
            <a:pPr lvl="2"/>
            <a:r>
              <a:rPr lang="en-US" dirty="0">
                <a:latin typeface="+mj-lt"/>
              </a:rPr>
              <a:t>Scale(T left, T right)</a:t>
            </a:r>
          </a:p>
          <a:p>
            <a:pPr lvl="1"/>
            <a:r>
              <a:rPr lang="bg-BG" dirty="0">
                <a:latin typeface="+mj-lt"/>
              </a:rPr>
              <a:t>Има метод</a:t>
            </a:r>
            <a:r>
              <a:rPr lang="en-US" dirty="0">
                <a:latin typeface="+mj-lt"/>
              </a:rPr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GetHeavier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bg-BG" dirty="0">
                <a:latin typeface="+mj-lt"/>
              </a:rPr>
              <a:t>По-големият от двата елемента е по-тежък</a:t>
            </a:r>
            <a:endParaRPr lang="en-US" dirty="0">
              <a:latin typeface="+mj-lt"/>
            </a:endParaRPr>
          </a:p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Проблем: </a:t>
            </a:r>
            <a:r>
              <a:rPr lang="bg-BG" dirty="0">
                <a:latin typeface="+mj-lt"/>
              </a:rPr>
              <a:t>Ако елементите са равни, какво да върне?</a:t>
            </a:r>
          </a:p>
          <a:p>
            <a:pPr lvl="1"/>
            <a:r>
              <a:rPr lang="bg-BG" dirty="0">
                <a:latin typeface="+mj-lt"/>
              </a:rPr>
              <a:t>Ако Т е референтен тип, трябва да 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null</a:t>
            </a:r>
            <a:r>
              <a:rPr lang="en-US" dirty="0">
                <a:latin typeface="+mj-lt"/>
              </a:rPr>
              <a:t>, </a:t>
            </a:r>
            <a:r>
              <a:rPr lang="bg-BG" dirty="0">
                <a:latin typeface="+mj-lt"/>
              </a:rPr>
              <a:t> а ако е числов -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0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Универсална везна</a:t>
            </a:r>
            <a:endParaRPr lang="en-US" dirty="0"/>
          </a:p>
        </p:txBody>
      </p:sp>
      <p:pic>
        <p:nvPicPr>
          <p:cNvPr id="2050" name="Picture 2" descr="Image result for scal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3352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44F9748-EEDD-425D-8C18-553DC2A26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ru-RU" dirty="0"/>
              <a:t>Връща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подразбиращата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стойност </a:t>
            </a:r>
            <a:r>
              <a:rPr lang="ru-RU" dirty="0"/>
              <a:t>за конкретния тип</a:t>
            </a:r>
            <a:r>
              <a:rPr lang="en-US" dirty="0"/>
              <a:t>:</a:t>
            </a:r>
          </a:p>
          <a:p>
            <a:pPr lvl="1"/>
            <a:r>
              <a:rPr lang="bg-BG" dirty="0">
                <a:latin typeface="+mj-lt"/>
              </a:rPr>
              <a:t>за референтни типове</a:t>
            </a:r>
            <a:r>
              <a:rPr lang="en-US" dirty="0">
                <a:latin typeface="+mj-lt"/>
              </a:rPr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null</a:t>
            </a:r>
          </a:p>
          <a:p>
            <a:pPr lvl="1"/>
            <a:r>
              <a:rPr lang="bg-BG" dirty="0"/>
              <a:t>за числови типове</a:t>
            </a:r>
            <a:r>
              <a:rPr lang="en-US" dirty="0"/>
              <a:t>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0</a:t>
            </a:r>
          </a:p>
          <a:p>
            <a:pPr lvl="1"/>
            <a:r>
              <a:rPr lang="bg-BG" dirty="0"/>
              <a:t>за булев тип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false</a:t>
            </a:r>
            <a:r>
              <a:rPr lang="en-US" dirty="0"/>
              <a:t>,</a:t>
            </a:r>
            <a:r>
              <a:rPr lang="bg-BG" dirty="0"/>
              <a:t> за символен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'\0'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 т.н.</a:t>
            </a:r>
            <a:br>
              <a:rPr lang="bg-BG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>
                <a:latin typeface="+mj-lt"/>
              </a:rPr>
              <a:t>Т.е. нашата везна трябва да връща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default</a:t>
            </a:r>
            <a:r>
              <a:rPr lang="bg-BG" dirty="0">
                <a:latin typeface="+mj-lt"/>
              </a:rPr>
              <a:t>, </a:t>
            </a:r>
            <a:br>
              <a:rPr lang="bg-BG" dirty="0">
                <a:latin typeface="+mj-lt"/>
              </a:rPr>
            </a:br>
            <a:r>
              <a:rPr lang="bg-BG" dirty="0">
                <a:latin typeface="+mj-lt"/>
              </a:rPr>
              <a:t>ако елементите са равни</a:t>
            </a:r>
            <a:endParaRPr lang="en-US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Оператор </a:t>
            </a:r>
            <a:r>
              <a:rPr lang="en-US"/>
              <a:t>Default(T)</a:t>
            </a:r>
            <a:endParaRPr lang="en-US" dirty="0"/>
          </a:p>
        </p:txBody>
      </p:sp>
      <p:pic>
        <p:nvPicPr>
          <p:cNvPr id="2050" name="Picture 2" descr="Image result for scal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62" y="233609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A7C94F4-DF3B-442F-A012-292CC4CDB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Универсална везна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4116" y="1076265"/>
            <a:ext cx="10840496" cy="52629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Scale&lt;T&gt; where 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IComparable&lt;T&gt;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T left;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T right;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Scale(T left, T right)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this.left = left;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this.right = right;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//TODO: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продължава на следващия слайд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GB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5B260B3-EF63-4807-AB36-FEF761507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96531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7175</TotalTime>
  <Words>774</Words>
  <Application>Microsoft Office PowerPoint</Application>
  <PresentationFormat>Custom</PresentationFormat>
  <Paragraphs>127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Шаблонни интерфейси</vt:lpstr>
      <vt:lpstr>Шаблонни методи</vt:lpstr>
      <vt:lpstr>Задача: Създател на шаблонен масив</vt:lpstr>
      <vt:lpstr>Решение: Създател на шаблонен масив</vt:lpstr>
      <vt:lpstr>Задача: Универсална везна</vt:lpstr>
      <vt:lpstr>Оператор Default(T)</vt:lpstr>
      <vt:lpstr>Решение: Универсална везна</vt:lpstr>
      <vt:lpstr>Решение: Универсална везна (2)</vt:lpstr>
      <vt:lpstr>Обобщение</vt:lpstr>
      <vt:lpstr>Шаблонни (типизирани) методи и интерфейси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Generics</dc:title>
  <dc:subject>C# Basics Course</dc:subject>
  <dc:creator>Software University Foundation</dc:creator>
  <cp:keywords>Java; Generics; Type Parameters; Type Inference; Erasure; Wildcards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2019-12-17T09:04:33Z</dcterms:modified>
  <cp:category>programming; software engineering; java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