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15"/>
  </p:notesMasterIdLst>
  <p:handoutMasterIdLst>
    <p:handoutMasterId r:id="rId16"/>
  </p:handoutMasterIdLst>
  <p:sldIdLst>
    <p:sldId id="456" r:id="rId3"/>
    <p:sldId id="457" r:id="rId4"/>
    <p:sldId id="432" r:id="rId5"/>
    <p:sldId id="433" r:id="rId6"/>
    <p:sldId id="452" r:id="rId7"/>
    <p:sldId id="453" r:id="rId8"/>
    <p:sldId id="437" r:id="rId9"/>
    <p:sldId id="438" r:id="rId10"/>
    <p:sldId id="431" r:id="rId11"/>
    <p:sldId id="349" r:id="rId12"/>
    <p:sldId id="460" r:id="rId13"/>
    <p:sldId id="481" r:id="rId1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Въведение" id="{F1FD0E7E-FAD3-492E-8D66-5F4F71A298A2}">
          <p14:sldIdLst>
            <p14:sldId id="456"/>
            <p14:sldId id="457"/>
          </p14:sldIdLst>
        </p14:section>
        <p14:section name="Извличане на данни" id="{96A83587-DC44-4A29-BF4A-978C4EC51AB3}">
          <p14:sldIdLst>
            <p14:sldId id="432"/>
            <p14:sldId id="433"/>
            <p14:sldId id="452"/>
            <p14:sldId id="453"/>
            <p14:sldId id="437"/>
            <p14:sldId id="438"/>
            <p14:sldId id="431"/>
          </p14:sldIdLst>
        </p14:section>
        <p14:section name="Заключение" id="{1986D901-09DF-4C0F-B83A-7C61E736B852}">
          <p14:sldIdLst>
            <p14:sldId id="349"/>
            <p14:sldId id="460"/>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_rels/viewProps.xml.rels><?xml version="1.0" encoding="UTF-8" standalone="yes"?>
<Relationships xmlns="http://schemas.openxmlformats.org/package/2006/relationships"><Relationship Id="rId1"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069CA1C9-CAF0-4BA6-96C9-466DD2C5C0E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4035654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12</a:t>
            </a:fld>
            <a:endParaRPr lang="en-US" dirty="0"/>
          </a:p>
        </p:txBody>
      </p:sp>
      <p:sp>
        <p:nvSpPr>
          <p:cNvPr id="6" name="Footer Placeholder">
            <a:extLst>
              <a:ext uri="{FF2B5EF4-FFF2-40B4-BE49-F238E27FC236}">
                <a16:creationId xmlns:a16="http://schemas.microsoft.com/office/drawing/2014/main" id="{0E69F051-2795-495E-8C45-F2196EB4ABA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240558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A78E6997-4D92-4D6C-A4E2-DABE3B82C7DA}"/>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221031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BFEB4A5C-547E-49FC-8604-96088E451FB3}" type="slidenum">
              <a:rPr lang="en-US"/>
              <a:pPr/>
              <a:t>3</a:t>
            </a:fld>
            <a:r>
              <a:rPr lang="en-US" dirty="0"/>
              <a:t>##</a:t>
            </a:r>
            <a:endParaRPr lang="en-US" sz="1100" dirty="0"/>
          </a:p>
        </p:txBody>
      </p:sp>
      <p:sp>
        <p:nvSpPr>
          <p:cNvPr id="503810" name="Rectangle 2"/>
          <p:cNvSpPr>
            <a:spLocks noGrp="1" noRot="1" noChangeAspect="1" noChangeArrowheads="1" noTextEdit="1"/>
          </p:cNvSpPr>
          <p:nvPr>
            <p:ph type="sldImg"/>
          </p:nvPr>
        </p:nvSpPr>
        <p:spPr>
          <a:ln/>
        </p:spPr>
      </p:sp>
      <p:sp>
        <p:nvSpPr>
          <p:cNvPr id="503811" name="Rectangle 3"/>
          <p:cNvSpPr>
            <a:spLocks noGrp="1" noChangeArrowheads="1"/>
          </p:cNvSpPr>
          <p:nvPr>
            <p:ph type="body" idx="1"/>
          </p:nvPr>
        </p:nvSpPr>
        <p:spPr>
          <a:xfrm>
            <a:off x="688481" y="4416099"/>
            <a:ext cx="5504853" cy="4182457"/>
          </a:xfrm>
        </p:spPr>
        <p:txBody>
          <a:bodyPr/>
          <a:lstStyle/>
          <a:p>
            <a:pPr>
              <a:lnSpc>
                <a:spcPct val="112000"/>
              </a:lnSpc>
              <a:spcBef>
                <a:spcPct val="0"/>
              </a:spcBef>
              <a:spcAft>
                <a:spcPct val="24000"/>
              </a:spcAft>
            </a:pPr>
            <a:r>
              <a:rPr lang="en-US" b="1" dirty="0"/>
              <a:t>Column Aliases</a:t>
            </a:r>
            <a:endParaRPr lang="en-US" b="1" dirty="0">
              <a:latin typeface="Times" pitchFamily="18" charset="0"/>
            </a:endParaRPr>
          </a:p>
          <a:p>
            <a:pPr lvl="1"/>
            <a:r>
              <a:rPr lang="en-US" dirty="0"/>
              <a:t>When displaying the result of a query, </a:t>
            </a:r>
            <a:r>
              <a:rPr lang="en-US" i="1" dirty="0"/>
              <a:t>SQL Query Analyzer </a:t>
            </a:r>
            <a:r>
              <a:rPr lang="en-US" dirty="0"/>
              <a:t>normally uses the name of the selected column as the column heading. For calculations the value usually is “(No column name)”. This heading is not descriptive and hence may be difficult to understand. You can change a column heading by using a column alias.</a:t>
            </a:r>
          </a:p>
          <a:p>
            <a:pPr lvl="1"/>
            <a:r>
              <a:rPr lang="en-US" dirty="0"/>
              <a:t>Specify the alias after the column in the </a:t>
            </a:r>
            <a:r>
              <a:rPr lang="en-US" dirty="0">
                <a:latin typeface="Courier New" pitchFamily="49" charset="0"/>
              </a:rPr>
              <a:t>SELECT</a:t>
            </a:r>
            <a:r>
              <a:rPr lang="en-US" dirty="0"/>
              <a:t> list using a space as a separator. If the alias contains spaces or special characters (such as # or $), enclose the alias in double quotation marks (" ").</a:t>
            </a:r>
          </a:p>
        </p:txBody>
      </p:sp>
      <p:sp>
        <p:nvSpPr>
          <p:cNvPr id="6" name="Footer Placeholder">
            <a:extLst>
              <a:ext uri="{FF2B5EF4-FFF2-40B4-BE49-F238E27FC236}">
                <a16:creationId xmlns:a16="http://schemas.microsoft.com/office/drawing/2014/main" id="{BB8D7265-9C69-4220-8398-72158E8680B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3688342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1EC52957-6182-4E9B-A2CC-870C5CF9040D}" type="slidenum">
              <a:rPr lang="en-US"/>
              <a:pPr/>
              <a:t>4</a:t>
            </a:fld>
            <a:r>
              <a:rPr lang="en-US" dirty="0"/>
              <a:t>##</a:t>
            </a:r>
            <a:endParaRPr lang="en-US" sz="1100" dirty="0"/>
          </a:p>
        </p:txBody>
      </p:sp>
      <p:sp>
        <p:nvSpPr>
          <p:cNvPr id="505858" name="Rectangle 2"/>
          <p:cNvSpPr>
            <a:spLocks noGrp="1" noRot="1" noChangeAspect="1" noChangeArrowheads="1" noTextEdit="1"/>
          </p:cNvSpPr>
          <p:nvPr>
            <p:ph type="sldImg"/>
          </p:nvPr>
        </p:nvSpPr>
        <p:spPr>
          <a:ln/>
        </p:spPr>
      </p:sp>
      <p:sp>
        <p:nvSpPr>
          <p:cNvPr id="505859" name="Rectangle 3"/>
          <p:cNvSpPr>
            <a:spLocks noGrp="1" noChangeArrowheads="1"/>
          </p:cNvSpPr>
          <p:nvPr>
            <p:ph type="body" idx="1"/>
          </p:nvPr>
        </p:nvSpPr>
        <p:spPr>
          <a:xfrm>
            <a:off x="688481" y="4416099"/>
            <a:ext cx="5504853" cy="4182457"/>
          </a:xfrm>
        </p:spPr>
        <p:txBody>
          <a:bodyPr/>
          <a:lstStyle/>
          <a:p>
            <a:r>
              <a:rPr lang="en-US" b="1" dirty="0"/>
              <a:t>Concatenation Operator</a:t>
            </a:r>
          </a:p>
          <a:p>
            <a:pPr lvl="1"/>
            <a:r>
              <a:rPr lang="en-US" dirty="0"/>
              <a:t>You can link columns to other columns, arithmetic expressions, or constant values to create a character expression by using the </a:t>
            </a:r>
            <a:r>
              <a:rPr lang="en-US" dirty="0">
                <a:solidFill>
                  <a:srgbClr val="FC0128"/>
                </a:solidFill>
              </a:rPr>
              <a:t>concatenation operator</a:t>
            </a:r>
            <a:r>
              <a:rPr lang="en-US" dirty="0"/>
              <a:t> (+). Columns on either side of the operator are combined to make a single output column.</a:t>
            </a:r>
          </a:p>
          <a:p>
            <a:pPr lvl="1"/>
            <a:r>
              <a:rPr lang="en-US" dirty="0"/>
              <a:t>In the example, </a:t>
            </a:r>
            <a:r>
              <a:rPr lang="en-US" dirty="0" err="1">
                <a:latin typeface="Courier New" pitchFamily="49" charset="0"/>
              </a:rPr>
              <a:t>FirstName</a:t>
            </a:r>
            <a:r>
              <a:rPr lang="en-US" dirty="0"/>
              <a:t> and </a:t>
            </a:r>
            <a:r>
              <a:rPr lang="en-US" dirty="0" err="1">
                <a:latin typeface="Courier New" pitchFamily="49" charset="0"/>
              </a:rPr>
              <a:t>LastName</a:t>
            </a:r>
            <a:r>
              <a:rPr lang="en-US" dirty="0"/>
              <a:t> are concatenated, and they are given the alias </a:t>
            </a:r>
            <a:r>
              <a:rPr lang="en-US" dirty="0" err="1">
                <a:latin typeface="Courier New" pitchFamily="49" charset="0"/>
              </a:rPr>
              <a:t>FullName</a:t>
            </a:r>
            <a:r>
              <a:rPr lang="en-US" dirty="0"/>
              <a:t>. Notice that the employee first name and last name are combined to make a single output column.</a:t>
            </a:r>
          </a:p>
          <a:p>
            <a:pPr lvl="1"/>
            <a:r>
              <a:rPr lang="en-US" dirty="0"/>
              <a:t>The </a:t>
            </a:r>
            <a:r>
              <a:rPr lang="en-US" dirty="0">
                <a:latin typeface="Courier New" pitchFamily="49" charset="0"/>
              </a:rPr>
              <a:t>AS</a:t>
            </a:r>
            <a:r>
              <a:rPr lang="en-US" dirty="0"/>
              <a:t> keyword before the alias name makes the </a:t>
            </a:r>
            <a:r>
              <a:rPr lang="en-US" dirty="0">
                <a:latin typeface="Courier New" pitchFamily="49" charset="0"/>
              </a:rPr>
              <a:t>SELECT</a:t>
            </a:r>
            <a:r>
              <a:rPr lang="en-US" dirty="0"/>
              <a:t> clause easier to read.</a:t>
            </a:r>
          </a:p>
          <a:p>
            <a:endParaRPr lang="en-US" dirty="0"/>
          </a:p>
        </p:txBody>
      </p:sp>
      <p:sp>
        <p:nvSpPr>
          <p:cNvPr id="6" name="Footer Placeholder">
            <a:extLst>
              <a:ext uri="{FF2B5EF4-FFF2-40B4-BE49-F238E27FC236}">
                <a16:creationId xmlns:a16="http://schemas.microsoft.com/office/drawing/2014/main" id="{6EB394A7-0593-4001-92CB-1157983B2461}"/>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9401598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9F267CD7-A18F-4980-AB6D-286E4AF98F86}" type="slidenum">
              <a:rPr lang="en-US"/>
              <a:pPr/>
              <a:t>7</a:t>
            </a:fld>
            <a:r>
              <a:rPr lang="en-US" dirty="0"/>
              <a:t>##</a:t>
            </a:r>
            <a:endParaRPr lang="en-US" sz="1100" dirty="0"/>
          </a:p>
        </p:txBody>
      </p:sp>
      <p:sp>
        <p:nvSpPr>
          <p:cNvPr id="512002" name="Rectangle 2"/>
          <p:cNvSpPr>
            <a:spLocks noGrp="1" noRot="1" noChangeAspect="1" noChangeArrowheads="1" noTextEdit="1"/>
          </p:cNvSpPr>
          <p:nvPr>
            <p:ph type="sldImg"/>
          </p:nvPr>
        </p:nvSpPr>
        <p:spPr>
          <a:ln/>
        </p:spPr>
      </p:sp>
      <p:sp>
        <p:nvSpPr>
          <p:cNvPr id="512003" name="Rectangle 3"/>
          <p:cNvSpPr>
            <a:spLocks noGrp="1" noChangeArrowheads="1"/>
          </p:cNvSpPr>
          <p:nvPr>
            <p:ph type="body" idx="1"/>
          </p:nvPr>
        </p:nvSpPr>
        <p:spPr>
          <a:xfrm>
            <a:off x="688481" y="4416099"/>
            <a:ext cx="5504853" cy="4182457"/>
          </a:xfrm>
        </p:spPr>
        <p:txBody>
          <a:bodyPr/>
          <a:lstStyle/>
          <a:p>
            <a:pPr lvl="1"/>
            <a:r>
              <a:rPr lang="en-US">
                <a:solidFill>
                  <a:srgbClr val="000000"/>
                </a:solidFill>
              </a:rPr>
              <a:t>In the example, the </a:t>
            </a:r>
            <a:r>
              <a:rPr lang="en-US">
                <a:solidFill>
                  <a:srgbClr val="000000"/>
                </a:solidFill>
                <a:latin typeface="Courier New" pitchFamily="49" charset="0"/>
              </a:rPr>
              <a:t>SELECT</a:t>
            </a:r>
            <a:r>
              <a:rPr lang="en-US">
                <a:solidFill>
                  <a:srgbClr val="000000"/>
                </a:solidFill>
              </a:rPr>
              <a:t> statement retrieves the name and department number of all employees whose department is 1.</a:t>
            </a:r>
          </a:p>
          <a:p>
            <a:pPr lvl="1"/>
            <a:endParaRPr lang="en-US">
              <a:solidFill>
                <a:srgbClr val="000000"/>
              </a:solidFill>
            </a:endParaRPr>
          </a:p>
          <a:p>
            <a:pPr lvl="1"/>
            <a:r>
              <a:rPr lang="en-US">
                <a:solidFill>
                  <a:srgbClr val="FC0128"/>
                </a:solidFill>
              </a:rPr>
              <a:t>Character strings</a:t>
            </a:r>
            <a:r>
              <a:rPr lang="en-US"/>
              <a:t> and dates in the </a:t>
            </a:r>
            <a:r>
              <a:rPr lang="en-US">
                <a:solidFill>
                  <a:srgbClr val="FC0128"/>
                </a:solidFill>
                <a:latin typeface="Courier New" pitchFamily="49" charset="0"/>
              </a:rPr>
              <a:t>WHERE</a:t>
            </a:r>
            <a:r>
              <a:rPr lang="en-US">
                <a:solidFill>
                  <a:srgbClr val="FC0128"/>
                </a:solidFill>
              </a:rPr>
              <a:t> clause</a:t>
            </a:r>
            <a:r>
              <a:rPr lang="en-US"/>
              <a:t> must be enclosed in single quotation marks (</a:t>
            </a:r>
            <a:r>
              <a:rPr lang="en-US">
                <a:latin typeface="Courier New" pitchFamily="49" charset="0"/>
              </a:rPr>
              <a:t>''</a:t>
            </a:r>
            <a:r>
              <a:rPr lang="en-US"/>
              <a:t>). Number constants, however, should not be enclosed in single quotation marks.</a:t>
            </a:r>
            <a:endParaRPr lang="en-US" b="1"/>
          </a:p>
          <a:p>
            <a:pPr lvl="1"/>
            <a:endParaRPr lang="en-US">
              <a:solidFill>
                <a:srgbClr val="000000"/>
              </a:solidFill>
            </a:endParaRPr>
          </a:p>
        </p:txBody>
      </p:sp>
      <p:sp>
        <p:nvSpPr>
          <p:cNvPr id="6" name="Footer Placeholder">
            <a:extLst>
              <a:ext uri="{FF2B5EF4-FFF2-40B4-BE49-F238E27FC236}">
                <a16:creationId xmlns:a16="http://schemas.microsoft.com/office/drawing/2014/main" id="{B21A1C80-8B2E-40B2-BE10-DA7318F1340F}"/>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3417060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E1583E75-DA76-4813-B316-C64EF6206043}" type="slidenum">
              <a:rPr lang="en-US"/>
              <a:pPr/>
              <a:t>8</a:t>
            </a:fld>
            <a:r>
              <a:rPr lang="en-US" dirty="0"/>
              <a:t>##</a:t>
            </a:r>
            <a:endParaRPr lang="en-US" sz="1100" dirty="0"/>
          </a:p>
        </p:txBody>
      </p:sp>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a:xfrm>
            <a:off x="688481" y="4416099"/>
            <a:ext cx="5504853" cy="4182457"/>
          </a:xfrm>
        </p:spPr>
        <p:txBody>
          <a:bodyPr/>
          <a:lstStyle/>
          <a:p>
            <a:r>
              <a:rPr lang="en-US" b="1" dirty="0"/>
              <a:t>The </a:t>
            </a:r>
            <a:r>
              <a:rPr lang="en-US" b="1" dirty="0">
                <a:latin typeface="Courier New" pitchFamily="49" charset="0"/>
              </a:rPr>
              <a:t>BETWEEN</a:t>
            </a:r>
            <a:r>
              <a:rPr lang="en-US" b="1" dirty="0"/>
              <a:t> Condition</a:t>
            </a:r>
          </a:p>
          <a:p>
            <a:pPr lvl="1"/>
            <a:r>
              <a:rPr lang="en-US" dirty="0"/>
              <a:t>You can display rows based on a range of values using the </a:t>
            </a:r>
            <a:r>
              <a:rPr lang="en-US" dirty="0">
                <a:solidFill>
                  <a:srgbClr val="FC0128"/>
                </a:solidFill>
                <a:latin typeface="Courier New" pitchFamily="49" charset="0"/>
              </a:rPr>
              <a:t>BETWEEN</a:t>
            </a:r>
            <a:r>
              <a:rPr lang="en-US" dirty="0">
                <a:solidFill>
                  <a:srgbClr val="FC0128"/>
                </a:solidFill>
              </a:rPr>
              <a:t> range condition</a:t>
            </a:r>
            <a:r>
              <a:rPr lang="en-US" dirty="0"/>
              <a:t>. The range that you specify contains a lower limit and an upper limit.</a:t>
            </a:r>
          </a:p>
          <a:p>
            <a:pPr lvl="1">
              <a:lnSpc>
                <a:spcPct val="95000"/>
              </a:lnSpc>
              <a:spcBef>
                <a:spcPct val="35000"/>
              </a:spcBef>
            </a:pPr>
            <a:r>
              <a:rPr lang="en-US" dirty="0"/>
              <a:t>The </a:t>
            </a:r>
            <a:r>
              <a:rPr lang="en-US" dirty="0">
                <a:latin typeface="Courier New" pitchFamily="49" charset="0"/>
              </a:rPr>
              <a:t>SELECT</a:t>
            </a:r>
            <a:r>
              <a:rPr lang="en-US" dirty="0"/>
              <a:t> statement on the slide returns rows from the </a:t>
            </a:r>
            <a:r>
              <a:rPr lang="en-US" dirty="0">
                <a:latin typeface="Courier New" pitchFamily="49" charset="0"/>
              </a:rPr>
              <a:t>Employees</a:t>
            </a:r>
            <a:r>
              <a:rPr lang="en-US" dirty="0"/>
              <a:t> table for any employee whose base rate is between 40 and 50.</a:t>
            </a:r>
            <a:endParaRPr lang="en-US" sz="2400" b="1" dirty="0">
              <a:effectLst>
                <a:outerShdw blurRad="38100" dist="38100" dir="2700000" algn="tl">
                  <a:srgbClr val="C0C0C0"/>
                </a:outerShdw>
              </a:effectLst>
            </a:endParaRPr>
          </a:p>
          <a:p>
            <a:pPr lvl="1"/>
            <a:r>
              <a:rPr lang="en-US" dirty="0"/>
              <a:t>Values specified with the </a:t>
            </a:r>
            <a:r>
              <a:rPr lang="en-US" dirty="0">
                <a:latin typeface="Courier New" pitchFamily="49" charset="0"/>
              </a:rPr>
              <a:t>BETWEEN</a:t>
            </a:r>
            <a:r>
              <a:rPr lang="en-US" dirty="0"/>
              <a:t> condition are inclusive. You must specify the lower limit first.</a:t>
            </a:r>
          </a:p>
          <a:p>
            <a:endParaRPr lang="en-US" b="1" dirty="0"/>
          </a:p>
          <a:p>
            <a:r>
              <a:rPr lang="en-US" b="1" dirty="0"/>
              <a:t>The </a:t>
            </a:r>
            <a:r>
              <a:rPr lang="en-US" b="1" dirty="0">
                <a:latin typeface="Courier New" pitchFamily="49" charset="0"/>
              </a:rPr>
              <a:t>IN</a:t>
            </a:r>
            <a:r>
              <a:rPr lang="en-US" b="1" dirty="0"/>
              <a:t> Condition</a:t>
            </a:r>
          </a:p>
          <a:p>
            <a:pPr lvl="1"/>
            <a:r>
              <a:rPr lang="en-US" dirty="0"/>
              <a:t>To test for values in a specified set of values, use the </a:t>
            </a:r>
            <a:r>
              <a:rPr lang="en-US" dirty="0">
                <a:solidFill>
                  <a:srgbClr val="FC0128"/>
                </a:solidFill>
                <a:latin typeface="Courier New" pitchFamily="49" charset="0"/>
              </a:rPr>
              <a:t>IN</a:t>
            </a:r>
            <a:r>
              <a:rPr lang="en-US" dirty="0">
                <a:solidFill>
                  <a:srgbClr val="FC0128"/>
                </a:solidFill>
              </a:rPr>
              <a:t> condition</a:t>
            </a:r>
            <a:r>
              <a:rPr lang="en-US" dirty="0"/>
              <a:t>. The </a:t>
            </a:r>
            <a:r>
              <a:rPr lang="en-US" dirty="0">
                <a:latin typeface="Courier New" pitchFamily="49" charset="0"/>
              </a:rPr>
              <a:t>IN</a:t>
            </a:r>
            <a:r>
              <a:rPr lang="en-US" dirty="0"/>
              <a:t> condition is also known as the </a:t>
            </a:r>
            <a:r>
              <a:rPr lang="en-US" i="1" dirty="0"/>
              <a:t>membership condition</a:t>
            </a:r>
            <a:r>
              <a:rPr lang="en-US" dirty="0"/>
              <a:t>.</a:t>
            </a:r>
          </a:p>
          <a:p>
            <a:pPr lvl="1"/>
            <a:endParaRPr lang="en-US" dirty="0"/>
          </a:p>
          <a:p>
            <a:r>
              <a:rPr lang="en-US" b="1" dirty="0"/>
              <a:t>The </a:t>
            </a:r>
            <a:r>
              <a:rPr lang="en-US" b="1" dirty="0">
                <a:latin typeface="Courier New" pitchFamily="49" charset="0"/>
              </a:rPr>
              <a:t>LIKE</a:t>
            </a:r>
            <a:r>
              <a:rPr lang="en-US" b="1" dirty="0"/>
              <a:t> Condition</a:t>
            </a:r>
          </a:p>
          <a:p>
            <a:pPr lvl="1"/>
            <a:r>
              <a:rPr lang="en-US" dirty="0"/>
              <a:t>You may not always know the exact value to search for. You can select rows that match a character pattern by using the </a:t>
            </a:r>
            <a:r>
              <a:rPr lang="en-US" dirty="0">
                <a:solidFill>
                  <a:srgbClr val="FC0128"/>
                </a:solidFill>
                <a:latin typeface="Courier New" pitchFamily="49" charset="0"/>
              </a:rPr>
              <a:t>LIKE</a:t>
            </a:r>
            <a:r>
              <a:rPr lang="en-US" dirty="0">
                <a:solidFill>
                  <a:srgbClr val="FC0128"/>
                </a:solidFill>
              </a:rPr>
              <a:t> condition</a:t>
            </a:r>
            <a:r>
              <a:rPr lang="en-US" dirty="0"/>
              <a:t>. The character pattern-matching operation is referred to as a </a:t>
            </a:r>
            <a:r>
              <a:rPr lang="en-US" i="1" dirty="0">
                <a:solidFill>
                  <a:srgbClr val="FC0128"/>
                </a:solidFill>
              </a:rPr>
              <a:t>wildcard </a:t>
            </a:r>
            <a:r>
              <a:rPr lang="en-US" dirty="0">
                <a:solidFill>
                  <a:srgbClr val="FC0128"/>
                </a:solidFill>
              </a:rPr>
              <a:t>search</a:t>
            </a:r>
            <a:r>
              <a:rPr lang="en-US" dirty="0"/>
              <a:t>. Two symbols can be used to construct the search string. </a:t>
            </a:r>
          </a:p>
          <a:p>
            <a:r>
              <a:rPr lang="en-US" dirty="0"/>
              <a:t>	Search conditions can contain either literal characters or numbers:</a:t>
            </a:r>
          </a:p>
          <a:p>
            <a:pPr lvl="1"/>
            <a:r>
              <a:rPr lang="en-US" dirty="0">
                <a:latin typeface="Courier New" pitchFamily="49" charset="0"/>
              </a:rPr>
              <a:t>		%</a:t>
            </a:r>
            <a:r>
              <a:rPr lang="en-US" dirty="0"/>
              <a:t> denotes zero or many characters.</a:t>
            </a:r>
          </a:p>
          <a:p>
            <a:pPr lvl="1"/>
            <a:r>
              <a:rPr lang="en-US" dirty="0">
                <a:latin typeface="Courier New" pitchFamily="49" charset="0"/>
              </a:rPr>
              <a:t>		_</a:t>
            </a:r>
            <a:r>
              <a:rPr lang="en-US" dirty="0"/>
              <a:t> denotes one character.</a:t>
            </a:r>
          </a:p>
          <a:p>
            <a:pPr lvl="1"/>
            <a:endParaRPr lang="en-US" dirty="0"/>
          </a:p>
        </p:txBody>
      </p:sp>
      <p:sp>
        <p:nvSpPr>
          <p:cNvPr id="6" name="Footer Placeholder">
            <a:extLst>
              <a:ext uri="{FF2B5EF4-FFF2-40B4-BE49-F238E27FC236}">
                <a16:creationId xmlns:a16="http://schemas.microsoft.com/office/drawing/2014/main" id="{DCE1383D-9388-4B88-891C-8D20423EF475}"/>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2111924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3C00336-F467-488C-BA9A-FF63DD7FC134}" type="slidenum">
              <a:rPr lang="en-US"/>
              <a:pPr/>
              <a:t>9</a:t>
            </a:fld>
            <a:r>
              <a:rPr lang="en-US" dirty="0"/>
              <a:t>##</a:t>
            </a:r>
            <a:endParaRPr lang="en-US" sz="1100" dirty="0"/>
          </a:p>
        </p:txBody>
      </p:sp>
      <p:sp>
        <p:nvSpPr>
          <p:cNvPr id="501762" name="Rectangle 2"/>
          <p:cNvSpPr>
            <a:spLocks noGrp="1" noRot="1" noChangeAspect="1" noChangeArrowheads="1" noTextEdit="1"/>
          </p:cNvSpPr>
          <p:nvPr>
            <p:ph type="sldImg"/>
          </p:nvPr>
        </p:nvSpPr>
        <p:spPr>
          <a:ln/>
        </p:spPr>
      </p:sp>
      <p:sp>
        <p:nvSpPr>
          <p:cNvPr id="501763" name="Rectangle 3"/>
          <p:cNvSpPr>
            <a:spLocks noGrp="1" noChangeArrowheads="1"/>
          </p:cNvSpPr>
          <p:nvPr>
            <p:ph type="body" idx="1"/>
          </p:nvPr>
        </p:nvSpPr>
        <p:spPr>
          <a:xfrm>
            <a:off x="688481" y="4416099"/>
            <a:ext cx="5504853" cy="4182457"/>
          </a:xfrm>
        </p:spPr>
        <p:txBody>
          <a:bodyPr/>
          <a:lstStyle/>
          <a:p>
            <a:r>
              <a:rPr lang="en-US" b="1" dirty="0"/>
              <a:t>Null Values</a:t>
            </a:r>
          </a:p>
          <a:p>
            <a:pPr lvl="1"/>
            <a:r>
              <a:rPr lang="en-US" dirty="0"/>
              <a:t>If a row lacks the data value for a particular column, that value is said to be </a:t>
            </a:r>
            <a:r>
              <a:rPr lang="en-US" i="1" dirty="0"/>
              <a:t>null</a:t>
            </a:r>
            <a:r>
              <a:rPr lang="en-US" dirty="0"/>
              <a:t>, or to contain a </a:t>
            </a:r>
            <a:r>
              <a:rPr lang="en-US" dirty="0">
                <a:solidFill>
                  <a:srgbClr val="FC0128"/>
                </a:solidFill>
              </a:rPr>
              <a:t>null.</a:t>
            </a:r>
            <a:r>
              <a:rPr lang="en-US" dirty="0"/>
              <a:t> </a:t>
            </a:r>
          </a:p>
          <a:p>
            <a:pPr lvl="1"/>
            <a:r>
              <a:rPr lang="en-US" dirty="0"/>
              <a:t>A null is a value that is unavailable, unassigned, unknown, or inapplicable. A null is not the same as zero or a space. Zero is a number, and a space is a character. </a:t>
            </a:r>
          </a:p>
          <a:p>
            <a:pPr lvl="1"/>
            <a:r>
              <a:rPr lang="en-US" dirty="0"/>
              <a:t>Columns of any data type can contain nulls. However, some constraints, </a:t>
            </a:r>
            <a:r>
              <a:rPr lang="en-US" dirty="0">
                <a:latin typeface="Courier New" pitchFamily="49" charset="0"/>
              </a:rPr>
              <a:t>NOT NULL</a:t>
            </a:r>
            <a:r>
              <a:rPr lang="en-US" dirty="0"/>
              <a:t> and </a:t>
            </a:r>
            <a:r>
              <a:rPr lang="en-US" dirty="0">
                <a:latin typeface="Courier New" pitchFamily="49" charset="0"/>
              </a:rPr>
              <a:t>PRIMARY KEY</a:t>
            </a:r>
            <a:r>
              <a:rPr lang="en-US" dirty="0"/>
              <a:t>, prevent nulls from being used in the column. </a:t>
            </a:r>
          </a:p>
          <a:p>
            <a:pPr lvl="1"/>
            <a:r>
              <a:rPr lang="en-US" dirty="0"/>
              <a:t>In the </a:t>
            </a:r>
            <a:r>
              <a:rPr lang="en-US" dirty="0" err="1">
                <a:latin typeface="Courier New" pitchFamily="49" charset="0"/>
              </a:rPr>
              <a:t>ManagerID</a:t>
            </a:r>
            <a:r>
              <a:rPr lang="en-US" dirty="0"/>
              <a:t> column in the </a:t>
            </a:r>
            <a:r>
              <a:rPr lang="en-US" dirty="0">
                <a:latin typeface="Courier New" pitchFamily="49" charset="0"/>
              </a:rPr>
              <a:t>Employees</a:t>
            </a:r>
            <a:r>
              <a:rPr lang="en-US" dirty="0"/>
              <a:t> table, notice that managers (like Sanchez) have no </a:t>
            </a:r>
            <a:r>
              <a:rPr lang="en-US" dirty="0" err="1"/>
              <a:t>ManagerID</a:t>
            </a:r>
            <a:r>
              <a:rPr lang="en-US" dirty="0"/>
              <a:t>. </a:t>
            </a:r>
          </a:p>
          <a:p>
            <a:pPr lvl="1"/>
            <a:r>
              <a:rPr lang="en-US" dirty="0"/>
              <a:t>If any column value in an arithmetic expression is null, the result is </a:t>
            </a:r>
            <a:r>
              <a:rPr lang="en-US" dirty="0">
                <a:solidFill>
                  <a:srgbClr val="FC0128"/>
                </a:solidFill>
              </a:rPr>
              <a:t>null.</a:t>
            </a:r>
            <a:r>
              <a:rPr lang="en-US" dirty="0"/>
              <a:t> For example, if you attempt to perform division with zero, you get an error. However, if you divide a number by null, the result is a null or unknown. </a:t>
            </a:r>
          </a:p>
          <a:p>
            <a:pPr lvl="1"/>
            <a:endParaRPr lang="en-US" dirty="0"/>
          </a:p>
          <a:p>
            <a:pPr lvl="1"/>
            <a:endParaRPr lang="en-US" dirty="0">
              <a:solidFill>
                <a:srgbClr val="000000"/>
              </a:solidFill>
            </a:endParaRPr>
          </a:p>
        </p:txBody>
      </p:sp>
      <p:sp>
        <p:nvSpPr>
          <p:cNvPr id="6" name="Footer Placeholder">
            <a:extLst>
              <a:ext uri="{FF2B5EF4-FFF2-40B4-BE49-F238E27FC236}">
                <a16:creationId xmlns:a16="http://schemas.microsoft.com/office/drawing/2014/main" id="{D32A7525-B35D-4C33-AB26-914057C634F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81622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pPr/>
              <a:t>10</a:t>
            </a:fld>
            <a:endParaRPr lang="en-US" dirty="0"/>
          </a:p>
        </p:txBody>
      </p:sp>
      <p:sp>
        <p:nvSpPr>
          <p:cNvPr id="6" name="Footer Placeholder">
            <a:extLst>
              <a:ext uri="{FF2B5EF4-FFF2-40B4-BE49-F238E27FC236}">
                <a16:creationId xmlns:a16="http://schemas.microsoft.com/office/drawing/2014/main" id="{D7E9F341-F550-462B-8221-F76AB3E9066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88930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11</a:t>
            </a:fld>
            <a:endParaRPr lang="en-US" dirty="0">
              <a:solidFill>
                <a:prstClr val="black"/>
              </a:solidFill>
            </a:endParaRPr>
          </a:p>
        </p:txBody>
      </p:sp>
      <p:sp>
        <p:nvSpPr>
          <p:cNvPr id="6" name="Footer Placeholder">
            <a:extLst>
              <a:ext uri="{FF2B5EF4-FFF2-40B4-BE49-F238E27FC236}">
                <a16:creationId xmlns:a16="http://schemas.microsoft.com/office/drawing/2014/main" id="{719303DF-285E-4891-85D9-9433B2B5C8A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77813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it-kariera.mon.bg/e-learning/" TargetMode="External"/><Relationship Id="rId5" Type="http://schemas.openxmlformats.org/officeDocument/2006/relationships/image" Target="../media/image7.png"/><Relationship Id="rId4" Type="http://schemas.openxmlformats.org/officeDocument/2006/relationships/hyperlink" Target="http://creativecommons.org/licenses/by-nc-sa/4.0/" TargetMode="External"/><Relationship Id="rId9"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softuni.foundation/" TargetMode="External"/><Relationship Id="rId10" Type="http://schemas.openxmlformats.org/officeDocument/2006/relationships/image" Target="../media/image18.jpeg"/><Relationship Id="rId4" Type="http://schemas.openxmlformats.org/officeDocument/2006/relationships/image" Target="../media/image15.png"/><Relationship Id="rId9" Type="http://schemas.openxmlformats.org/officeDocument/2006/relationships/hyperlink" Target="https://it-kariera.mon.bg/e-learn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1065212" y="762000"/>
            <a:ext cx="10501099" cy="1219200"/>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Извличане на данни със </a:t>
            </a:r>
            <a:r>
              <a:rPr lang="en-US" dirty="0"/>
              <a:t>SELECT</a:t>
            </a:r>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grpSp>
        <p:nvGrpSpPr>
          <p:cNvPr id="23" name="Group 22">
            <a:extLst>
              <a:ext uri="{FF2B5EF4-FFF2-40B4-BE49-F238E27FC236}">
                <a16:creationId xmlns:a16="http://schemas.microsoft.com/office/drawing/2014/main" id="{A0ADD6E4-664D-4B27-BE61-5A56E60D9702}"/>
              </a:ext>
            </a:extLst>
          </p:cNvPr>
          <p:cNvGrpSpPr/>
          <p:nvPr/>
        </p:nvGrpSpPr>
        <p:grpSpPr>
          <a:xfrm>
            <a:off x="745783" y="3624633"/>
            <a:ext cx="5962541" cy="2524722"/>
            <a:chOff x="745783" y="3624633"/>
            <a:chExt cx="5962541" cy="2524722"/>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3960812" y="3624633"/>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4870513" y="3707206"/>
              <a:ext cx="1837811" cy="353943"/>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Бази от данни</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4"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5"/>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6"/>
                </a:rPr>
                <a:t>https://it-kariera.mon.bg/e-learning/</a:t>
              </a:r>
              <a:endParaRPr lang="en-GB"/>
            </a:p>
          </p:txBody>
        </p:sp>
      </p:grpSp>
      <p:pic>
        <p:nvPicPr>
          <p:cNvPr id="12" name="Picture 11"/>
          <p:cNvPicPr>
            <a:picLocks noChangeAspect="1"/>
          </p:cNvPicPr>
          <p:nvPr/>
        </p:nvPicPr>
        <p:blipFill>
          <a:blip r:embed="rId7"/>
          <a:stretch>
            <a:fillRect/>
          </a:stretch>
        </p:blipFill>
        <p:spPr>
          <a:xfrm>
            <a:off x="7367768" y="3649650"/>
            <a:ext cx="3201606" cy="2572047"/>
          </a:xfrm>
          <a:prstGeom prst="rect">
            <a:avLst/>
          </a:prstGeom>
          <a:effectLst>
            <a:softEdge rad="12700"/>
          </a:effectLst>
        </p:spPr>
      </p:pic>
      <p:pic>
        <p:nvPicPr>
          <p:cNvPr id="13" name="Picture 2" descr="database, storage icon"/>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48715" y="3276600"/>
            <a:ext cx="1466782" cy="137861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2" descr="http://media.tumblr.com/a1b563bf83b9bb363597c13e76fde1b4/tumblr_inline_mfsrwy0g4r1rxkxb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0482" y="4802382"/>
            <a:ext cx="1743249" cy="15678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53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2" y="1151121"/>
            <a:ext cx="11804821" cy="5570355"/>
          </a:xfrm>
        </p:spPr>
        <p:txBody>
          <a:bodyPr>
            <a:noAutofit/>
          </a:bodyPr>
          <a:lstStyle/>
          <a:p>
            <a:pPr>
              <a:lnSpc>
                <a:spcPct val="100000"/>
              </a:lnSpc>
            </a:pPr>
            <a:r>
              <a:rPr lang="bg-BG" sz="3200" dirty="0"/>
              <a:t>Псевдонимите служат </a:t>
            </a:r>
            <a:r>
              <a:rPr lang="bg-BG" sz="3200" dirty="0">
                <a:solidFill>
                  <a:schemeClr val="accent1"/>
                </a:solidFill>
              </a:rPr>
              <a:t>за именуване </a:t>
            </a:r>
            <a:r>
              <a:rPr lang="bg-BG" sz="3200" dirty="0"/>
              <a:t>на колони</a:t>
            </a:r>
          </a:p>
          <a:p>
            <a:pPr>
              <a:lnSpc>
                <a:spcPct val="100000"/>
              </a:lnSpc>
              <a:spcBef>
                <a:spcPts val="500"/>
              </a:spcBef>
            </a:pPr>
            <a:r>
              <a:rPr lang="bg-BG" sz="3200" dirty="0"/>
              <a:t>Можем да </a:t>
            </a:r>
            <a:r>
              <a:rPr lang="bg-BG" sz="3200" dirty="0">
                <a:solidFill>
                  <a:schemeClr val="accent1"/>
                </a:solidFill>
              </a:rPr>
              <a:t>залепваме </a:t>
            </a:r>
            <a:r>
              <a:rPr lang="bg-BG" sz="3200" dirty="0"/>
              <a:t>колони от различни таблици </a:t>
            </a:r>
            <a:endParaRPr lang="en-US" sz="3200" dirty="0"/>
          </a:p>
          <a:p>
            <a:pPr>
              <a:lnSpc>
                <a:spcPct val="100000"/>
              </a:lnSpc>
              <a:spcBef>
                <a:spcPts val="500"/>
              </a:spcBef>
            </a:pPr>
            <a:r>
              <a:rPr lang="bg-BG" sz="3200" dirty="0"/>
              <a:t>С</a:t>
            </a:r>
            <a:r>
              <a:rPr lang="bg-BG" sz="3200" dirty="0">
                <a:solidFill>
                  <a:schemeClr val="accent1"/>
                </a:solidFill>
              </a:rPr>
              <a:t> </a:t>
            </a:r>
            <a:r>
              <a:rPr lang="en-US" sz="3200" dirty="0">
                <a:solidFill>
                  <a:schemeClr val="accent1"/>
                </a:solidFill>
              </a:rPr>
              <a:t>DISTINCT</a:t>
            </a:r>
            <a:r>
              <a:rPr lang="bg-BG" sz="3200" dirty="0">
                <a:solidFill>
                  <a:schemeClr val="accent1"/>
                </a:solidFill>
              </a:rPr>
              <a:t> </a:t>
            </a:r>
            <a:r>
              <a:rPr lang="bg-BG" sz="3200" dirty="0"/>
              <a:t>извличаме</a:t>
            </a:r>
            <a:r>
              <a:rPr lang="bg-BG" sz="3200" dirty="0">
                <a:solidFill>
                  <a:schemeClr val="accent1"/>
                </a:solidFill>
              </a:rPr>
              <a:t> уникални </a:t>
            </a:r>
            <a:r>
              <a:rPr lang="bg-BG" sz="3200" dirty="0"/>
              <a:t>записи</a:t>
            </a:r>
            <a:endParaRPr lang="en-US" sz="3200" dirty="0"/>
          </a:p>
          <a:p>
            <a:pPr>
              <a:lnSpc>
                <a:spcPct val="100000"/>
              </a:lnSpc>
              <a:spcBef>
                <a:spcPts val="500"/>
              </a:spcBef>
            </a:pPr>
            <a:r>
              <a:rPr lang="bg-BG" sz="3200" dirty="0"/>
              <a:t>В</a:t>
            </a:r>
            <a:r>
              <a:rPr lang="bg-BG" sz="3200" dirty="0">
                <a:solidFill>
                  <a:schemeClr val="accent1"/>
                </a:solidFill>
              </a:rPr>
              <a:t> </a:t>
            </a:r>
            <a:r>
              <a:rPr lang="en-US" sz="3200" dirty="0">
                <a:solidFill>
                  <a:schemeClr val="accent1"/>
                </a:solidFill>
              </a:rPr>
              <a:t>WHERE</a:t>
            </a:r>
            <a:r>
              <a:rPr lang="en-US" sz="3200" dirty="0"/>
              <a:t> </a:t>
            </a:r>
            <a:r>
              <a:rPr lang="bg-BG" sz="3200" dirty="0"/>
              <a:t>можем с логически изрази да създаваме множества</a:t>
            </a:r>
          </a:p>
          <a:p>
            <a:pPr>
              <a:lnSpc>
                <a:spcPct val="100000"/>
              </a:lnSpc>
              <a:spcBef>
                <a:spcPts val="500"/>
              </a:spcBef>
            </a:pPr>
            <a:r>
              <a:rPr lang="ru-RU" sz="3200" dirty="0"/>
              <a:t>Заявки предоставят гъвкав и мощен</a:t>
            </a:r>
            <a:br>
              <a:rPr lang="ru-RU" sz="3200" dirty="0"/>
            </a:br>
            <a:r>
              <a:rPr lang="ru-RU" sz="3200" dirty="0"/>
              <a:t>метод за манипулиране на записи</a:t>
            </a:r>
            <a:endParaRPr lang="en-US" sz="3200" dirty="0"/>
          </a:p>
        </p:txBody>
      </p:sp>
      <p:sp>
        <p:nvSpPr>
          <p:cNvPr id="4" name="Title 3"/>
          <p:cNvSpPr>
            <a:spLocks noGrp="1"/>
          </p:cNvSpPr>
          <p:nvPr>
            <p:ph type="title"/>
          </p:nvPr>
        </p:nvSpPr>
        <p:spPr/>
        <p:txBody>
          <a:bodyPr>
            <a:normAutofit/>
          </a:bodyPr>
          <a:lstStyle/>
          <a:p>
            <a:r>
              <a:rPr lang="bg-BG" dirty="0"/>
              <a:t>Обобщение</a:t>
            </a:r>
            <a:endParaRPr lang="en-US" dirty="0"/>
          </a:p>
        </p:txBody>
      </p:sp>
      <p:pic>
        <p:nvPicPr>
          <p:cNvPr id="7" name="Picture 2" descr="C:\Users\Ivan\Desktop\elements_presentations\summary_pi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5612" y="4038600"/>
            <a:ext cx="3133765" cy="232483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computertrainingcenters.com/wp-content/uploads/2014/05/sql_icon_by_raisch-d3ax2ih.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9904412" y="1066800"/>
            <a:ext cx="1792068" cy="137043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a:extLst>
              <a:ext uri="{FF2B5EF4-FFF2-40B4-BE49-F238E27FC236}">
                <a16:creationId xmlns:a16="http://schemas.microsoft.com/office/drawing/2014/main" id="{00D5A826-0A72-4281-8A92-EEF9A2862EB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2653222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bg-BG" dirty="0"/>
              <a:t>Извличане на данни със </a:t>
            </a:r>
            <a:r>
              <a:rPr lang="en-US" dirty="0"/>
              <a:t>SELECT</a:t>
            </a:r>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339698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2D60401E-840C-406B-815D-AD7A6E969D6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2988370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Съдържание</a:t>
            </a:r>
          </a:p>
        </p:txBody>
      </p:sp>
      <p:pic>
        <p:nvPicPr>
          <p:cNvPr id="7" name="Picture 6"/>
          <p:cNvPicPr>
            <a:picLocks noChangeAspect="1"/>
          </p:cNvPicPr>
          <p:nvPr/>
        </p:nvPicPr>
        <p:blipFill>
          <a:blip r:embed="rId3" cstate="print"/>
          <a:stretch>
            <a:fillRect/>
          </a:stretch>
        </p:blipFill>
        <p:spPr>
          <a:xfrm>
            <a:off x="8304212" y="2057400"/>
            <a:ext cx="3429001" cy="4421449"/>
          </a:xfrm>
          <a:prstGeom prst="rect">
            <a:avLst/>
          </a:prstGeom>
        </p:spPr>
      </p:pic>
      <p:sp>
        <p:nvSpPr>
          <p:cNvPr id="8" name="Rectangle 3"/>
          <p:cNvSpPr>
            <a:spLocks noGrp="1" noChangeArrowheads="1"/>
          </p:cNvSpPr>
          <p:nvPr>
            <p:ph idx="4294967295"/>
          </p:nvPr>
        </p:nvSpPr>
        <p:spPr>
          <a:xfrm>
            <a:off x="190413" y="1191467"/>
            <a:ext cx="11804822" cy="5530010"/>
          </a:xfrm>
        </p:spPr>
        <p:txBody>
          <a:bodyPr>
            <a:normAutofit/>
          </a:bodyPr>
          <a:lstStyle/>
          <a:p>
            <a:pPr marL="442913" indent="-442913">
              <a:lnSpc>
                <a:spcPct val="100000"/>
              </a:lnSpc>
              <a:spcBef>
                <a:spcPts val="500"/>
              </a:spcBef>
              <a:buFontTx/>
              <a:buAutoNum type="arabicPeriod"/>
            </a:pPr>
            <a:r>
              <a:rPr lang="bg-BG" dirty="0">
                <a:solidFill>
                  <a:schemeClr val="accent1"/>
                </a:solidFill>
              </a:rPr>
              <a:t>Псевдоними</a:t>
            </a:r>
            <a:r>
              <a:rPr lang="bg-BG" dirty="0"/>
              <a:t> на колони</a:t>
            </a:r>
            <a:endParaRPr lang="en-US" dirty="0"/>
          </a:p>
          <a:p>
            <a:pPr marL="442913" indent="-442913">
              <a:lnSpc>
                <a:spcPct val="100000"/>
              </a:lnSpc>
              <a:spcBef>
                <a:spcPts val="500"/>
              </a:spcBef>
              <a:buFontTx/>
              <a:buAutoNum type="arabicPeriod"/>
            </a:pPr>
            <a:r>
              <a:rPr lang="bg-BG" dirty="0">
                <a:solidFill>
                  <a:schemeClr val="accent1"/>
                </a:solidFill>
              </a:rPr>
              <a:t>Залепване</a:t>
            </a:r>
            <a:r>
              <a:rPr lang="bg-BG" dirty="0"/>
              <a:t> (конкатенация)</a:t>
            </a:r>
            <a:endParaRPr lang="en-US" dirty="0"/>
          </a:p>
          <a:p>
            <a:pPr marL="442913" indent="-442913">
              <a:lnSpc>
                <a:spcPct val="100000"/>
              </a:lnSpc>
              <a:spcBef>
                <a:spcPts val="500"/>
              </a:spcBef>
              <a:buFontTx/>
              <a:buAutoNum type="arabicPeriod"/>
            </a:pPr>
            <a:r>
              <a:rPr lang="bg-BG" dirty="0"/>
              <a:t>Уникални записи</a:t>
            </a:r>
            <a:r>
              <a:rPr lang="bg-BG" dirty="0">
                <a:solidFill>
                  <a:schemeClr val="accent1"/>
                </a:solidFill>
              </a:rPr>
              <a:t>. </a:t>
            </a:r>
            <a:r>
              <a:rPr lang="en-US" dirty="0">
                <a:solidFill>
                  <a:schemeClr val="accent1"/>
                </a:solidFill>
              </a:rPr>
              <a:t>DISTINCT</a:t>
            </a:r>
          </a:p>
          <a:p>
            <a:pPr marL="442913" indent="-442913">
              <a:lnSpc>
                <a:spcPct val="100000"/>
              </a:lnSpc>
              <a:spcBef>
                <a:spcPts val="500"/>
              </a:spcBef>
              <a:buFontTx/>
              <a:buAutoNum type="arabicPeriod"/>
            </a:pPr>
            <a:r>
              <a:rPr lang="en-US" dirty="0">
                <a:solidFill>
                  <a:schemeClr val="accent1"/>
                </a:solidFill>
              </a:rPr>
              <a:t>WHERE</a:t>
            </a:r>
            <a:r>
              <a:rPr lang="bg-BG" dirty="0"/>
              <a:t>.</a:t>
            </a:r>
            <a:r>
              <a:rPr lang="bg-BG" dirty="0">
                <a:solidFill>
                  <a:schemeClr val="accent1"/>
                </a:solidFill>
              </a:rPr>
              <a:t> </a:t>
            </a:r>
            <a:r>
              <a:rPr lang="bg-BG" dirty="0"/>
              <a:t>Логически изрази. </a:t>
            </a:r>
            <a:r>
              <a:rPr lang="en-US" dirty="0">
                <a:solidFill>
                  <a:schemeClr val="accent1"/>
                </a:solidFill>
              </a:rPr>
              <a:t>BETWEEN</a:t>
            </a:r>
            <a:endParaRPr lang="en-US" dirty="0"/>
          </a:p>
        </p:txBody>
      </p:sp>
      <p:sp>
        <p:nvSpPr>
          <p:cNvPr id="6" name="Slide Number Placeholder">
            <a:extLst>
              <a:ext uri="{FF2B5EF4-FFF2-40B4-BE49-F238E27FC236}">
                <a16:creationId xmlns:a16="http://schemas.microsoft.com/office/drawing/2014/main" id="{D8911F35-FDCD-42BF-968D-8C98A6923B1C}"/>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78466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7" name="Rectangle 3"/>
          <p:cNvSpPr>
            <a:spLocks noGrp="1" noChangeArrowheads="1"/>
          </p:cNvSpPr>
          <p:nvPr>
            <p:ph idx="1"/>
          </p:nvPr>
        </p:nvSpPr>
        <p:spPr/>
        <p:txBody>
          <a:bodyPr>
            <a:normAutofit/>
          </a:bodyPr>
          <a:lstStyle/>
          <a:p>
            <a:pPr>
              <a:lnSpc>
                <a:spcPct val="100000"/>
              </a:lnSpc>
            </a:pPr>
            <a:r>
              <a:rPr lang="bg-BG" sz="3200" dirty="0">
                <a:solidFill>
                  <a:schemeClr val="tx2">
                    <a:lumMod val="75000"/>
                  </a:schemeClr>
                </a:solidFill>
              </a:rPr>
              <a:t>Псевдонимите</a:t>
            </a:r>
            <a:r>
              <a:rPr lang="en-US" sz="3200" dirty="0"/>
              <a:t> </a:t>
            </a:r>
            <a:r>
              <a:rPr lang="bg-BG" sz="3200" dirty="0"/>
              <a:t>преименуват таблица или заглавие на колона</a:t>
            </a:r>
            <a:endParaRPr lang="en-US" sz="3200" dirty="0"/>
          </a:p>
          <a:p>
            <a:pPr>
              <a:lnSpc>
                <a:spcPct val="100000"/>
              </a:lnSpc>
              <a:spcBef>
                <a:spcPts val="22200"/>
              </a:spcBef>
            </a:pPr>
            <a:r>
              <a:rPr lang="bg-BG" sz="3200" dirty="0"/>
              <a:t>Можете да скъсявате полета или</a:t>
            </a:r>
            <a:r>
              <a:rPr lang="en-US" sz="3200" dirty="0"/>
              <a:t> </a:t>
            </a:r>
            <a:r>
              <a:rPr lang="bg-BG" sz="3200" dirty="0"/>
              <a:t>да пояснявате</a:t>
            </a:r>
            <a:r>
              <a:rPr lang="en-US" sz="3200" dirty="0"/>
              <a:t> </a:t>
            </a:r>
            <a:r>
              <a:rPr lang="bg-BG" sz="3200" dirty="0"/>
              <a:t>абревиатури</a:t>
            </a:r>
            <a:endParaRPr lang="en-US" sz="3200" dirty="0"/>
          </a:p>
        </p:txBody>
      </p:sp>
      <p:sp>
        <p:nvSpPr>
          <p:cNvPr id="502786" name="Rectangle 2"/>
          <p:cNvSpPr>
            <a:spLocks noGrp="1" noChangeArrowheads="1"/>
          </p:cNvSpPr>
          <p:nvPr>
            <p:ph type="title"/>
          </p:nvPr>
        </p:nvSpPr>
        <p:spPr/>
        <p:txBody>
          <a:bodyPr/>
          <a:lstStyle/>
          <a:p>
            <a:r>
              <a:rPr lang="bg-BG" dirty="0"/>
              <a:t>Псевдоними на колони</a:t>
            </a:r>
            <a:endParaRPr lang="en-US" dirty="0"/>
          </a:p>
        </p:txBody>
      </p:sp>
      <p:sp>
        <p:nvSpPr>
          <p:cNvPr id="502788" name="Rectangle 4"/>
          <p:cNvSpPr>
            <a:spLocks noChangeArrowheads="1"/>
          </p:cNvSpPr>
          <p:nvPr/>
        </p:nvSpPr>
        <p:spPr bwMode="auto">
          <a:xfrm>
            <a:off x="1979612" y="1797723"/>
            <a:ext cx="8305800" cy="830997"/>
          </a:xfrm>
          <a:prstGeom prst="rect">
            <a:avLst/>
          </a:prstGeom>
          <a:solidFill>
            <a:schemeClr val="accent5">
              <a:lumMod val="40000"/>
              <a:lumOff val="60000"/>
              <a:alpha val="20000"/>
            </a:scheme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employee_id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AS</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id, first_name, last_name</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FROM employees;</a:t>
            </a:r>
          </a:p>
        </p:txBody>
      </p:sp>
      <p:graphicFrame>
        <p:nvGraphicFramePr>
          <p:cNvPr id="502789" name="Group 5"/>
          <p:cNvGraphicFramePr>
            <a:graphicFrameLocks noGrp="1"/>
          </p:cNvGraphicFramePr>
          <p:nvPr>
            <p:extLst>
              <p:ext uri="{D42A27DB-BD31-4B8C-83A1-F6EECF244321}">
                <p14:modId xmlns:p14="http://schemas.microsoft.com/office/powerpoint/2010/main" val="3868425866"/>
              </p:ext>
            </p:extLst>
          </p:nvPr>
        </p:nvGraphicFramePr>
        <p:xfrm>
          <a:off x="3195638" y="2819400"/>
          <a:ext cx="5794372" cy="1707477"/>
        </p:xfrm>
        <a:graphic>
          <a:graphicData uri="http://schemas.openxmlformats.org/drawingml/2006/table">
            <a:tbl>
              <a:tblPr/>
              <a:tblGrid>
                <a:gridCol w="1906242">
                  <a:extLst>
                    <a:ext uri="{9D8B030D-6E8A-4147-A177-3AD203B41FA5}">
                      <a16:colId xmlns:a16="http://schemas.microsoft.com/office/drawing/2014/main" val="1163929117"/>
                    </a:ext>
                  </a:extLst>
                </a:gridCol>
                <a:gridCol w="1906242">
                  <a:extLst>
                    <a:ext uri="{9D8B030D-6E8A-4147-A177-3AD203B41FA5}">
                      <a16:colId xmlns:a16="http://schemas.microsoft.com/office/drawing/2014/main" val="20000"/>
                    </a:ext>
                  </a:extLst>
                </a:gridCol>
                <a:gridCol w="1981888">
                  <a:extLst>
                    <a:ext uri="{9D8B030D-6E8A-4147-A177-3AD203B41FA5}">
                      <a16:colId xmlns:a16="http://schemas.microsoft.com/office/drawing/2014/main" val="20001"/>
                    </a:ext>
                  </a:extLst>
                </a:gridCol>
              </a:tblGrid>
              <a:tr h="477609">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id</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first_name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last_name</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40995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1</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Guy</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Gilbert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95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2</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Kevin</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Brown</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09956">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2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anchor="ct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8" name="Rectangle 9"/>
          <p:cNvSpPr>
            <a:spLocks noChangeArrowheads="1"/>
          </p:cNvSpPr>
          <p:nvPr/>
        </p:nvSpPr>
        <p:spPr bwMode="auto">
          <a:xfrm>
            <a:off x="1979612" y="5181600"/>
            <a:ext cx="8305800" cy="1326105"/>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108000" rIns="144000" bIns="108000" rtlCol="0">
            <a:spAutoFit/>
          </a:bodyPr>
          <a:lstStyle/>
          <a:p>
            <a:r>
              <a:rPr lang="en-US"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SELECT</a:t>
            </a:r>
            <a:r>
              <a:rPr lang="en-US" b="1" dirty="0">
                <a:solidFill>
                  <a:schemeClr val="tx2"/>
                </a:solidFill>
                <a:effectLst>
                  <a:outerShdw blurRad="38100" dist="38100" dir="2700000" algn="tl">
                    <a:srgbClr val="000000">
                      <a:alpha val="43137"/>
                    </a:srgbClr>
                  </a:outerShdw>
                </a:effectLst>
                <a:latin typeface="Consolas" panose="020B0609020204030204" pitchFamily="49" charset="0"/>
              </a:rPr>
              <a:t> </a:t>
            </a:r>
            <a:r>
              <a:rPr lang="en-US" b="1" noProof="1">
                <a:solidFill>
                  <a:schemeClr val="tx2"/>
                </a:solidFill>
                <a:effectLst>
                  <a:outerShdw blurRad="38100" dist="38100" dir="2700000" algn="tl">
                    <a:srgbClr val="000000">
                      <a:alpha val="43137"/>
                    </a:srgbClr>
                  </a:outerShdw>
                </a:effectLst>
                <a:latin typeface="Consolas" panose="020B0609020204030204" pitchFamily="49" charset="0"/>
              </a:rPr>
              <a:t>c.duration</a:t>
            </a:r>
            <a:r>
              <a:rPr lang="en-US" b="1" dirty="0">
                <a:solidFill>
                  <a:srgbClr val="FBEEDC"/>
                </a:solidFill>
                <a:effectLst>
                  <a:outerShdw blurRad="38100" dist="38100" dir="2700000" algn="tl">
                    <a:srgbClr val="000000">
                      <a:alpha val="43137"/>
                    </a:srgbClr>
                  </a:outerShdw>
                </a:effectLst>
                <a:latin typeface="Consolas" panose="020B0609020204030204" pitchFamily="49" charset="0"/>
              </a:rPr>
              <a:t>,</a:t>
            </a:r>
          </a:p>
          <a:p>
            <a:r>
              <a:rPr lang="en-US" b="1" dirty="0">
                <a:solidFill>
                  <a:srgbClr val="FBEEDC"/>
                </a:solidFill>
                <a:effectLst>
                  <a:outerShdw blurRad="38100" dist="38100" dir="2700000" algn="tl">
                    <a:srgbClr val="000000">
                      <a:alpha val="43137"/>
                    </a:srgbClr>
                  </a:outerShdw>
                </a:effectLst>
                <a:latin typeface="Consolas" panose="020B0609020204030204" pitchFamily="49" charset="0"/>
              </a:rPr>
              <a:t>       </a:t>
            </a:r>
            <a:r>
              <a:rPr lang="en-US" b="1" noProof="1">
                <a:solidFill>
                  <a:srgbClr val="FBEEDC"/>
                </a:solidFill>
                <a:effectLst>
                  <a:outerShdw blurRad="38100" dist="38100" dir="2700000" algn="tl">
                    <a:srgbClr val="000000">
                      <a:alpha val="43137"/>
                    </a:srgbClr>
                  </a:outerShdw>
                </a:effectLst>
                <a:latin typeface="Consolas" panose="020B0609020204030204" pitchFamily="49" charset="0"/>
              </a:rPr>
              <a:t>c.acg </a:t>
            </a:r>
            <a:r>
              <a:rPr lang="en-US"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AS</a:t>
            </a:r>
            <a:r>
              <a:rPr lang="en-US" b="1" dirty="0">
                <a:solidFill>
                  <a:srgbClr val="FBEEDC"/>
                </a:solidFill>
                <a:effectLst>
                  <a:outerShdw blurRad="38100" dist="38100" dir="2700000" algn="tl">
                    <a:srgbClr val="000000">
                      <a:alpha val="43137"/>
                    </a:srgbClr>
                  </a:outerShdw>
                </a:effectLst>
                <a:latin typeface="Consolas" panose="020B0609020204030204" pitchFamily="49" charset="0"/>
              </a:rPr>
              <a:t> 'Access Control Gateway'</a:t>
            </a:r>
          </a:p>
          <a:p>
            <a:r>
              <a:rPr lang="en-US" b="1" dirty="0">
                <a:solidFill>
                  <a:srgbClr val="FBEEDC"/>
                </a:solidFill>
                <a:effectLst>
                  <a:outerShdw blurRad="38100" dist="38100" dir="2700000" algn="tl">
                    <a:srgbClr val="000000">
                      <a:alpha val="43137"/>
                    </a:srgbClr>
                  </a:outerShdw>
                </a:effectLst>
                <a:latin typeface="Consolas" panose="020B0609020204030204" pitchFamily="49" charset="0"/>
              </a:rPr>
              <a:t>  </a:t>
            </a:r>
            <a:r>
              <a:rPr lang="en-GB" b="1" dirty="0">
                <a:solidFill>
                  <a:srgbClr val="FBEEDC"/>
                </a:solidFill>
                <a:effectLst>
                  <a:outerShdw blurRad="38100" dist="38100" dir="2700000" algn="tl">
                    <a:srgbClr val="000000">
                      <a:alpha val="43137"/>
                    </a:srgbClr>
                  </a:outerShdw>
                </a:effectLst>
                <a:latin typeface="Consolas" panose="020B0609020204030204" pitchFamily="49" charset="0"/>
              </a:rPr>
              <a:t>FROM calls </a:t>
            </a:r>
            <a:r>
              <a:rPr lang="en-GB" b="1" dirty="0">
                <a:solidFill>
                  <a:schemeClr val="tx2">
                    <a:lumMod val="75000"/>
                  </a:schemeClr>
                </a:solidFill>
                <a:effectLst>
                  <a:outerShdw blurRad="38100" dist="38100" dir="2700000" algn="tl">
                    <a:srgbClr val="000000">
                      <a:alpha val="43137"/>
                    </a:srgbClr>
                  </a:outerShdw>
                </a:effectLst>
                <a:latin typeface="Consolas" panose="020B0609020204030204" pitchFamily="49" charset="0"/>
              </a:rPr>
              <a:t>AS</a:t>
            </a:r>
            <a:r>
              <a:rPr lang="en-GB" b="1" dirty="0">
                <a:solidFill>
                  <a:srgbClr val="FBEEDC"/>
                </a:solidFill>
                <a:effectLst>
                  <a:outerShdw blurRad="38100" dist="38100" dir="2700000" algn="tl">
                    <a:srgbClr val="000000">
                      <a:alpha val="43137"/>
                    </a:srgbClr>
                  </a:outerShdw>
                </a:effectLst>
                <a:latin typeface="Consolas" panose="020B0609020204030204" pitchFamily="49" charset="0"/>
              </a:rPr>
              <a:t> c;</a:t>
            </a:r>
          </a:p>
        </p:txBody>
      </p:sp>
      <p:sp>
        <p:nvSpPr>
          <p:cNvPr id="9" name="AutoShape 22"/>
          <p:cNvSpPr>
            <a:spLocks noChangeArrowheads="1"/>
          </p:cNvSpPr>
          <p:nvPr/>
        </p:nvSpPr>
        <p:spPr bwMode="auto">
          <a:xfrm>
            <a:off x="5484812" y="2819397"/>
            <a:ext cx="3327654" cy="646687"/>
          </a:xfrm>
          <a:prstGeom prst="wedgeRoundRectCallout">
            <a:avLst>
              <a:gd name="adj1" fmla="val -40026"/>
              <a:gd name="adj2" fmla="val -142930"/>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Показвано име</a:t>
            </a:r>
          </a:p>
        </p:txBody>
      </p:sp>
      <p:sp>
        <p:nvSpPr>
          <p:cNvPr id="10" name="Slide Number Placeholder">
            <a:extLst>
              <a:ext uri="{FF2B5EF4-FFF2-40B4-BE49-F238E27FC236}">
                <a16:creationId xmlns:a16="http://schemas.microsoft.com/office/drawing/2014/main" id="{933983A0-97B7-48E9-9401-8AAD9ABED13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86908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02788"/>
                                        </p:tgtEl>
                                        <p:attrNameLst>
                                          <p:attrName>style.visibility</p:attrName>
                                        </p:attrNameLst>
                                      </p:cBhvr>
                                      <p:to>
                                        <p:strVal val="visible"/>
                                      </p:to>
                                    </p:set>
                                    <p:animEffect transition="in" filter="fade">
                                      <p:cBhvr>
                                        <p:cTn id="7" dur="500"/>
                                        <p:tgtEl>
                                          <p:spTgt spid="5027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02789"/>
                                        </p:tgtEl>
                                        <p:attrNameLst>
                                          <p:attrName>style.visibility</p:attrName>
                                        </p:attrNameLst>
                                      </p:cBhvr>
                                      <p:to>
                                        <p:strVal val="visible"/>
                                      </p:to>
                                    </p:set>
                                    <p:animEffect transition="in" filter="fade">
                                      <p:cBhvr>
                                        <p:cTn id="17" dur="500"/>
                                        <p:tgtEl>
                                          <p:spTgt spid="502789"/>
                                        </p:tgtEl>
                                      </p:cBhvr>
                                    </p:animEffect>
                                  </p:childTnLst>
                                </p:cTn>
                              </p:par>
                              <p:par>
                                <p:cTn id="18" presetID="10" presetClass="exit" presetSubtype="0" fill="hold" grpId="1"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02787">
                                            <p:txEl>
                                              <p:pRg st="1" end="1"/>
                                            </p:txEl>
                                          </p:spTgt>
                                        </p:tgtEl>
                                        <p:attrNameLst>
                                          <p:attrName>style.visibility</p:attrName>
                                        </p:attrNameLst>
                                      </p:cBhvr>
                                      <p:to>
                                        <p:strVal val="visible"/>
                                      </p:to>
                                    </p:set>
                                    <p:animEffect transition="in" filter="fade">
                                      <p:cBhvr>
                                        <p:cTn id="25" dur="500"/>
                                        <p:tgtEl>
                                          <p:spTgt spid="502787">
                                            <p:txEl>
                                              <p:pRg st="1" end="1"/>
                                            </p:txEl>
                                          </p:spTgt>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788" grpId="0" animBg="1"/>
      <p:bldP spid="8" grpId="0" animBg="1"/>
      <p:bldP spid="9" grpId="0" animBg="1"/>
      <p:bldP spid="9"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5" name="Rectangle 3"/>
          <p:cNvSpPr>
            <a:spLocks noGrp="1" noChangeArrowheads="1"/>
          </p:cNvSpPr>
          <p:nvPr>
            <p:ph idx="1"/>
          </p:nvPr>
        </p:nvSpPr>
        <p:spPr>
          <a:xfrm>
            <a:off x="190413" y="1066800"/>
            <a:ext cx="11804822" cy="5570355"/>
          </a:xfrm>
        </p:spPr>
        <p:txBody>
          <a:bodyPr>
            <a:normAutofit/>
          </a:bodyPr>
          <a:lstStyle/>
          <a:p>
            <a:pPr>
              <a:lnSpc>
                <a:spcPct val="100000"/>
              </a:lnSpc>
            </a:pPr>
            <a:r>
              <a:rPr lang="bg-BG" sz="3000"/>
              <a:t>Вие можете </a:t>
            </a:r>
            <a:r>
              <a:rPr lang="bg-BG" sz="3000" dirty="0"/>
              <a:t>да слепвате имена на колони или символни низове с помощта на функция</a:t>
            </a:r>
            <a:r>
              <a:rPr lang="en-US" sz="3000" dirty="0"/>
              <a:t> </a:t>
            </a:r>
            <a:r>
              <a:rPr lang="en-US" sz="3000" b="1" dirty="0" err="1">
                <a:solidFill>
                  <a:schemeClr val="accent1"/>
                </a:solidFill>
                <a:effectLst>
                  <a:outerShdw blurRad="38100" dist="38100" dir="2700000" algn="tl">
                    <a:srgbClr val="000000">
                      <a:alpha val="43137"/>
                    </a:srgbClr>
                  </a:outerShdw>
                </a:effectLst>
                <a:latin typeface="Consolas" panose="020B0609020204030204" pitchFamily="49" charset="0"/>
              </a:rPr>
              <a:t>concat</a:t>
            </a:r>
            <a:r>
              <a:rPr lang="en-US" sz="3000" b="1" dirty="0">
                <a:solidFill>
                  <a:schemeClr val="accent1"/>
                </a:solidFill>
                <a:effectLst>
                  <a:outerShdw blurRad="38100" dist="38100" dir="2700000" algn="tl">
                    <a:srgbClr val="000000">
                      <a:alpha val="43137"/>
                    </a:srgbClr>
                  </a:outerShdw>
                </a:effectLst>
                <a:latin typeface="Consolas" panose="020B0609020204030204" pitchFamily="49" charset="0"/>
              </a:rPr>
              <a:t>()</a:t>
            </a:r>
            <a:r>
              <a:rPr lang="en-US" sz="3000" dirty="0"/>
              <a:t> </a:t>
            </a:r>
          </a:p>
          <a:p>
            <a:pPr lvl="1">
              <a:lnSpc>
                <a:spcPct val="100000"/>
              </a:lnSpc>
            </a:pPr>
            <a:r>
              <a:rPr lang="bg-BG" sz="2700" dirty="0"/>
              <a:t>Символните литерали са затворени в </a:t>
            </a:r>
            <a:r>
              <a:rPr lang="en-US" sz="2700" dirty="0"/>
              <a:t>[</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700" dirty="0"/>
              <a:t>](</a:t>
            </a:r>
            <a:r>
              <a:rPr lang="bg-BG" sz="2700" dirty="0">
                <a:solidFill>
                  <a:schemeClr val="accent1"/>
                </a:solidFill>
              </a:rPr>
              <a:t>единични кавички</a:t>
            </a:r>
            <a:r>
              <a:rPr lang="en-US" sz="2700" dirty="0"/>
              <a:t>)</a:t>
            </a:r>
          </a:p>
          <a:p>
            <a:pPr lvl="1">
              <a:lnSpc>
                <a:spcPct val="100000"/>
              </a:lnSpc>
            </a:pPr>
            <a:r>
              <a:rPr lang="bg-BG" sz="2700" dirty="0"/>
              <a:t>За таблиците и имената на колоните, съдържащи специални символи </a:t>
            </a:r>
            <a:r>
              <a:rPr lang="en-US" sz="2700" dirty="0"/>
              <a:t> </a:t>
            </a:r>
            <a:r>
              <a:rPr lang="bg-BG" sz="2700" dirty="0"/>
              <a:t>използвайте </a:t>
            </a:r>
            <a:r>
              <a:rPr lang="en-US" sz="2700" dirty="0"/>
              <a:t>[</a:t>
            </a:r>
            <a:r>
              <a:rPr lang="en-US" sz="2700" b="1" dirty="0">
                <a:solidFill>
                  <a:schemeClr val="accent1"/>
                </a:solidFill>
              </a:rPr>
              <a:t>`</a:t>
            </a:r>
            <a:r>
              <a:rPr lang="en-US" sz="2700" dirty="0"/>
              <a:t>]</a:t>
            </a:r>
            <a:r>
              <a:rPr lang="en-US" sz="2700" dirty="0">
                <a:solidFill>
                  <a:schemeClr val="accent1"/>
                </a:solidFill>
              </a:rPr>
              <a:t> </a:t>
            </a:r>
            <a:r>
              <a:rPr lang="en-US" sz="2700" dirty="0"/>
              <a:t>(</a:t>
            </a:r>
            <a:r>
              <a:rPr lang="en-US" sz="2700" dirty="0" err="1">
                <a:solidFill>
                  <a:schemeClr val="accent1"/>
                </a:solidFill>
              </a:rPr>
              <a:t>backtick</a:t>
            </a:r>
            <a:r>
              <a:rPr lang="en-US" sz="2700" dirty="0"/>
              <a:t>)</a:t>
            </a:r>
          </a:p>
        </p:txBody>
      </p:sp>
      <p:sp>
        <p:nvSpPr>
          <p:cNvPr id="504834" name="Rectangle 2"/>
          <p:cNvSpPr>
            <a:spLocks noGrp="1" noChangeArrowheads="1"/>
          </p:cNvSpPr>
          <p:nvPr>
            <p:ph type="title"/>
          </p:nvPr>
        </p:nvSpPr>
        <p:spPr/>
        <p:txBody>
          <a:bodyPr/>
          <a:lstStyle/>
          <a:p>
            <a:r>
              <a:rPr lang="bg-BG"/>
              <a:t>Залепване – конкатенация</a:t>
            </a:r>
            <a:endParaRPr lang="en-US" dirty="0"/>
          </a:p>
        </p:txBody>
      </p:sp>
      <p:sp>
        <p:nvSpPr>
          <p:cNvPr id="504836" name="Rectangle 4"/>
          <p:cNvSpPr>
            <a:spLocks noChangeArrowheads="1"/>
          </p:cNvSpPr>
          <p:nvPr/>
        </p:nvSpPr>
        <p:spPr bwMode="auto">
          <a:xfrm>
            <a:off x="620759" y="3812738"/>
            <a:ext cx="10882200" cy="129266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concat(`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first_name</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 '</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last_name</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AS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Full Name</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employee_id</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AS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No.</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endPar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endParaRP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FROM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employees</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7" name="Slide Number Placeholder">
            <a:extLst>
              <a:ext uri="{FF2B5EF4-FFF2-40B4-BE49-F238E27FC236}">
                <a16:creationId xmlns:a16="http://schemas.microsoft.com/office/drawing/2014/main" id="{284D58B6-0DF5-466C-9F32-52C0BB1B01CC}"/>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graphicFrame>
        <p:nvGraphicFramePr>
          <p:cNvPr id="504837" name="Group 5"/>
          <p:cNvGraphicFramePr>
            <a:graphicFrameLocks noGrp="1"/>
          </p:cNvGraphicFramePr>
          <p:nvPr>
            <p:extLst>
              <p:ext uri="{D42A27DB-BD31-4B8C-83A1-F6EECF244321}">
                <p14:modId xmlns:p14="http://schemas.microsoft.com/office/powerpoint/2010/main" val="3492396009"/>
              </p:ext>
            </p:extLst>
          </p:nvPr>
        </p:nvGraphicFramePr>
        <p:xfrm>
          <a:off x="5865812" y="4648200"/>
          <a:ext cx="5791200" cy="1784604"/>
        </p:xfrm>
        <a:graphic>
          <a:graphicData uri="http://schemas.openxmlformats.org/drawingml/2006/table">
            <a:tbl>
              <a:tblPr/>
              <a:tblGrid>
                <a:gridCol w="3201988">
                  <a:extLst>
                    <a:ext uri="{9D8B030D-6E8A-4147-A177-3AD203B41FA5}">
                      <a16:colId xmlns:a16="http://schemas.microsoft.com/office/drawing/2014/main" val="20000"/>
                    </a:ext>
                  </a:extLst>
                </a:gridCol>
                <a:gridCol w="2589212">
                  <a:extLst>
                    <a:ext uri="{9D8B030D-6E8A-4147-A177-3AD203B41FA5}">
                      <a16:colId xmlns:a16="http://schemas.microsoft.com/office/drawing/2014/main" val="20001"/>
                    </a:ext>
                  </a:extLst>
                </a:gridCol>
              </a:tblGrid>
              <a:tr h="439287">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Full</a:t>
                      </a:r>
                      <a:r>
                        <a:rPr kumimoji="1" lang="en-US" sz="26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 </a:t>
                      </a:r>
                      <a:r>
                        <a:rPr kumimoji="1" lang="en-US" sz="26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Name</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6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No.</a:t>
                      </a:r>
                      <a:endParaRPr kumimoji="1" lang="en-US" sz="2600" b="1" i="0" u="none" strike="noStrike" cap="none" normalizeH="0" baseline="0" noProof="1">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solidFill>
                      <a:schemeClr val="accent5">
                        <a:lumMod val="60000"/>
                        <a:lumOff val="40000"/>
                        <a:alpha val="50000"/>
                      </a:schemeClr>
                    </a:solidFill>
                  </a:tcPr>
                </a:tc>
                <a:extLst>
                  <a:ext uri="{0D108BD9-81ED-4DB2-BD59-A6C34878D82A}">
                    <a16:rowId xmlns:a16="http://schemas.microsoft.com/office/drawing/2014/main" val="10000"/>
                  </a:ext>
                </a:extLst>
              </a:tr>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Guy Gilbert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4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1</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a:ln>
                            <a:noFill/>
                          </a:ln>
                          <a:solidFill>
                            <a:srgbClr val="EBFFD2"/>
                          </a:solidFill>
                          <a:effectLst>
                            <a:outerShdw blurRad="38100" dist="38100" dir="2700000" algn="tl">
                              <a:srgbClr val="000000">
                                <a:alpha val="43137"/>
                              </a:srgbClr>
                            </a:outerShdw>
                          </a:effectLst>
                          <a:latin typeface="+mn-lt"/>
                        </a:rPr>
                        <a:t>Kevin Brown</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bg-BG" sz="2400" b="1" i="0" u="none" strike="noStrike" cap="none" normalizeH="0" baseline="0">
                          <a:ln>
                            <a:noFill/>
                          </a:ln>
                          <a:solidFill>
                            <a:srgbClr val="EBFFD2"/>
                          </a:solidFill>
                          <a:effectLst>
                            <a:outerShdw blurRad="38100" dist="38100" dir="2700000" algn="tl">
                              <a:srgbClr val="000000">
                                <a:alpha val="43137"/>
                              </a:srgbClr>
                            </a:outerShdw>
                          </a:effectLst>
                          <a:latin typeface="+mn-lt"/>
                        </a:rPr>
                        <a:t>2</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38912">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noProof="1">
                          <a:ln>
                            <a:noFill/>
                          </a:ln>
                          <a:solidFill>
                            <a:srgbClr val="EBFFD2"/>
                          </a:solidFill>
                          <a:effectLst>
                            <a:outerShdw blurRad="38100" dist="38100" dir="2700000" algn="tl">
                              <a:srgbClr val="000000">
                                <a:alpha val="43137"/>
                              </a:srgbClr>
                            </a:outerShdw>
                          </a:effectLst>
                          <a:latin typeface="+mn-lt"/>
                        </a:rPr>
                        <a:t>…</a:t>
                      </a: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95000"/>
                        </a:lnSpc>
                        <a:spcBef>
                          <a:spcPct val="40000"/>
                        </a:spcBef>
                        <a:spcAft>
                          <a:spcPct val="0"/>
                        </a:spcAft>
                        <a:buClr>
                          <a:schemeClr val="tx1"/>
                        </a:buClr>
                        <a:buSzTx/>
                        <a:buFontTx/>
                        <a:buNone/>
                        <a:tabLst/>
                      </a:pPr>
                      <a:r>
                        <a:rPr kumimoji="1" lang="en-US" sz="2400" b="1" i="0" u="none" strike="noStrike" cap="none" normalizeH="0" baseline="0" dirty="0">
                          <a:ln>
                            <a:noFill/>
                          </a:ln>
                          <a:solidFill>
                            <a:srgbClr val="EBFFD2"/>
                          </a:solidFill>
                          <a:effectLst>
                            <a:outerShdw blurRad="38100" dist="38100" dir="2700000" algn="tl">
                              <a:srgbClr val="000000">
                                <a:alpha val="43137"/>
                              </a:srgbClr>
                            </a:outerShdw>
                          </a:effectLst>
                          <a:latin typeface="+mn-lt"/>
                        </a:rPr>
                        <a:t>…</a:t>
                      </a:r>
                      <a:endParaRPr kumimoji="1" lang="bg-BG" sz="2400" b="1" i="0" u="none" strike="noStrike" cap="none" normalizeH="0" baseline="0" dirty="0">
                        <a:ln>
                          <a:noFill/>
                        </a:ln>
                        <a:solidFill>
                          <a:srgbClr val="EBFFD2"/>
                        </a:solidFill>
                        <a:effectLst>
                          <a:outerShdw blurRad="38100" dist="38100" dir="2700000" algn="tl">
                            <a:srgbClr val="000000">
                              <a:alpha val="43137"/>
                            </a:srgbClr>
                          </a:outerShdw>
                        </a:effectLst>
                        <a:latin typeface="+mn-lt"/>
                      </a:endParaRPr>
                    </a:p>
                  </a:txBody>
                  <a:tcPr horzOverflow="overflow">
                    <a:lnL w="28575" cap="flat" cmpd="sng" algn="ctr">
                      <a:solidFill>
                        <a:schemeClr val="accent5">
                          <a:lumMod val="20000"/>
                          <a:lumOff val="80000"/>
                        </a:schemeClr>
                      </a:solidFill>
                      <a:prstDash val="solid"/>
                      <a:round/>
                      <a:headEnd type="none" w="med" len="med"/>
                      <a:tailEnd type="none" w="med" len="med"/>
                    </a:lnL>
                    <a:lnR w="28575" cap="flat" cmpd="sng" algn="ctr">
                      <a:solidFill>
                        <a:schemeClr val="accent5">
                          <a:lumMod val="20000"/>
                          <a:lumOff val="80000"/>
                        </a:schemeClr>
                      </a:solidFill>
                      <a:prstDash val="solid"/>
                      <a:round/>
                      <a:headEnd type="none" w="med" len="med"/>
                      <a:tailEnd type="none" w="med" len="med"/>
                    </a:lnR>
                    <a:lnT w="28575" cap="flat" cmpd="sng" algn="ctr">
                      <a:solidFill>
                        <a:schemeClr val="accent5">
                          <a:lumMod val="20000"/>
                          <a:lumOff val="80000"/>
                        </a:schemeClr>
                      </a:solidFill>
                      <a:prstDash val="solid"/>
                      <a:round/>
                      <a:headEnd type="none" w="med" len="med"/>
                      <a:tailEnd type="none" w="med" len="med"/>
                    </a:lnT>
                    <a:lnB w="28575" cap="flat" cmpd="sng" algn="ctr">
                      <a:solidFill>
                        <a:schemeClr val="accent5">
                          <a:lumMod val="20000"/>
                          <a:lumOff val="8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36172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4835">
                                            <p:txEl>
                                              <p:pRg st="1" end="1"/>
                                            </p:txEl>
                                          </p:spTgt>
                                        </p:tgtEl>
                                        <p:attrNameLst>
                                          <p:attrName>style.visibility</p:attrName>
                                        </p:attrNameLst>
                                      </p:cBhvr>
                                      <p:to>
                                        <p:strVal val="visible"/>
                                      </p:to>
                                    </p:set>
                                    <p:animEffect transition="in" filter="fade">
                                      <p:cBhvr>
                                        <p:cTn id="7" dur="500"/>
                                        <p:tgtEl>
                                          <p:spTgt spid="50483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4835">
                                            <p:txEl>
                                              <p:pRg st="2" end="2"/>
                                            </p:txEl>
                                          </p:spTgt>
                                        </p:tgtEl>
                                        <p:attrNameLst>
                                          <p:attrName>style.visibility</p:attrName>
                                        </p:attrNameLst>
                                      </p:cBhvr>
                                      <p:to>
                                        <p:strVal val="visible"/>
                                      </p:to>
                                    </p:set>
                                    <p:animEffect transition="in" filter="fade">
                                      <p:cBhvr>
                                        <p:cTn id="12" dur="500"/>
                                        <p:tgtEl>
                                          <p:spTgt spid="50483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4836"/>
                                        </p:tgtEl>
                                        <p:attrNameLst>
                                          <p:attrName>style.visibility</p:attrName>
                                        </p:attrNameLst>
                                      </p:cBhvr>
                                      <p:to>
                                        <p:strVal val="visible"/>
                                      </p:to>
                                    </p:set>
                                    <p:animEffect transition="in" filter="fade">
                                      <p:cBhvr>
                                        <p:cTn id="17" dur="500"/>
                                        <p:tgtEl>
                                          <p:spTgt spid="50483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4837"/>
                                        </p:tgtEl>
                                        <p:attrNameLst>
                                          <p:attrName>style.visibility</p:attrName>
                                        </p:attrNameLst>
                                      </p:cBhvr>
                                      <p:to>
                                        <p:strVal val="visible"/>
                                      </p:to>
                                    </p:set>
                                    <p:animEffect transition="in" filter="fade">
                                      <p:cBhvr>
                                        <p:cTn id="22" dur="500"/>
                                        <p:tgtEl>
                                          <p:spTgt spid="5048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48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bg-BG" dirty="0"/>
              <a:t>Намерете информация за всички служители</a:t>
            </a:r>
            <a:r>
              <a:rPr lang="en-US" dirty="0"/>
              <a:t>, </a:t>
            </a:r>
            <a:r>
              <a:rPr lang="bg-BG" dirty="0"/>
              <a:t>като списък на техните </a:t>
            </a:r>
            <a:r>
              <a:rPr lang="en-US" dirty="0">
                <a:solidFill>
                  <a:schemeClr val="accent1"/>
                </a:solidFill>
              </a:rPr>
              <a:t>full</a:t>
            </a:r>
            <a:r>
              <a:rPr lang="en-US" dirty="0"/>
              <a:t> </a:t>
            </a:r>
            <a:r>
              <a:rPr lang="en-US" dirty="0">
                <a:solidFill>
                  <a:schemeClr val="accent1"/>
                </a:solidFill>
              </a:rPr>
              <a:t>name</a:t>
            </a:r>
            <a:r>
              <a:rPr lang="en-US" dirty="0"/>
              <a:t>, </a:t>
            </a:r>
            <a:r>
              <a:rPr lang="en-US" dirty="0">
                <a:solidFill>
                  <a:schemeClr val="accent1"/>
                </a:solidFill>
              </a:rPr>
              <a:t>job title</a:t>
            </a:r>
            <a:r>
              <a:rPr lang="en-US" dirty="0"/>
              <a:t> </a:t>
            </a:r>
            <a:r>
              <a:rPr lang="bg-BG" dirty="0"/>
              <a:t>и</a:t>
            </a:r>
            <a:r>
              <a:rPr lang="en-US" dirty="0"/>
              <a:t> </a:t>
            </a:r>
            <a:r>
              <a:rPr lang="en-US" dirty="0">
                <a:solidFill>
                  <a:schemeClr val="accent1"/>
                </a:solidFill>
              </a:rPr>
              <a:t>salary</a:t>
            </a:r>
            <a:r>
              <a:rPr lang="bg-BG" dirty="0">
                <a:solidFill>
                  <a:schemeClr val="accent1"/>
                </a:solidFill>
              </a:rPr>
              <a:t> (пълно име, име на професия </a:t>
            </a:r>
            <a:r>
              <a:rPr lang="bg-BG" dirty="0"/>
              <a:t>и</a:t>
            </a:r>
            <a:r>
              <a:rPr lang="bg-BG" dirty="0">
                <a:solidFill>
                  <a:schemeClr val="accent1"/>
                </a:solidFill>
              </a:rPr>
              <a:t> заплата)</a:t>
            </a:r>
            <a:endParaRPr lang="en-US" dirty="0">
              <a:solidFill>
                <a:schemeClr val="accent1"/>
              </a:solidFill>
            </a:endParaRPr>
          </a:p>
          <a:p>
            <a:pPr lvl="1"/>
            <a:r>
              <a:rPr lang="bg-BG" dirty="0"/>
              <a:t>Използвайте </a:t>
            </a:r>
            <a:r>
              <a:rPr lang="bg-BG" dirty="0">
                <a:solidFill>
                  <a:schemeClr val="accent1"/>
                </a:solidFill>
              </a:rPr>
              <a:t>слепване</a:t>
            </a:r>
            <a:r>
              <a:rPr lang="en-US" dirty="0"/>
              <a:t> </a:t>
            </a:r>
            <a:r>
              <a:rPr lang="bg-BG" dirty="0"/>
              <a:t>за да покажете името и фамилията като </a:t>
            </a:r>
            <a:r>
              <a:rPr lang="bg-BG" dirty="0">
                <a:solidFill>
                  <a:schemeClr val="accent1"/>
                </a:solidFill>
              </a:rPr>
              <a:t>едно поле</a:t>
            </a:r>
            <a:endParaRPr lang="en-US" dirty="0">
              <a:solidFill>
                <a:schemeClr val="accent1"/>
              </a:solidFill>
            </a:endParaRPr>
          </a:p>
          <a:p>
            <a:pPr>
              <a:spcBef>
                <a:spcPts val="21000"/>
              </a:spcBef>
            </a:pPr>
            <a:r>
              <a:rPr lang="bg-BG" dirty="0"/>
              <a:t>Бележка</a:t>
            </a:r>
            <a:r>
              <a:rPr lang="en-US" dirty="0"/>
              <a:t>: </a:t>
            </a:r>
            <a:r>
              <a:rPr lang="bg-BG" dirty="0"/>
              <a:t>заявка към базата от данни</a:t>
            </a:r>
            <a:r>
              <a:rPr lang="en-US" dirty="0"/>
              <a:t> </a:t>
            </a:r>
            <a:r>
              <a:rPr lang="en-US" noProof="1">
                <a:solidFill>
                  <a:schemeClr val="accent1"/>
                </a:solidFill>
              </a:rPr>
              <a:t>SoftUni</a:t>
            </a:r>
            <a:endParaRPr lang="en-US" dirty="0"/>
          </a:p>
        </p:txBody>
      </p:sp>
      <p:sp>
        <p:nvSpPr>
          <p:cNvPr id="4" name="Title 3"/>
          <p:cNvSpPr>
            <a:spLocks noGrp="1"/>
          </p:cNvSpPr>
          <p:nvPr>
            <p:ph type="title"/>
          </p:nvPr>
        </p:nvSpPr>
        <p:spPr/>
        <p:txBody>
          <a:bodyPr/>
          <a:lstStyle/>
          <a:p>
            <a:r>
              <a:rPr lang="bg-BG" dirty="0"/>
              <a:t>Задача</a:t>
            </a:r>
            <a:r>
              <a:rPr lang="en-US" dirty="0"/>
              <a:t>: </a:t>
            </a:r>
            <a:r>
              <a:rPr lang="bg-BG" dirty="0"/>
              <a:t>Обобщение за служители</a:t>
            </a:r>
            <a:endParaRPr lang="en-US" dirty="0"/>
          </a:p>
        </p:txBody>
      </p:sp>
      <p:pic>
        <p:nvPicPr>
          <p:cNvPr id="5" name="Picture 4"/>
          <p:cNvPicPr>
            <a:picLocks noChangeAspect="1"/>
          </p:cNvPicPr>
          <p:nvPr/>
        </p:nvPicPr>
        <p:blipFill>
          <a:blip r:embed="rId2"/>
          <a:stretch>
            <a:fillRect/>
          </a:stretch>
        </p:blipFill>
        <p:spPr>
          <a:xfrm>
            <a:off x="3427886" y="3352800"/>
            <a:ext cx="5329875" cy="2286000"/>
          </a:xfrm>
          <a:prstGeom prst="rect">
            <a:avLst/>
          </a:prstGeom>
        </p:spPr>
      </p:pic>
      <p:sp>
        <p:nvSpPr>
          <p:cNvPr id="6" name="Slide Number Placeholder">
            <a:extLst>
              <a:ext uri="{FF2B5EF4-FFF2-40B4-BE49-F238E27FC236}">
                <a16:creationId xmlns:a16="http://schemas.microsoft.com/office/drawing/2014/main" id="{905AACD0-2321-4FB4-A5F7-7743B38A7F8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349074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bg-BG" dirty="0"/>
              <a:t>Решение</a:t>
            </a:r>
            <a:r>
              <a:rPr lang="en-US" dirty="0"/>
              <a:t>: </a:t>
            </a:r>
            <a:r>
              <a:rPr lang="bg-BG" dirty="0"/>
              <a:t>Обобщение за служители</a:t>
            </a:r>
            <a:endParaRPr lang="en-US" dirty="0"/>
          </a:p>
        </p:txBody>
      </p:sp>
      <p:sp>
        <p:nvSpPr>
          <p:cNvPr id="5" name="Rectangle 4"/>
          <p:cNvSpPr>
            <a:spLocks noChangeArrowheads="1"/>
          </p:cNvSpPr>
          <p:nvPr/>
        </p:nvSpPr>
        <p:spPr bwMode="auto">
          <a:xfrm>
            <a:off x="455612" y="2819400"/>
            <a:ext cx="11201400" cy="2246769"/>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SELECT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endParaRPr lang="bg-BG"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endParaRPr>
          </a:p>
          <a:p>
            <a:pPr eaLnBrk="0" hangingPunct="0">
              <a:buClr>
                <a:schemeClr val="accent5">
                  <a:lumMod val="40000"/>
                  <a:lumOff val="60000"/>
                </a:schemeClr>
              </a:buClr>
              <a:buSzPct val="70000"/>
            </a:pPr>
            <a:r>
              <a:rPr lang="bg-BG"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CONCAT(`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first_name</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last_name</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AS</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'Full Name',</a:t>
            </a:r>
          </a:p>
          <a:p>
            <a:pPr eaLnBrk="0" hangingPunct="0">
              <a:buClr>
                <a:schemeClr val="accent5">
                  <a:lumMod val="40000"/>
                  <a:lumOff val="60000"/>
                </a:schemeClr>
              </a:buClr>
              <a:buSzPct val="70000"/>
            </a:pP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job_title</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AS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Job Title</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a:p>
            <a:pPr eaLnBrk="0" hangingPunct="0">
              <a:buClr>
                <a:schemeClr val="accent5">
                  <a:lumMod val="40000"/>
                  <a:lumOff val="60000"/>
                </a:schemeClr>
              </a:buClr>
              <a:buSzPct val="70000"/>
            </a:pP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salary</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AS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Salary</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p>
          <a:p>
            <a:pPr eaLnBrk="0" hangingPunct="0">
              <a:buClr>
                <a:schemeClr val="accent5">
                  <a:lumMod val="40000"/>
                  <a:lumOff val="60000"/>
                </a:schemeClr>
              </a:buClr>
              <a:buSzPct val="70000"/>
            </a:pP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FROM</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sz="28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8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employees`;</a:t>
            </a:r>
          </a:p>
        </p:txBody>
      </p:sp>
      <p:sp>
        <p:nvSpPr>
          <p:cNvPr id="6" name="AutoShape 22"/>
          <p:cNvSpPr>
            <a:spLocks noChangeArrowheads="1"/>
          </p:cNvSpPr>
          <p:nvPr/>
        </p:nvSpPr>
        <p:spPr bwMode="auto">
          <a:xfrm>
            <a:off x="2360612" y="1295400"/>
            <a:ext cx="3352800" cy="1019566"/>
          </a:xfrm>
          <a:prstGeom prst="wedgeRoundRectCallout">
            <a:avLst>
              <a:gd name="adj1" fmla="val -38995"/>
              <a:gd name="adj2" fmla="val 191289"/>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Слепване (конкатенация)</a:t>
            </a:r>
          </a:p>
        </p:txBody>
      </p:sp>
      <p:sp>
        <p:nvSpPr>
          <p:cNvPr id="7" name="AutoShape 22"/>
          <p:cNvSpPr>
            <a:spLocks noChangeArrowheads="1"/>
          </p:cNvSpPr>
          <p:nvPr/>
        </p:nvSpPr>
        <p:spPr bwMode="auto">
          <a:xfrm>
            <a:off x="7389813" y="5570603"/>
            <a:ext cx="4267200" cy="753997"/>
          </a:xfrm>
          <a:prstGeom prst="wedgeRoundRectCallout">
            <a:avLst>
              <a:gd name="adj1" fmla="val -873"/>
              <a:gd name="adj2" fmla="val -274826"/>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Псевдоними на колони</a:t>
            </a:r>
          </a:p>
        </p:txBody>
      </p:sp>
      <p:sp>
        <p:nvSpPr>
          <p:cNvPr id="8" name="Slide Number Placeholder">
            <a:extLst>
              <a:ext uri="{FF2B5EF4-FFF2-40B4-BE49-F238E27FC236}">
                <a16:creationId xmlns:a16="http://schemas.microsoft.com/office/drawing/2014/main" id="{170996DE-6459-4EF0-B10E-E7CF89D12953}"/>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329867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bg-BG" dirty="0"/>
              <a:t>Филтриране на избрани колони</a:t>
            </a:r>
            <a:endParaRPr lang="en-US" dirty="0"/>
          </a:p>
        </p:txBody>
      </p:sp>
      <p:sp>
        <p:nvSpPr>
          <p:cNvPr id="510979" name="Rectangle 3"/>
          <p:cNvSpPr>
            <a:spLocks noGrp="1" noChangeArrowheads="1"/>
          </p:cNvSpPr>
          <p:nvPr>
            <p:ph idx="1"/>
          </p:nvPr>
        </p:nvSpPr>
        <p:spPr/>
        <p:txBody>
          <a:bodyPr>
            <a:normAutofit/>
          </a:bodyPr>
          <a:lstStyle/>
          <a:p>
            <a:pPr>
              <a:spcBef>
                <a:spcPct val="25000"/>
              </a:spcBef>
            </a:pPr>
            <a:r>
              <a:rPr lang="bg-BG" dirty="0"/>
              <a:t>Използвайте </a:t>
            </a:r>
            <a:r>
              <a:rPr lang="en-US" dirty="0"/>
              <a:t> </a:t>
            </a:r>
            <a:r>
              <a:rPr lang="en-US" b="1" dirty="0">
                <a:solidFill>
                  <a:schemeClr val="accent1"/>
                </a:solidFill>
                <a:effectLst>
                  <a:outerShdw blurRad="38100" dist="38100" dir="2700000" algn="tl">
                    <a:srgbClr val="000000">
                      <a:alpha val="43137"/>
                    </a:srgbClr>
                  </a:outerShdw>
                </a:effectLst>
                <a:latin typeface="Consolas" panose="020B0609020204030204" pitchFamily="49" charset="0"/>
              </a:rPr>
              <a:t>DISTINCT</a:t>
            </a:r>
            <a:r>
              <a:rPr lang="en-US" dirty="0"/>
              <a:t> </a:t>
            </a:r>
            <a:r>
              <a:rPr lang="bg-BG" dirty="0"/>
              <a:t>за премахване на дублиращи се резултати</a:t>
            </a:r>
            <a:endParaRPr lang="en-US" dirty="0"/>
          </a:p>
          <a:p>
            <a:pPr marL="0" indent="0">
              <a:spcBef>
                <a:spcPts val="2400"/>
              </a:spcBef>
              <a:buNone/>
            </a:pPr>
            <a:r>
              <a:rPr lang="bg-BG" dirty="0"/>
              <a:t>Вие можете да филтрирате редове по указани условия, с помощта на </a:t>
            </a:r>
            <a:r>
              <a:rPr lang="en-US" b="1" dirty="0">
                <a:solidFill>
                  <a:schemeClr val="tx2">
                    <a:lumMod val="75000"/>
                  </a:schemeClr>
                </a:solidFill>
                <a:latin typeface="Consolas" pitchFamily="49" charset="0"/>
              </a:rPr>
              <a:t>WHERE</a:t>
            </a:r>
            <a:r>
              <a:rPr lang="en-US" dirty="0"/>
              <a:t> </a:t>
            </a:r>
            <a:endParaRPr lang="bg-BG" dirty="0"/>
          </a:p>
          <a:p>
            <a:pPr marL="0" indent="0">
              <a:spcBef>
                <a:spcPts val="2400"/>
              </a:spcBef>
              <a:buNone/>
            </a:pPr>
            <a:endParaRPr lang="bg-BG" dirty="0"/>
          </a:p>
          <a:p>
            <a:pPr marL="0" indent="0">
              <a:spcBef>
                <a:spcPts val="1800"/>
              </a:spcBef>
              <a:buNone/>
            </a:pPr>
            <a:r>
              <a:rPr lang="bg-BG" dirty="0"/>
              <a:t>Други</a:t>
            </a:r>
            <a:r>
              <a:rPr lang="en-US" dirty="0"/>
              <a:t> </a:t>
            </a:r>
            <a:r>
              <a:rPr lang="bg-BG" dirty="0">
                <a:solidFill>
                  <a:schemeClr val="accent1"/>
                </a:solidFill>
              </a:rPr>
              <a:t>логически оператори</a:t>
            </a:r>
            <a:r>
              <a:rPr lang="en-US" dirty="0">
                <a:solidFill>
                  <a:schemeClr val="accent1"/>
                </a:solidFill>
              </a:rPr>
              <a:t> </a:t>
            </a:r>
            <a:r>
              <a:rPr lang="bg-BG" dirty="0"/>
              <a:t>могат да се използват за по-голям контрол</a:t>
            </a:r>
            <a:endParaRPr lang="en-US" dirty="0"/>
          </a:p>
        </p:txBody>
      </p:sp>
      <p:sp>
        <p:nvSpPr>
          <p:cNvPr id="510980" name="Rectangle 4"/>
          <p:cNvSpPr>
            <a:spLocks noChangeArrowheads="1"/>
          </p:cNvSpPr>
          <p:nvPr/>
        </p:nvSpPr>
        <p:spPr bwMode="auto">
          <a:xfrm>
            <a:off x="4035424" y="3352611"/>
            <a:ext cx="7344000" cy="129266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`department_id` </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 </a:t>
            </a:r>
          </a:p>
          <a:p>
            <a:pPr eaLnBrk="0" hangingPunct="0">
              <a:buClr>
                <a:schemeClr val="accent5">
                  <a:lumMod val="40000"/>
                  <a:lumOff val="60000"/>
                </a:schemeClr>
              </a:buClr>
              <a:buSzPct val="70000"/>
            </a:pP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WHERE</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`department_id`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1;</a:t>
            </a:r>
          </a:p>
        </p:txBody>
      </p:sp>
      <p:sp>
        <p:nvSpPr>
          <p:cNvPr id="511004" name="Rectangle 28"/>
          <p:cNvSpPr>
            <a:spLocks noChangeArrowheads="1"/>
          </p:cNvSpPr>
          <p:nvPr/>
        </p:nvSpPr>
        <p:spPr bwMode="auto">
          <a:xfrm>
            <a:off x="4035424" y="5428816"/>
            <a:ext cx="7344000" cy="129266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`salary` </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WHERE `salary`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&lt;=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20000;</a:t>
            </a:r>
          </a:p>
        </p:txBody>
      </p:sp>
      <p:sp>
        <p:nvSpPr>
          <p:cNvPr id="9" name="Rectangle 19"/>
          <p:cNvSpPr>
            <a:spLocks noChangeArrowheads="1"/>
          </p:cNvSpPr>
          <p:nvPr/>
        </p:nvSpPr>
        <p:spPr bwMode="auto">
          <a:xfrm>
            <a:off x="2817812" y="1806706"/>
            <a:ext cx="7344000" cy="892552"/>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a:t>
            </a:r>
            <a:r>
              <a:rPr lang="en-US" sz="2600"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DISTINCT</a:t>
            </a: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`department_id`</a:t>
            </a:r>
          </a:p>
          <a:p>
            <a:pPr eaLnBrk="0" hangingPunct="0">
              <a:buClr>
                <a:schemeClr val="accent5">
                  <a:lumMod val="40000"/>
                  <a:lumOff val="60000"/>
                </a:schemeClr>
              </a:buClr>
              <a:buSzPct val="70000"/>
            </a:pPr>
            <a:r>
              <a:rPr lang="en-US" sz="2600"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FROM `employees`;</a:t>
            </a:r>
          </a:p>
        </p:txBody>
      </p:sp>
      <p:sp>
        <p:nvSpPr>
          <p:cNvPr id="8" name="Slide Number Placeholder">
            <a:extLst>
              <a:ext uri="{FF2B5EF4-FFF2-40B4-BE49-F238E27FC236}">
                <a16:creationId xmlns:a16="http://schemas.microsoft.com/office/drawing/2014/main" id="{A9B0A49B-E8CE-4DF6-B774-5EBA123EDB9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348817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0979">
                                            <p:txEl>
                                              <p:pRg st="1" end="1"/>
                                            </p:txEl>
                                          </p:spTgt>
                                        </p:tgtEl>
                                        <p:attrNameLst>
                                          <p:attrName>style.visibility</p:attrName>
                                        </p:attrNameLst>
                                      </p:cBhvr>
                                      <p:to>
                                        <p:strVal val="visible"/>
                                      </p:to>
                                    </p:set>
                                    <p:animEffect transition="in" filter="fade">
                                      <p:cBhvr>
                                        <p:cTn id="12" dur="500"/>
                                        <p:tgtEl>
                                          <p:spTgt spid="5109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0979">
                                            <p:txEl>
                                              <p:pRg st="3" end="3"/>
                                            </p:txEl>
                                          </p:spTgt>
                                        </p:tgtEl>
                                        <p:attrNameLst>
                                          <p:attrName>style.visibility</p:attrName>
                                        </p:attrNameLst>
                                      </p:cBhvr>
                                      <p:to>
                                        <p:strVal val="visible"/>
                                      </p:to>
                                    </p:set>
                                    <p:animEffect transition="in" filter="fade">
                                      <p:cBhvr>
                                        <p:cTn id="17" dur="500"/>
                                        <p:tgtEl>
                                          <p:spTgt spid="510979">
                                            <p:txEl>
                                              <p:pRg st="3" end="3"/>
                                            </p:txEl>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10980"/>
                                        </p:tgtEl>
                                        <p:attrNameLst>
                                          <p:attrName>style.visibility</p:attrName>
                                        </p:attrNameLst>
                                      </p:cBhvr>
                                      <p:to>
                                        <p:strVal val="visible"/>
                                      </p:to>
                                    </p:set>
                                    <p:animEffect transition="in" filter="fade">
                                      <p:cBhvr>
                                        <p:cTn id="21" dur="500"/>
                                        <p:tgtEl>
                                          <p:spTgt spid="510980"/>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511004"/>
                                        </p:tgtEl>
                                        <p:attrNameLst>
                                          <p:attrName>style.visibility</p:attrName>
                                        </p:attrNameLst>
                                      </p:cBhvr>
                                      <p:to>
                                        <p:strVal val="visible"/>
                                      </p:to>
                                    </p:set>
                                    <p:animEffect transition="in" filter="fade">
                                      <p:cBhvr>
                                        <p:cTn id="25" dur="500"/>
                                        <p:tgtEl>
                                          <p:spTgt spid="5110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0980" grpId="0" animBg="1"/>
      <p:bldP spid="511004"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7" name="Rectangle 3"/>
          <p:cNvSpPr>
            <a:spLocks noGrp="1" noChangeArrowheads="1"/>
          </p:cNvSpPr>
          <p:nvPr>
            <p:ph type="title"/>
          </p:nvPr>
        </p:nvSpPr>
        <p:spPr/>
        <p:txBody>
          <a:bodyPr/>
          <a:lstStyle/>
          <a:p>
            <a:r>
              <a:rPr lang="bg-BG" dirty="0"/>
              <a:t>Други условия за сравняване</a:t>
            </a:r>
            <a:endParaRPr lang="en-US" dirty="0"/>
          </a:p>
        </p:txBody>
      </p:sp>
      <p:sp>
        <p:nvSpPr>
          <p:cNvPr id="513026" name="Rectangle 2"/>
          <p:cNvSpPr>
            <a:spLocks noGrp="1" noChangeArrowheads="1"/>
          </p:cNvSpPr>
          <p:nvPr>
            <p:ph idx="1"/>
          </p:nvPr>
        </p:nvSpPr>
        <p:spPr>
          <a:noFill/>
          <a:ln/>
        </p:spPr>
        <p:txBody>
          <a:bodyPr>
            <a:normAutofit/>
          </a:bodyPr>
          <a:lstStyle/>
          <a:p>
            <a:r>
              <a:rPr lang="bg-BG" dirty="0"/>
              <a:t>Условията могат да </a:t>
            </a:r>
            <a:r>
              <a:rPr lang="bg-BG"/>
              <a:t>се комбинират </a:t>
            </a:r>
            <a:r>
              <a:rPr lang="bg-BG" dirty="0"/>
              <a:t>с помощта на </a:t>
            </a:r>
            <a:r>
              <a:rPr lang="en-US" b="1" dirty="0">
                <a:solidFill>
                  <a:schemeClr val="tx2">
                    <a:lumMod val="75000"/>
                  </a:schemeClr>
                </a:solidFill>
                <a:latin typeface="Consolas" pitchFamily="49" charset="0"/>
                <a:cs typeface="Consolas" pitchFamily="49" charset="0"/>
              </a:rPr>
              <a:t>NOT</a:t>
            </a:r>
            <a:r>
              <a:rPr lang="en-US" dirty="0"/>
              <a:t>, </a:t>
            </a:r>
            <a:r>
              <a:rPr lang="en-US" b="1" dirty="0">
                <a:solidFill>
                  <a:schemeClr val="tx2">
                    <a:lumMod val="75000"/>
                  </a:schemeClr>
                </a:solidFill>
                <a:latin typeface="Consolas" pitchFamily="49" charset="0"/>
              </a:rPr>
              <a:t>OR</a:t>
            </a:r>
            <a:r>
              <a:rPr lang="en-US" dirty="0"/>
              <a:t>, </a:t>
            </a:r>
            <a:r>
              <a:rPr lang="en-US" b="1" noProof="1">
                <a:solidFill>
                  <a:schemeClr val="tx2">
                    <a:lumMod val="75000"/>
                  </a:schemeClr>
                </a:solidFill>
                <a:latin typeface="Consolas" pitchFamily="49" charset="0"/>
              </a:rPr>
              <a:t>AND</a:t>
            </a:r>
            <a:r>
              <a:rPr lang="en-US" dirty="0">
                <a:solidFill>
                  <a:schemeClr val="tx2">
                    <a:lumMod val="75000"/>
                  </a:schemeClr>
                </a:solidFill>
              </a:rPr>
              <a:t> </a:t>
            </a:r>
            <a:r>
              <a:rPr lang="bg-BG" dirty="0"/>
              <a:t>и скоби</a:t>
            </a:r>
            <a:endParaRPr lang="en-US" dirty="0"/>
          </a:p>
          <a:p>
            <a:pPr>
              <a:spcBef>
                <a:spcPts val="4200"/>
              </a:spcBef>
            </a:pPr>
            <a:r>
              <a:rPr lang="bg-BG" dirty="0"/>
              <a:t>Използвайте оператор</a:t>
            </a:r>
            <a:r>
              <a:rPr lang="en-US" dirty="0"/>
              <a:t> </a:t>
            </a:r>
            <a:r>
              <a:rPr lang="en-US" b="1" dirty="0">
                <a:solidFill>
                  <a:schemeClr val="tx2">
                    <a:lumMod val="75000"/>
                  </a:schemeClr>
                </a:solidFill>
                <a:latin typeface="Consolas" pitchFamily="49" charset="0"/>
              </a:rPr>
              <a:t>BETWEEN</a:t>
            </a:r>
            <a:r>
              <a:rPr lang="en-US" dirty="0">
                <a:solidFill>
                  <a:schemeClr val="tx2">
                    <a:lumMod val="75000"/>
                  </a:schemeClr>
                </a:solidFill>
              </a:rPr>
              <a:t> </a:t>
            </a:r>
            <a:r>
              <a:rPr lang="bg-BG" dirty="0"/>
              <a:t>за указване на обхват</a:t>
            </a:r>
            <a:r>
              <a:rPr lang="en-US" dirty="0"/>
              <a:t>:</a:t>
            </a:r>
          </a:p>
          <a:p>
            <a:pPr>
              <a:spcBef>
                <a:spcPts val="8400"/>
              </a:spcBef>
            </a:pPr>
            <a:r>
              <a:rPr lang="bg-BG" dirty="0"/>
              <a:t>Използвайте </a:t>
            </a:r>
            <a:r>
              <a:rPr lang="en-US" dirty="0"/>
              <a:t> </a:t>
            </a:r>
            <a:r>
              <a:rPr lang="en-US" b="1" dirty="0">
                <a:solidFill>
                  <a:schemeClr val="tx2">
                    <a:lumMod val="75000"/>
                  </a:schemeClr>
                </a:solidFill>
                <a:latin typeface="Consolas" pitchFamily="49" charset="0"/>
              </a:rPr>
              <a:t>IN</a:t>
            </a:r>
            <a:r>
              <a:rPr lang="en-US" dirty="0"/>
              <a:t> </a:t>
            </a:r>
            <a:r>
              <a:rPr lang="en-US" b="1" dirty="0">
                <a:solidFill>
                  <a:schemeClr val="tx2">
                    <a:lumMod val="75000"/>
                  </a:schemeClr>
                </a:solidFill>
                <a:latin typeface="Consolas" pitchFamily="49" charset="0"/>
              </a:rPr>
              <a:t>/</a:t>
            </a:r>
            <a:r>
              <a:rPr lang="en-US" dirty="0"/>
              <a:t> </a:t>
            </a:r>
            <a:r>
              <a:rPr lang="en-US" b="1" dirty="0">
                <a:solidFill>
                  <a:schemeClr val="tx2">
                    <a:lumMod val="75000"/>
                  </a:schemeClr>
                </a:solidFill>
                <a:latin typeface="Consolas" pitchFamily="49" charset="0"/>
              </a:rPr>
              <a:t>NOT</a:t>
            </a:r>
            <a:r>
              <a:rPr lang="en-US" dirty="0"/>
              <a:t> </a:t>
            </a:r>
            <a:r>
              <a:rPr lang="en-US" b="1" dirty="0">
                <a:solidFill>
                  <a:schemeClr val="tx2">
                    <a:lumMod val="75000"/>
                  </a:schemeClr>
                </a:solidFill>
                <a:latin typeface="Consolas" pitchFamily="49" charset="0"/>
              </a:rPr>
              <a:t>IN </a:t>
            </a:r>
            <a:r>
              <a:rPr lang="bg-BG" dirty="0"/>
              <a:t>за указване на множество от стойности</a:t>
            </a:r>
            <a:r>
              <a:rPr lang="en-US" dirty="0"/>
              <a:t>:</a:t>
            </a:r>
          </a:p>
        </p:txBody>
      </p:sp>
      <p:sp>
        <p:nvSpPr>
          <p:cNvPr id="513028" name="Rectangle 4"/>
          <p:cNvSpPr>
            <a:spLocks noChangeArrowheads="1"/>
          </p:cNvSpPr>
          <p:nvPr/>
        </p:nvSpPr>
        <p:spPr bwMode="auto">
          <a:xfrm>
            <a:off x="3046412" y="3505200"/>
            <a:ext cx="8534400" cy="830997"/>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`salary`FROM `employees`</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WHERE `salary` </a:t>
            </a:r>
            <a:r>
              <a:rPr lang="en-US"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BETWEEN</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20000 </a:t>
            </a:r>
            <a:r>
              <a:rPr lang="en-US"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AND</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22000;</a:t>
            </a:r>
          </a:p>
        </p:txBody>
      </p:sp>
      <p:sp>
        <p:nvSpPr>
          <p:cNvPr id="513029" name="Rectangle 5"/>
          <p:cNvSpPr>
            <a:spLocks noChangeArrowheads="1"/>
          </p:cNvSpPr>
          <p:nvPr/>
        </p:nvSpPr>
        <p:spPr bwMode="auto">
          <a:xfrm>
            <a:off x="3046412" y="5324673"/>
            <a:ext cx="8534400" cy="1200329"/>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`first_name`, `last_name`, `manager_id` </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WHERE `manager_id` </a:t>
            </a:r>
            <a:r>
              <a:rPr lang="en-US"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IN</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(109, 3, 16);</a:t>
            </a:r>
          </a:p>
        </p:txBody>
      </p:sp>
      <p:sp>
        <p:nvSpPr>
          <p:cNvPr id="8" name="Rectangle 6"/>
          <p:cNvSpPr>
            <a:spLocks noChangeArrowheads="1"/>
          </p:cNvSpPr>
          <p:nvPr/>
        </p:nvSpPr>
        <p:spPr bwMode="auto">
          <a:xfrm>
            <a:off x="3046412" y="1914700"/>
            <a:ext cx="8534400" cy="830997"/>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FROM `employees`</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WHERE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NOT</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`manager_id` = 3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OR</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 `manager_id` = 4</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a:t>
            </a: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a:t>
            </a:r>
          </a:p>
        </p:txBody>
      </p:sp>
      <p:sp>
        <p:nvSpPr>
          <p:cNvPr id="9" name="Slide Number Placeholder">
            <a:extLst>
              <a:ext uri="{FF2B5EF4-FFF2-40B4-BE49-F238E27FC236}">
                <a16:creationId xmlns:a16="http://schemas.microsoft.com/office/drawing/2014/main" id="{BE5B4ACE-E3DA-4DFC-9AB5-C8AA6C0B4AF4}"/>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34757737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26">
                                            <p:txEl>
                                              <p:pRg st="1" end="1"/>
                                            </p:txEl>
                                          </p:spTgt>
                                        </p:tgtEl>
                                        <p:attrNameLst>
                                          <p:attrName>style.visibility</p:attrName>
                                        </p:attrNameLst>
                                      </p:cBhvr>
                                      <p:to>
                                        <p:strVal val="visible"/>
                                      </p:to>
                                    </p:set>
                                    <p:animEffect transition="in" filter="fade">
                                      <p:cBhvr>
                                        <p:cTn id="12" dur="500"/>
                                        <p:tgtEl>
                                          <p:spTgt spid="513026">
                                            <p:txEl>
                                              <p:pRg st="1" end="1"/>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13028"/>
                                        </p:tgtEl>
                                        <p:attrNameLst>
                                          <p:attrName>style.visibility</p:attrName>
                                        </p:attrNameLst>
                                      </p:cBhvr>
                                      <p:to>
                                        <p:strVal val="visible"/>
                                      </p:to>
                                    </p:set>
                                    <p:animEffect transition="in" filter="fade">
                                      <p:cBhvr>
                                        <p:cTn id="16" dur="500"/>
                                        <p:tgtEl>
                                          <p:spTgt spid="51302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13026">
                                            <p:txEl>
                                              <p:pRg st="2" end="2"/>
                                            </p:txEl>
                                          </p:spTgt>
                                        </p:tgtEl>
                                        <p:attrNameLst>
                                          <p:attrName>style.visibility</p:attrName>
                                        </p:attrNameLst>
                                      </p:cBhvr>
                                      <p:to>
                                        <p:strVal val="visible"/>
                                      </p:to>
                                    </p:set>
                                    <p:animEffect transition="in" filter="fade">
                                      <p:cBhvr>
                                        <p:cTn id="21" dur="500"/>
                                        <p:tgtEl>
                                          <p:spTgt spid="513026">
                                            <p:txEl>
                                              <p:pRg st="2" end="2"/>
                                            </p:txEl>
                                          </p:spTgt>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513029"/>
                                        </p:tgtEl>
                                        <p:attrNameLst>
                                          <p:attrName>style.visibility</p:attrName>
                                        </p:attrNameLst>
                                      </p:cBhvr>
                                      <p:to>
                                        <p:strVal val="visible"/>
                                      </p:to>
                                    </p:set>
                                    <p:animEffect transition="in" filter="fade">
                                      <p:cBhvr>
                                        <p:cTn id="25" dur="500"/>
                                        <p:tgtEl>
                                          <p:spTgt spid="513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28" grpId="0" animBg="1"/>
      <p:bldP spid="513029"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9" name="Rectangle 3"/>
          <p:cNvSpPr>
            <a:spLocks noGrp="1" noChangeArrowheads="1"/>
          </p:cNvSpPr>
          <p:nvPr>
            <p:ph idx="1"/>
          </p:nvPr>
        </p:nvSpPr>
        <p:spPr>
          <a:xfrm>
            <a:off x="190413" y="1066800"/>
            <a:ext cx="11804822" cy="5570355"/>
          </a:xfrm>
        </p:spPr>
        <p:txBody>
          <a:bodyPr>
            <a:normAutofit/>
          </a:bodyPr>
          <a:lstStyle/>
          <a:p>
            <a:pPr>
              <a:lnSpc>
                <a:spcPct val="100000"/>
              </a:lnSpc>
            </a:pPr>
            <a:r>
              <a:rPr lang="en-US" sz="3000" b="1" dirty="0">
                <a:solidFill>
                  <a:schemeClr val="tx2">
                    <a:lumMod val="75000"/>
                  </a:schemeClr>
                </a:solidFill>
                <a:latin typeface="Consolas" pitchFamily="49" charset="0"/>
              </a:rPr>
              <a:t>NULL</a:t>
            </a:r>
            <a:r>
              <a:rPr lang="en-US" sz="3000" dirty="0"/>
              <a:t> </a:t>
            </a:r>
            <a:r>
              <a:rPr lang="bg-BG" sz="3000" dirty="0"/>
              <a:t>е специална стойност, означаваща липса на стойност</a:t>
            </a:r>
            <a:endParaRPr lang="en-US" sz="3000" dirty="0"/>
          </a:p>
          <a:p>
            <a:pPr lvl="1">
              <a:lnSpc>
                <a:spcPct val="100000"/>
              </a:lnSpc>
            </a:pPr>
            <a:r>
              <a:rPr lang="bg-BG" sz="2800" dirty="0"/>
              <a:t>Не е също като </a:t>
            </a:r>
            <a:r>
              <a:rPr lang="en-US" sz="2800" b="1" dirty="0">
                <a:solidFill>
                  <a:schemeClr val="tx2">
                    <a:lumMod val="75000"/>
                  </a:schemeClr>
                </a:solidFill>
                <a:latin typeface="Consolas" panose="020B0609020204030204" pitchFamily="49" charset="0"/>
                <a:cs typeface="Consolas" panose="020B0609020204030204" pitchFamily="49" charset="0"/>
              </a:rPr>
              <a:t>0</a:t>
            </a:r>
            <a:r>
              <a:rPr lang="en-US" sz="2800" dirty="0"/>
              <a:t> </a:t>
            </a:r>
            <a:r>
              <a:rPr lang="bg-BG" sz="2800" dirty="0"/>
              <a:t>или празно място</a:t>
            </a:r>
            <a:endParaRPr lang="en-US" sz="2800" dirty="0"/>
          </a:p>
          <a:p>
            <a:pPr>
              <a:lnSpc>
                <a:spcPct val="100000"/>
              </a:lnSpc>
            </a:pPr>
            <a:r>
              <a:rPr lang="bg-BG" sz="3000" dirty="0"/>
              <a:t>Проверка за стойност </a:t>
            </a:r>
            <a:r>
              <a:rPr lang="en-US" sz="3000" b="1" dirty="0">
                <a:solidFill>
                  <a:schemeClr val="tx2">
                    <a:lumMod val="75000"/>
                  </a:schemeClr>
                </a:solidFill>
                <a:latin typeface="Consolas" pitchFamily="49" charset="0"/>
                <a:cs typeface="Consolas" pitchFamily="49" charset="0"/>
              </a:rPr>
              <a:t>NULL</a:t>
            </a:r>
            <a:r>
              <a:rPr lang="en-US" sz="3000" dirty="0">
                <a:solidFill>
                  <a:schemeClr val="tx2">
                    <a:lumMod val="75000"/>
                  </a:schemeClr>
                </a:solidFill>
              </a:rPr>
              <a:t> </a:t>
            </a:r>
            <a:endParaRPr lang="en-US" sz="3000" b="1" dirty="0">
              <a:solidFill>
                <a:schemeClr val="tx2">
                  <a:lumMod val="75000"/>
                </a:schemeClr>
              </a:solidFill>
              <a:latin typeface="Consolas" pitchFamily="49" charset="0"/>
            </a:endParaRPr>
          </a:p>
        </p:txBody>
      </p:sp>
      <p:sp>
        <p:nvSpPr>
          <p:cNvPr id="500738" name="Rectangle 2"/>
          <p:cNvSpPr>
            <a:spLocks noGrp="1" noChangeArrowheads="1"/>
          </p:cNvSpPr>
          <p:nvPr>
            <p:ph type="title"/>
          </p:nvPr>
        </p:nvSpPr>
        <p:spPr/>
        <p:txBody>
          <a:bodyPr/>
          <a:lstStyle/>
          <a:p>
            <a:r>
              <a:rPr lang="bg-BG" dirty="0"/>
              <a:t>Сравняване с </a:t>
            </a:r>
            <a:r>
              <a:rPr lang="en-US" dirty="0">
                <a:latin typeface="Consolas" pitchFamily="49" charset="0"/>
                <a:cs typeface="Consolas" pitchFamily="49" charset="0"/>
              </a:rPr>
              <a:t>NULL</a:t>
            </a:r>
            <a:endParaRPr lang="en-US" dirty="0"/>
          </a:p>
        </p:txBody>
      </p:sp>
      <p:sp>
        <p:nvSpPr>
          <p:cNvPr id="8" name="Rectangle 4"/>
          <p:cNvSpPr>
            <a:spLocks noChangeArrowheads="1"/>
          </p:cNvSpPr>
          <p:nvPr/>
        </p:nvSpPr>
        <p:spPr bwMode="auto">
          <a:xfrm>
            <a:off x="2429691" y="4113559"/>
            <a:ext cx="7235824" cy="1200329"/>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`manager_id` </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WHERE `manager_id`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IS NULL;</a:t>
            </a:r>
          </a:p>
        </p:txBody>
      </p:sp>
      <p:sp>
        <p:nvSpPr>
          <p:cNvPr id="9" name="Rectangle 7"/>
          <p:cNvSpPr>
            <a:spLocks noChangeArrowheads="1"/>
          </p:cNvSpPr>
          <p:nvPr/>
        </p:nvSpPr>
        <p:spPr bwMode="auto">
          <a:xfrm>
            <a:off x="2429691" y="5440337"/>
            <a:ext cx="7235824" cy="1200329"/>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`manager_id` </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WHERE `manager_id` </a:t>
            </a:r>
            <a:r>
              <a:rPr lang="en-US" b="1" noProof="1">
                <a:solidFill>
                  <a:schemeClr val="tx2">
                    <a:lumMod val="75000"/>
                  </a:schemeClr>
                </a:solidFill>
                <a:effectLst>
                  <a:outerShdw blurRad="38100" dist="38100" dir="2700000" algn="tl">
                    <a:srgbClr val="000000">
                      <a:alpha val="43137"/>
                    </a:srgbClr>
                  </a:outerShdw>
                </a:effectLst>
                <a:latin typeface="Consolas" pitchFamily="49" charset="0"/>
                <a:cs typeface="Consolas" pitchFamily="49" charset="0"/>
              </a:rPr>
              <a:t>IS NOT NULL;</a:t>
            </a:r>
          </a:p>
        </p:txBody>
      </p:sp>
      <p:sp>
        <p:nvSpPr>
          <p:cNvPr id="10" name="Rectangle 8"/>
          <p:cNvSpPr>
            <a:spLocks noChangeArrowheads="1"/>
          </p:cNvSpPr>
          <p:nvPr/>
        </p:nvSpPr>
        <p:spPr bwMode="auto">
          <a:xfrm>
            <a:off x="2429691" y="2790292"/>
            <a:ext cx="7235824" cy="1200329"/>
          </a:xfrm>
          <a:prstGeom prst="rect">
            <a:avLst/>
          </a:prstGeom>
          <a:solidFill>
            <a:srgbClr val="D9D5C7">
              <a:alpha val="20000"/>
            </a:srgbClr>
          </a:solidFill>
          <a:ln w="12700">
            <a:solidFill>
              <a:schemeClr val="accent5">
                <a:lumMod val="60000"/>
                <a:lumOff val="40000"/>
              </a:schemeClr>
            </a:solidFill>
          </a:ln>
        </p:spPr>
        <p:txBody>
          <a:bodyPr wrap="square">
            <a:spAutoFit/>
          </a:bodyPr>
          <a:lstStyle/>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SELECT `last_name`, `manager_id` </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FROM `employees`</a:t>
            </a:r>
          </a:p>
          <a:p>
            <a:pPr eaLnBrk="0" hangingPunct="0">
              <a:buClr>
                <a:schemeClr val="accent5">
                  <a:lumMod val="40000"/>
                  <a:lumOff val="60000"/>
                </a:schemeClr>
              </a:buClr>
              <a:buSzPct val="70000"/>
            </a:pPr>
            <a:r>
              <a:rPr lang="en-US" b="1" noProof="1">
                <a:solidFill>
                  <a:srgbClr val="FBEEDC"/>
                </a:solidFill>
                <a:effectLst>
                  <a:outerShdw blurRad="38100" dist="38100" dir="2700000" algn="tl">
                    <a:srgbClr val="000000">
                      <a:alpha val="43137"/>
                    </a:srgbClr>
                  </a:outerShdw>
                </a:effectLst>
                <a:latin typeface="Consolas" pitchFamily="49" charset="0"/>
                <a:cs typeface="Consolas" pitchFamily="49" charset="0"/>
              </a:rPr>
              <a:t>WHERE `manager_id` = </a:t>
            </a:r>
            <a:r>
              <a:rPr lang="en-US" b="1" noProof="1">
                <a:solidFill>
                  <a:schemeClr val="accent1"/>
                </a:solidFill>
                <a:effectLst>
                  <a:outerShdw blurRad="38100" dist="38100" dir="2700000" algn="tl">
                    <a:srgbClr val="000000">
                      <a:alpha val="43137"/>
                    </a:srgbClr>
                  </a:outerShdw>
                </a:effectLst>
                <a:latin typeface="Consolas" pitchFamily="49" charset="0"/>
                <a:cs typeface="Consolas" pitchFamily="49" charset="0"/>
              </a:rPr>
              <a:t>NULL;</a:t>
            </a:r>
          </a:p>
        </p:txBody>
      </p:sp>
      <p:sp>
        <p:nvSpPr>
          <p:cNvPr id="11" name="AutoShape 22"/>
          <p:cNvSpPr>
            <a:spLocks noChangeArrowheads="1"/>
          </p:cNvSpPr>
          <p:nvPr/>
        </p:nvSpPr>
        <p:spPr bwMode="auto">
          <a:xfrm>
            <a:off x="5408612" y="2172068"/>
            <a:ext cx="4800600" cy="523812"/>
          </a:xfrm>
          <a:prstGeom prst="wedgeRoundRectCallout">
            <a:avLst>
              <a:gd name="adj1" fmla="val -40722"/>
              <a:gd name="adj2" fmla="val 229076"/>
              <a:gd name="adj3" fmla="val 16667"/>
            </a:avLst>
          </a:prstGeom>
          <a:solidFill>
            <a:srgbClr val="643F07">
              <a:alpha val="95000"/>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Това винаги е невярно</a:t>
            </a:r>
            <a:r>
              <a:rPr lang="en-US"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rPr>
              <a:t>!</a:t>
            </a:r>
            <a:endParaRPr lang="bg-BG" sz="2800" noProof="1">
              <a:solidFill>
                <a:schemeClr val="tx1"/>
              </a:solidFill>
              <a:effectLst>
                <a:outerShdw blurRad="38100" dist="38100" dir="2700000" algn="tl">
                  <a:srgbClr val="000000">
                    <a:alpha val="43137"/>
                  </a:srgbClr>
                </a:outerShdw>
              </a:effectLst>
              <a:latin typeface="Consolas" panose="020B0609020204030204" pitchFamily="49" charset="0"/>
              <a:cs typeface="Consolas" panose="020B0609020204030204" pitchFamily="49" charset="0"/>
            </a:endParaRPr>
          </a:p>
        </p:txBody>
      </p:sp>
      <p:sp>
        <p:nvSpPr>
          <p:cNvPr id="3" name="&quot;Not Allowed&quot; Symbol 2"/>
          <p:cNvSpPr/>
          <p:nvPr/>
        </p:nvSpPr>
        <p:spPr>
          <a:xfrm>
            <a:off x="8456612" y="3016656"/>
            <a:ext cx="747600" cy="747600"/>
          </a:xfrm>
          <a:prstGeom prst="noSmoking">
            <a:avLst/>
          </a:prstGeom>
          <a:solidFill>
            <a:srgbClr val="FF0000"/>
          </a:solidFill>
          <a:ln>
            <a:solidFill>
              <a:srgbClr val="C00000"/>
            </a:solidFill>
          </a:ln>
          <a:effectLst>
            <a:glow rad="76200">
              <a:schemeClr val="tx1">
                <a:alpha val="2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solidFill>
                <a:schemeClr val="tx1"/>
              </a:solidFill>
            </a:endParaRPr>
          </a:p>
        </p:txBody>
      </p:sp>
      <p:sp>
        <p:nvSpPr>
          <p:cNvPr id="12" name="Slide Number Placeholder">
            <a:extLst>
              <a:ext uri="{FF2B5EF4-FFF2-40B4-BE49-F238E27FC236}">
                <a16:creationId xmlns:a16="http://schemas.microsoft.com/office/drawing/2014/main" id="{831BFA00-9898-49FC-B671-6DCD9BA6262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333612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00739">
                                            <p:txEl>
                                              <p:pRg st="1" end="1"/>
                                            </p:txEl>
                                          </p:spTgt>
                                        </p:tgtEl>
                                        <p:attrNameLst>
                                          <p:attrName>style.visibility</p:attrName>
                                        </p:attrNameLst>
                                      </p:cBhvr>
                                      <p:to>
                                        <p:strVal val="visible"/>
                                      </p:to>
                                    </p:set>
                                    <p:animEffect transition="in" filter="fade">
                                      <p:cBhvr>
                                        <p:cTn id="7" dur="500"/>
                                        <p:tgtEl>
                                          <p:spTgt spid="50073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00739">
                                            <p:txEl>
                                              <p:pRg st="2" end="2"/>
                                            </p:txEl>
                                          </p:spTgt>
                                        </p:tgtEl>
                                        <p:attrNameLst>
                                          <p:attrName>style.visibility</p:attrName>
                                        </p:attrNameLst>
                                      </p:cBhvr>
                                      <p:to>
                                        <p:strVal val="visible"/>
                                      </p:to>
                                    </p:set>
                                    <p:animEffect transition="in" filter="fade">
                                      <p:cBhvr>
                                        <p:cTn id="12" dur="500"/>
                                        <p:tgtEl>
                                          <p:spTgt spid="500739">
                                            <p:txEl>
                                              <p:pRg st="2" end="2"/>
                                            </p:tx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3" grpId="0" animBg="1"/>
    </p:bldLst>
  </p:timing>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7170</TotalTime>
  <Words>1593</Words>
  <Application>Microsoft Office PowerPoint</Application>
  <PresentationFormat>Custom</PresentationFormat>
  <Paragraphs>176</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Consolas</vt:lpstr>
      <vt:lpstr>Courier New</vt:lpstr>
      <vt:lpstr>Times</vt:lpstr>
      <vt:lpstr>Wingdings</vt:lpstr>
      <vt:lpstr>Wingdings 2</vt:lpstr>
      <vt:lpstr>SoftUni 16x9</vt:lpstr>
      <vt:lpstr>PowerPoint Presentation</vt:lpstr>
      <vt:lpstr>Съдържание</vt:lpstr>
      <vt:lpstr>Псевдоними на колони</vt:lpstr>
      <vt:lpstr>Залепване – конкатенация</vt:lpstr>
      <vt:lpstr>Задача: Обобщение за служители</vt:lpstr>
      <vt:lpstr>Решение: Обобщение за служители</vt:lpstr>
      <vt:lpstr>Филтриране на избрани колони</vt:lpstr>
      <vt:lpstr>Други условия за сравняване</vt:lpstr>
      <vt:lpstr>Сравняване с NULL</vt:lpstr>
      <vt:lpstr>Обобщение</vt:lpstr>
      <vt:lpstr>Извличане на данни със SELECT</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University</dc:title>
  <dc:subject>Software Development Course</dc:subject>
  <dc:creator>Software University Foundation</dc:creator>
  <cp:keywords>Databases; SQL; programming; SoftUni; Software University; programming; software development; software engineering; course; database systems</cp:keywords>
  <dc:description>Фондация "Софтуерен университет" - http://softuni.foundation</dc:description>
  <cp:lastModifiedBy>Svetlin Nakov</cp:lastModifiedBy>
  <cp:revision>301</cp:revision>
  <dcterms:created xsi:type="dcterms:W3CDTF">2014-01-02T17:00:34Z</dcterms:created>
  <dcterms:modified xsi:type="dcterms:W3CDTF">2019-12-17T11:09:10Z</dcterms:modified>
  <cp:category>db;databases;sql;programming;computer programming;software development</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