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2"/>
  </p:sldMasterIdLst>
  <p:notesMasterIdLst>
    <p:notesMasterId r:id="rId16"/>
  </p:notesMasterIdLst>
  <p:handoutMasterIdLst>
    <p:handoutMasterId r:id="rId17"/>
  </p:handoutMasterIdLst>
  <p:sldIdLst>
    <p:sldId id="456" r:id="rId3"/>
    <p:sldId id="457" r:id="rId4"/>
    <p:sldId id="432" r:id="rId5"/>
    <p:sldId id="465" r:id="rId6"/>
    <p:sldId id="441" r:id="rId7"/>
    <p:sldId id="462" r:id="rId8"/>
    <p:sldId id="463" r:id="rId9"/>
    <p:sldId id="464" r:id="rId10"/>
    <p:sldId id="454" r:id="rId11"/>
    <p:sldId id="455" r:id="rId12"/>
    <p:sldId id="349" r:id="rId13"/>
    <p:sldId id="460" r:id="rId14"/>
    <p:sldId id="481" r:id="rId1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Въведение" id="{855B74AD-AF97-419B-BBCB-02BB78351FBF}">
          <p14:sldIdLst>
            <p14:sldId id="456"/>
            <p14:sldId id="457"/>
          </p14:sldIdLst>
        </p14:section>
        <p14:section name="Псевдоними" id="{6AA062DA-FC27-41B7-92E9-23F17ABD77DB}">
          <p14:sldIdLst>
            <p14:sldId id="432"/>
            <p14:sldId id="465"/>
          </p14:sldIdLst>
        </p14:section>
        <p14:section name="Оператор ORDER BY" id="{C77083C4-EDC0-4641-B8F7-D128C3AD009F}">
          <p14:sldIdLst>
            <p14:sldId id="441"/>
            <p14:sldId id="462"/>
          </p14:sldIdLst>
        </p14:section>
        <p14:section name="Оператор LIMIT" id="{64A1A959-B9E2-430B-98F8-D1B758E4F723}">
          <p14:sldIdLst>
            <p14:sldId id="463"/>
            <p14:sldId id="464"/>
            <p14:sldId id="454"/>
            <p14:sldId id="455"/>
          </p14:sldIdLst>
        </p14:section>
        <p14:section name="Заключение" id="{287DE8A2-F90D-417E-BF9D-D7858377742D}">
          <p14:sldIdLst>
            <p14:sldId id="349"/>
            <p14:sldId id="460"/>
            <p14:sldId id="481"/>
          </p14:sldIdLst>
        </p14:section>
      </p14:sectionLst>
    </p:ext>
    <p:ext uri="{EFAFB233-063F-42B5-8137-9DF3F51BA10A}">
      <p15:sldGuideLst xmlns:p15="http://schemas.microsoft.com/office/powerpoint/2012/main">
        <p15:guide id="1" orient="horz" pos="2160" userDrawn="1">
          <p15:clr>
            <a:srgbClr val="A4A3A4"/>
          </p15:clr>
        </p15:guide>
        <p15:guide id="5"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2A"/>
    <a:srgbClr val="FFF0D9"/>
    <a:srgbClr val="F0F5FA"/>
    <a:srgbClr val="1A8AFA"/>
    <a:srgbClr val="0097CC"/>
    <a:srgbClr val="FDFFFF"/>
    <a:srgbClr val="603A14"/>
    <a:srgbClr val="E85C0E"/>
    <a:srgbClr val="BAB398"/>
    <a:srgbClr val="ADA48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533" autoAdjust="0"/>
  </p:normalViewPr>
  <p:slideViewPr>
    <p:cSldViewPr>
      <p:cViewPr varScale="1">
        <p:scale>
          <a:sx n="82" d="100"/>
          <a:sy n="82" d="100"/>
        </p:scale>
        <p:origin x="576" y="67"/>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2" d="100"/>
          <a:sy n="62" d="100"/>
        </p:scale>
        <p:origin x="31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p:cNvSpPr>
            <a:spLocks noGrp="1"/>
          </p:cNvSpPr>
          <p:nvPr>
            <p:ph type="sldNum" sz="quarter" idx="3"/>
          </p:nvPr>
        </p:nvSpPr>
        <p:spPr>
          <a:xfrm>
            <a:off x="6165000" y="8748000"/>
            <a:ext cx="691412" cy="394412"/>
          </a:xfrm>
          <a:prstGeom prst="rect">
            <a:avLst/>
          </a:prstGeom>
        </p:spPr>
        <p:txBody>
          <a:bodyPr vert="horz" lIns="91440" tIns="45720" rIns="91440" bIns="45720" rtlCol="0" anchor="b"/>
          <a:lstStyle>
            <a:lvl1pPr algn="r">
              <a:defRPr sz="1200"/>
            </a:lvl1pPr>
          </a:lstStyle>
          <a:p>
            <a:fld id="{79429053-DC2A-4342-ADD4-2FD729D91E2C}" type="slidenum">
              <a:rPr sz="1000"/>
              <a:pPr/>
              <a:t>‹#›</a:t>
            </a:fld>
            <a:endParaRPr sz="1000" dirty="0"/>
          </a:p>
        </p:txBody>
      </p:sp>
      <p:sp>
        <p:nvSpPr>
          <p:cNvPr id="4" name="Footer Placeholder"/>
          <p:cNvSpPr>
            <a:spLocks noGrp="1"/>
          </p:cNvSpPr>
          <p:nvPr>
            <p:ph type="ftr" sz="quarter" idx="2"/>
          </p:nvPr>
        </p:nvSpPr>
        <p:spPr>
          <a:xfrm>
            <a:off x="0" y="8747999"/>
            <a:ext cx="6165000" cy="394413"/>
          </a:xfrm>
          <a:prstGeom prst="rect">
            <a:avLst/>
          </a:prstGeom>
        </p:spPr>
        <p:txBody>
          <a:bodyPr vert="horz" lIns="91440" tIns="45720" rIns="91440" bIns="45720" rtlCol="0" anchor="b"/>
          <a:lstStyle>
            <a:lvl1pPr algn="l">
              <a:defRPr sz="1200"/>
            </a:lvl1pPr>
          </a:lstStyle>
          <a:p>
            <a:r>
              <a:rPr lang="en-US" sz="1000" dirty="0"/>
              <a:t>Created by the </a:t>
            </a:r>
            <a:r>
              <a:rPr lang="en-US" sz="1000" b="1" dirty="0"/>
              <a:t>Software University Foundation</a:t>
            </a:r>
            <a:r>
              <a:rPr lang="en-US" sz="1000" dirty="0"/>
              <a:t> – </a:t>
            </a:r>
            <a:r>
              <a:rPr lang="en-US" sz="1000" u="sng" dirty="0">
                <a:hlinkClick r:id="rId2"/>
              </a:rPr>
              <a:t>https://softuni.foundation</a:t>
            </a:r>
            <a:endParaRPr lang="en-US" sz="1000" dirty="0"/>
          </a:p>
          <a:p>
            <a:r>
              <a:rPr lang="en-US" sz="1000" dirty="0"/>
              <a:t>This work is licensed under the </a:t>
            </a:r>
            <a:r>
              <a:rPr lang="en-US" sz="1000" u="sng" noProof="1">
                <a:hlinkClick r:id="rId3"/>
              </a:rPr>
              <a:t>Creative Commons Attribution-NonCommercial-ShareAlike</a:t>
            </a:r>
            <a:r>
              <a:rPr lang="en-US" sz="1000" noProof="1"/>
              <a:t> </a:t>
            </a:r>
            <a:r>
              <a:rPr lang="en-US" sz="1000" dirty="0"/>
              <a:t>license.</a:t>
            </a:r>
          </a:p>
        </p:txBody>
      </p:sp>
      <p:sp>
        <p:nvSpPr>
          <p:cNvPr id="3" name="Date Placeholder"/>
          <p:cNvSpPr>
            <a:spLocks noGrp="1"/>
          </p:cNvSpPr>
          <p:nvPr>
            <p:ph type="dt" sz="quarter" idx="1"/>
          </p:nvPr>
        </p:nvSpPr>
        <p:spPr>
          <a:xfrm>
            <a:off x="3884613" y="0"/>
            <a:ext cx="2971800" cy="252000"/>
          </a:xfrm>
          <a:prstGeom prst="rect">
            <a:avLst/>
          </a:prstGeom>
        </p:spPr>
        <p:txBody>
          <a:bodyPr vert="horz" lIns="91440" tIns="45720" rIns="91440" bIns="45720" rtlCol="0"/>
          <a:lstStyle>
            <a:lvl1pPr algn="r">
              <a:defRPr sz="1200"/>
            </a:lvl1pPr>
          </a:lstStyle>
          <a:p>
            <a:fld id="{FE5B4EDC-59C0-49C7-8ADA-5A781B329E02}" type="datetimeFigureOut">
              <a:rPr lang="en-US"/>
              <a:pPr/>
              <a:t>17-Dec-19</a:t>
            </a:fld>
            <a:endParaRPr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200"/>
            </a:lvl1pPr>
          </a:lstStyle>
          <a:p>
            <a:endParaRP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p:cNvSpPr>
            <a:spLocks noGrp="1"/>
          </p:cNvSpPr>
          <p:nvPr>
            <p:ph type="sldNum" sz="quarter" idx="5"/>
          </p:nvPr>
        </p:nvSpPr>
        <p:spPr>
          <a:xfrm>
            <a:off x="6308999" y="8747999"/>
            <a:ext cx="547413" cy="394413"/>
          </a:xfrm>
          <a:prstGeom prst="rect">
            <a:avLst/>
          </a:prstGeom>
        </p:spPr>
        <p:txBody>
          <a:bodyPr vert="horz" lIns="91440" tIns="45720" rIns="91440" bIns="45720" rtlCol="0" anchor="b"/>
          <a:lstStyle>
            <a:lvl1pPr algn="r">
              <a:defRPr sz="1000"/>
            </a:lvl1pPr>
          </a:lstStyle>
          <a:p>
            <a:fld id="{3EBA5BD7-F043-4D1B-AA17-CD412FC534DE}" type="slidenum">
              <a:rPr lang="en-US" smtClean="0"/>
              <a:pPr/>
              <a:t>‹#›</a:t>
            </a:fld>
            <a:endParaRPr lang="en-US" dirty="0"/>
          </a:p>
        </p:txBody>
      </p:sp>
      <p:sp>
        <p:nvSpPr>
          <p:cNvPr id="6" name="Footer Placeholde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2"/>
              </a:rPr>
              <a:t>https://softuni.foundation</a:t>
            </a:r>
            <a:endParaRPr lang="en-US" dirty="0"/>
          </a:p>
          <a:p>
            <a:r>
              <a:rPr lang="en-US" dirty="0"/>
              <a:t>This work is licensed under the </a:t>
            </a:r>
            <a:r>
              <a:rPr lang="en-US" u="sng" noProof="1">
                <a:hlinkClick r:id="rId3"/>
              </a:rPr>
              <a:t>Creative Commons Attribution-NonCommercial-ShareAlike</a:t>
            </a:r>
            <a:r>
              <a:rPr lang="en-US" noProof="1"/>
              <a:t> </a:t>
            </a:r>
            <a:r>
              <a:rPr lang="en-US" dirty="0"/>
              <a:t>license.</a:t>
            </a:r>
          </a:p>
        </p:txBody>
      </p:sp>
      <p:sp>
        <p:nvSpPr>
          <p:cNvPr id="5" name="Slide Notes Placeholder"/>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Slide Image Placeholde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3" name="Date Placeholder"/>
          <p:cNvSpPr>
            <a:spLocks noGrp="1"/>
          </p:cNvSpPr>
          <p:nvPr>
            <p:ph type="dt" idx="1"/>
          </p:nvPr>
        </p:nvSpPr>
        <p:spPr>
          <a:xfrm>
            <a:off x="3884613" y="0"/>
            <a:ext cx="2971800" cy="252000"/>
          </a:xfrm>
          <a:prstGeom prst="rect">
            <a:avLst/>
          </a:prstGeom>
        </p:spPr>
        <p:txBody>
          <a:bodyPr vert="horz" lIns="91440" tIns="45720" rIns="91440" bIns="45720" rtlCol="0"/>
          <a:lstStyle>
            <a:lvl1pPr algn="r">
              <a:defRPr sz="1000"/>
            </a:lvl1pPr>
          </a:lstStyle>
          <a:p>
            <a:fld id="{F2D8D46A-B586-417D-BFBD-8C8FE0AAF762}" type="datetimeFigureOut">
              <a:rPr lang="en-US" smtClean="0"/>
              <a:pPr/>
              <a:t>17-Dec-19</a:t>
            </a:fld>
            <a:endParaRPr lang="en-US"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000"/>
            </a:lvl1pPr>
          </a:lstStyle>
          <a:p>
            <a:endParaRPr lang="en-US"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177800" indent="0" algn="l" defTabSz="1218987" rtl="0" eaLnBrk="1" latinLnBrk="0" hangingPunct="1">
      <a:defRPr sz="1600" kern="1200">
        <a:solidFill>
          <a:schemeClr val="tx1"/>
        </a:solidFill>
        <a:latin typeface="+mn-lt"/>
        <a:ea typeface="+mn-ea"/>
        <a:cs typeface="+mn-cs"/>
      </a:defRPr>
    </a:lvl2pPr>
    <a:lvl3pPr marL="361950" indent="0" algn="l" defTabSz="1218987" rtl="0" eaLnBrk="1" latinLnBrk="0" hangingPunct="1">
      <a:defRPr sz="1600" kern="1200">
        <a:solidFill>
          <a:schemeClr val="tx1"/>
        </a:solidFill>
        <a:latin typeface="+mn-lt"/>
        <a:ea typeface="+mn-ea"/>
        <a:cs typeface="+mn-cs"/>
      </a:defRPr>
    </a:lvl3pPr>
    <a:lvl4pPr marL="539750" indent="0" algn="l" defTabSz="1218987" rtl="0" eaLnBrk="1" latinLnBrk="0" hangingPunct="1">
      <a:defRPr sz="1600" kern="1200">
        <a:solidFill>
          <a:schemeClr val="tx1"/>
        </a:solidFill>
        <a:latin typeface="+mn-lt"/>
        <a:ea typeface="+mn-ea"/>
        <a:cs typeface="+mn-cs"/>
      </a:defRPr>
    </a:lvl4pPr>
    <a:lvl5pPr marL="717550" indent="0"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a:extLst>
              <a:ext uri="{FF2B5EF4-FFF2-40B4-BE49-F238E27FC236}">
                <a16:creationId xmlns:a16="http://schemas.microsoft.com/office/drawing/2014/main" id="{2B455727-3CFC-42E1-B184-D63D7F2A600B}"/>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478634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3EBA5BD7-F043-4D1B-AA17-CD412FC534DE}" type="slidenum">
              <a:rPr lang="en-US" smtClean="0">
                <a:solidFill>
                  <a:prstClr val="black"/>
                </a:solidFill>
              </a:rPr>
              <a:t>12</a:t>
            </a:fld>
            <a:endParaRPr lang="en-US" dirty="0">
              <a:solidFill>
                <a:prstClr val="black"/>
              </a:solidFill>
            </a:endParaRPr>
          </a:p>
        </p:txBody>
      </p:sp>
      <p:sp>
        <p:nvSpPr>
          <p:cNvPr id="6" name="Footer Placeholder">
            <a:extLst>
              <a:ext uri="{FF2B5EF4-FFF2-40B4-BE49-F238E27FC236}">
                <a16:creationId xmlns:a16="http://schemas.microsoft.com/office/drawing/2014/main" id="{69FB4508-8894-488B-A068-97350AF55EDD}"/>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010312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3EBA5BD7-F043-4D1B-AA17-CD412FC534DE}" type="slidenum">
              <a:rPr lang="en-US" smtClean="0"/>
              <a:t>13</a:t>
            </a:fld>
            <a:endParaRPr lang="en-US" dirty="0"/>
          </a:p>
        </p:txBody>
      </p:sp>
      <p:sp>
        <p:nvSpPr>
          <p:cNvPr id="6" name="Footer Placeholder">
            <a:extLst>
              <a:ext uri="{FF2B5EF4-FFF2-40B4-BE49-F238E27FC236}">
                <a16:creationId xmlns:a16="http://schemas.microsoft.com/office/drawing/2014/main" id="{FFA617E2-444F-4BED-8249-2FB275DE3584}"/>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14433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bg-BG"/>
          </a:p>
        </p:txBody>
      </p:sp>
      <p:sp>
        <p:nvSpPr>
          <p:cNvPr id="4" name="Footer Placeholder">
            <a:extLst>
              <a:ext uri="{FF2B5EF4-FFF2-40B4-BE49-F238E27FC236}">
                <a16:creationId xmlns:a16="http://schemas.microsoft.com/office/drawing/2014/main" id="{D9555AC5-73BA-4271-B439-50CE48008A09}"/>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424542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FEB4A5C-547E-49FC-8604-96088E451FB3}" type="slidenum">
              <a:rPr lang="en-US"/>
              <a:pPr/>
              <a:t>3</a:t>
            </a:fld>
            <a:r>
              <a:rPr lang="en-US" dirty="0"/>
              <a:t>##</a:t>
            </a:r>
            <a:endParaRPr lang="en-US" sz="1100" dirty="0"/>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688481" y="4416099"/>
            <a:ext cx="5504853" cy="4182457"/>
          </a:xfrm>
        </p:spPr>
        <p:txBody>
          <a:bodyPr/>
          <a:lstStyle/>
          <a:p>
            <a:pPr>
              <a:lnSpc>
                <a:spcPct val="112000"/>
              </a:lnSpc>
              <a:spcBef>
                <a:spcPct val="0"/>
              </a:spcBef>
              <a:spcAft>
                <a:spcPct val="24000"/>
              </a:spcAft>
            </a:pPr>
            <a:r>
              <a:rPr lang="en-US" b="1" dirty="0"/>
              <a:t>Column Aliases</a:t>
            </a:r>
            <a:endParaRPr lang="en-US" b="1" dirty="0">
              <a:latin typeface="Times" pitchFamily="18" charset="0"/>
            </a:endParaRPr>
          </a:p>
          <a:p>
            <a:pPr lvl="1"/>
            <a:r>
              <a:rPr lang="en-US" dirty="0"/>
              <a:t>When displaying the result of a query, </a:t>
            </a:r>
            <a:r>
              <a:rPr lang="en-US" i="1" dirty="0"/>
              <a:t>SQL Query Analyzer </a:t>
            </a:r>
            <a:r>
              <a:rPr lang="en-US" dirty="0"/>
              <a:t>normally uses the name of the selected column as the column heading. For calculations the value usually is “(No column name)”. This heading is not descriptive and hence may be difficult to understand. You can change a column heading by using a column alias.</a:t>
            </a:r>
          </a:p>
          <a:p>
            <a:pPr lvl="1"/>
            <a:r>
              <a:rPr lang="en-US" dirty="0"/>
              <a:t>Specify the alias after the column in the </a:t>
            </a:r>
            <a:r>
              <a:rPr lang="en-US" dirty="0">
                <a:latin typeface="Courier New" pitchFamily="49" charset="0"/>
              </a:rPr>
              <a:t>SELECT</a:t>
            </a:r>
            <a:r>
              <a:rPr lang="en-US" dirty="0"/>
              <a:t> list using a space as a separator. If the alias contains spaces or special characters (such as # or $), enclose the alias in double quotation marks (" ").</a:t>
            </a:r>
          </a:p>
        </p:txBody>
      </p:sp>
      <p:sp>
        <p:nvSpPr>
          <p:cNvPr id="6" name="Footer Placeholder">
            <a:extLst>
              <a:ext uri="{FF2B5EF4-FFF2-40B4-BE49-F238E27FC236}">
                <a16:creationId xmlns:a16="http://schemas.microsoft.com/office/drawing/2014/main" id="{D75515D6-F29C-49EE-9018-61C95D3CCD69}"/>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88399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FEB4A5C-547E-49FC-8604-96088E451FB3}" type="slidenum">
              <a:rPr lang="en-US"/>
              <a:pPr/>
              <a:t>4</a:t>
            </a:fld>
            <a:r>
              <a:rPr lang="en-US" dirty="0"/>
              <a:t>##</a:t>
            </a:r>
            <a:endParaRPr lang="en-US" sz="1100" dirty="0"/>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688481" y="4416099"/>
            <a:ext cx="5504853" cy="4182457"/>
          </a:xfrm>
        </p:spPr>
        <p:txBody>
          <a:bodyPr/>
          <a:lstStyle/>
          <a:p>
            <a:pPr>
              <a:lnSpc>
                <a:spcPct val="112000"/>
              </a:lnSpc>
              <a:spcBef>
                <a:spcPct val="0"/>
              </a:spcBef>
              <a:spcAft>
                <a:spcPct val="24000"/>
              </a:spcAft>
            </a:pPr>
            <a:r>
              <a:rPr lang="en-US" b="1" dirty="0"/>
              <a:t>Column Aliases</a:t>
            </a:r>
            <a:endParaRPr lang="en-US" b="1" dirty="0">
              <a:latin typeface="Times" pitchFamily="18" charset="0"/>
            </a:endParaRPr>
          </a:p>
          <a:p>
            <a:pPr lvl="1"/>
            <a:r>
              <a:rPr lang="en-US" dirty="0"/>
              <a:t>When displaying the result of a query, </a:t>
            </a:r>
            <a:r>
              <a:rPr lang="en-US" i="1" dirty="0"/>
              <a:t>SQL Query Analyzer </a:t>
            </a:r>
            <a:r>
              <a:rPr lang="en-US" dirty="0"/>
              <a:t>normally uses the name of the selected column as the column heading. For calculations the value usually is “(No column name)”. This heading is not descriptive and hence may be difficult to understand. You can change a column heading by using a column alias.</a:t>
            </a:r>
          </a:p>
          <a:p>
            <a:pPr lvl="1"/>
            <a:r>
              <a:rPr lang="en-US" dirty="0"/>
              <a:t>Specify the alias after the column in the </a:t>
            </a:r>
            <a:r>
              <a:rPr lang="en-US" dirty="0">
                <a:latin typeface="Courier New" pitchFamily="49" charset="0"/>
              </a:rPr>
              <a:t>SELECT</a:t>
            </a:r>
            <a:r>
              <a:rPr lang="en-US" dirty="0"/>
              <a:t> list using a space as a separator. If the alias contains spaces or special characters (such as # or $), enclose the alias in double quotation marks (" ").</a:t>
            </a:r>
          </a:p>
        </p:txBody>
      </p:sp>
      <p:sp>
        <p:nvSpPr>
          <p:cNvPr id="6" name="Footer Placeholder">
            <a:extLst>
              <a:ext uri="{FF2B5EF4-FFF2-40B4-BE49-F238E27FC236}">
                <a16:creationId xmlns:a16="http://schemas.microsoft.com/office/drawing/2014/main" id="{E23ED85D-1BCF-4DC9-AB26-C91FBF84F701}"/>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098531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AD25F89-D88C-455F-8A69-83D987A61408}" type="slidenum">
              <a:rPr lang="en-US"/>
              <a:pPr/>
              <a:t>5</a:t>
            </a:fld>
            <a:r>
              <a:rPr lang="en-US" dirty="0"/>
              <a:t>##</a:t>
            </a:r>
            <a:endParaRPr lang="en-US" sz="1100" dirty="0"/>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xfrm>
            <a:off x="688481" y="4416099"/>
            <a:ext cx="5504853" cy="4182457"/>
          </a:xfrm>
        </p:spPr>
        <p:txBody>
          <a:bodyPr/>
          <a:lstStyle/>
          <a:p>
            <a:r>
              <a:rPr lang="en-US" b="1"/>
              <a:t>The </a:t>
            </a:r>
            <a:r>
              <a:rPr lang="en-US" b="1">
                <a:latin typeface="Courier New" pitchFamily="49" charset="0"/>
              </a:rPr>
              <a:t>ORDER BY</a:t>
            </a:r>
            <a:r>
              <a:rPr lang="en-US" b="1"/>
              <a:t> Clause</a:t>
            </a:r>
          </a:p>
          <a:p>
            <a:pPr lvl="1"/>
            <a:r>
              <a:rPr lang="en-US"/>
              <a:t>The </a:t>
            </a:r>
            <a:r>
              <a:rPr lang="en-US">
                <a:solidFill>
                  <a:srgbClr val="FC0128"/>
                </a:solidFill>
              </a:rPr>
              <a:t>order of rows</a:t>
            </a:r>
            <a:r>
              <a:rPr lang="en-US"/>
              <a:t> returned in a query result is undefined. The </a:t>
            </a:r>
            <a:r>
              <a:rPr lang="en-US">
                <a:solidFill>
                  <a:srgbClr val="FC0128"/>
                </a:solidFill>
                <a:latin typeface="Courier New" pitchFamily="49" charset="0"/>
              </a:rPr>
              <a:t>ORDER BY</a:t>
            </a:r>
            <a:r>
              <a:rPr lang="en-US">
                <a:solidFill>
                  <a:srgbClr val="FC0128"/>
                </a:solidFill>
              </a:rPr>
              <a:t> clause</a:t>
            </a:r>
            <a:r>
              <a:rPr lang="en-US"/>
              <a:t> can be used to sort the rows. If you use the </a:t>
            </a:r>
            <a:r>
              <a:rPr lang="en-US">
                <a:latin typeface="Courier New" pitchFamily="49" charset="0"/>
              </a:rPr>
              <a:t>ORDER BY</a:t>
            </a:r>
            <a:r>
              <a:rPr lang="en-US"/>
              <a:t> clause, it must be the last clause of the SQL statement. You can specify an expression, or an alias, or column position as the sort condition. </a:t>
            </a:r>
          </a:p>
          <a:p>
            <a:pPr lvl="1"/>
            <a:endParaRPr lang="en-US">
              <a:solidFill>
                <a:srgbClr val="000000"/>
              </a:solidFill>
            </a:endParaRPr>
          </a:p>
        </p:txBody>
      </p:sp>
      <p:sp>
        <p:nvSpPr>
          <p:cNvPr id="6" name="Footer Placeholder">
            <a:extLst>
              <a:ext uri="{FF2B5EF4-FFF2-40B4-BE49-F238E27FC236}">
                <a16:creationId xmlns:a16="http://schemas.microsoft.com/office/drawing/2014/main" id="{B175A99C-0728-4183-8689-FF18D8E8DC3E}"/>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703412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AD25F89-D88C-455F-8A69-83D987A61408}" type="slidenum">
              <a:rPr lang="en-US"/>
              <a:pPr/>
              <a:t>6</a:t>
            </a:fld>
            <a:r>
              <a:rPr lang="en-US" dirty="0"/>
              <a:t>##</a:t>
            </a:r>
            <a:endParaRPr lang="en-US" sz="1100" dirty="0"/>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xfrm>
            <a:off x="688481" y="4416099"/>
            <a:ext cx="5504853" cy="4182457"/>
          </a:xfrm>
        </p:spPr>
        <p:txBody>
          <a:bodyPr/>
          <a:lstStyle/>
          <a:p>
            <a:r>
              <a:rPr lang="en-US" b="1"/>
              <a:t>The </a:t>
            </a:r>
            <a:r>
              <a:rPr lang="en-US" b="1">
                <a:latin typeface="Courier New" pitchFamily="49" charset="0"/>
              </a:rPr>
              <a:t>ORDER BY</a:t>
            </a:r>
            <a:r>
              <a:rPr lang="en-US" b="1"/>
              <a:t> Clause</a:t>
            </a:r>
          </a:p>
          <a:p>
            <a:pPr lvl="1"/>
            <a:r>
              <a:rPr lang="en-US"/>
              <a:t>The </a:t>
            </a:r>
            <a:r>
              <a:rPr lang="en-US">
                <a:solidFill>
                  <a:srgbClr val="FC0128"/>
                </a:solidFill>
              </a:rPr>
              <a:t>order of rows</a:t>
            </a:r>
            <a:r>
              <a:rPr lang="en-US"/>
              <a:t> returned in a query result is undefined. The </a:t>
            </a:r>
            <a:r>
              <a:rPr lang="en-US">
                <a:solidFill>
                  <a:srgbClr val="FC0128"/>
                </a:solidFill>
                <a:latin typeface="Courier New" pitchFamily="49" charset="0"/>
              </a:rPr>
              <a:t>ORDER BY</a:t>
            </a:r>
            <a:r>
              <a:rPr lang="en-US">
                <a:solidFill>
                  <a:srgbClr val="FC0128"/>
                </a:solidFill>
              </a:rPr>
              <a:t> clause</a:t>
            </a:r>
            <a:r>
              <a:rPr lang="en-US"/>
              <a:t> can be used to sort the rows. If you use the </a:t>
            </a:r>
            <a:r>
              <a:rPr lang="en-US">
                <a:latin typeface="Courier New" pitchFamily="49" charset="0"/>
              </a:rPr>
              <a:t>ORDER BY</a:t>
            </a:r>
            <a:r>
              <a:rPr lang="en-US"/>
              <a:t> clause, it must be the last clause of the SQL statement. You can specify an expression, or an alias, or column position as the sort condition. </a:t>
            </a:r>
          </a:p>
          <a:p>
            <a:pPr lvl="1"/>
            <a:endParaRPr lang="en-US">
              <a:solidFill>
                <a:srgbClr val="000000"/>
              </a:solidFill>
            </a:endParaRPr>
          </a:p>
        </p:txBody>
      </p:sp>
      <p:sp>
        <p:nvSpPr>
          <p:cNvPr id="6" name="Footer Placeholder">
            <a:extLst>
              <a:ext uri="{FF2B5EF4-FFF2-40B4-BE49-F238E27FC236}">
                <a16:creationId xmlns:a16="http://schemas.microsoft.com/office/drawing/2014/main" id="{6E8DA3F8-F7C2-4869-939B-FEA9659E8C77}"/>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34512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AD25F89-D88C-455F-8A69-83D987A61408}" type="slidenum">
              <a:rPr lang="en-US"/>
              <a:pPr/>
              <a:t>7</a:t>
            </a:fld>
            <a:r>
              <a:rPr lang="en-US" dirty="0"/>
              <a:t>##</a:t>
            </a:r>
            <a:endParaRPr lang="en-US" sz="1100" dirty="0"/>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xfrm>
            <a:off x="688481" y="4416099"/>
            <a:ext cx="5504853" cy="4182457"/>
          </a:xfrm>
        </p:spPr>
        <p:txBody>
          <a:bodyPr/>
          <a:lstStyle/>
          <a:p>
            <a:r>
              <a:rPr lang="en-US" b="1"/>
              <a:t>The </a:t>
            </a:r>
            <a:r>
              <a:rPr lang="en-US" b="1">
                <a:latin typeface="Courier New" pitchFamily="49" charset="0"/>
              </a:rPr>
              <a:t>ORDER BY</a:t>
            </a:r>
            <a:r>
              <a:rPr lang="en-US" b="1"/>
              <a:t> Clause</a:t>
            </a:r>
          </a:p>
          <a:p>
            <a:pPr lvl="1"/>
            <a:r>
              <a:rPr lang="en-US"/>
              <a:t>The </a:t>
            </a:r>
            <a:r>
              <a:rPr lang="en-US">
                <a:solidFill>
                  <a:srgbClr val="FC0128"/>
                </a:solidFill>
              </a:rPr>
              <a:t>order of rows</a:t>
            </a:r>
            <a:r>
              <a:rPr lang="en-US"/>
              <a:t> returned in a query result is undefined. The </a:t>
            </a:r>
            <a:r>
              <a:rPr lang="en-US">
                <a:solidFill>
                  <a:srgbClr val="FC0128"/>
                </a:solidFill>
                <a:latin typeface="Courier New" pitchFamily="49" charset="0"/>
              </a:rPr>
              <a:t>ORDER BY</a:t>
            </a:r>
            <a:r>
              <a:rPr lang="en-US">
                <a:solidFill>
                  <a:srgbClr val="FC0128"/>
                </a:solidFill>
              </a:rPr>
              <a:t> clause</a:t>
            </a:r>
            <a:r>
              <a:rPr lang="en-US"/>
              <a:t> can be used to sort the rows. If you use the </a:t>
            </a:r>
            <a:r>
              <a:rPr lang="en-US">
                <a:latin typeface="Courier New" pitchFamily="49" charset="0"/>
              </a:rPr>
              <a:t>ORDER BY</a:t>
            </a:r>
            <a:r>
              <a:rPr lang="en-US"/>
              <a:t> clause, it must be the last clause of the SQL statement. You can specify an expression, or an alias, or column position as the sort condition. </a:t>
            </a:r>
          </a:p>
          <a:p>
            <a:pPr lvl="1"/>
            <a:endParaRPr lang="en-US">
              <a:solidFill>
                <a:srgbClr val="000000"/>
              </a:solidFill>
            </a:endParaRPr>
          </a:p>
        </p:txBody>
      </p:sp>
      <p:sp>
        <p:nvSpPr>
          <p:cNvPr id="6" name="Footer Placeholder">
            <a:extLst>
              <a:ext uri="{FF2B5EF4-FFF2-40B4-BE49-F238E27FC236}">
                <a16:creationId xmlns:a16="http://schemas.microsoft.com/office/drawing/2014/main" id="{3DE4A00F-9362-4A16-A138-D257EEFA9C58}"/>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782197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AD25F89-D88C-455F-8A69-83D987A61408}" type="slidenum">
              <a:rPr lang="en-US"/>
              <a:pPr/>
              <a:t>8</a:t>
            </a:fld>
            <a:r>
              <a:rPr lang="en-US" dirty="0"/>
              <a:t>##</a:t>
            </a:r>
            <a:endParaRPr lang="en-US" sz="1100" dirty="0"/>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xfrm>
            <a:off x="688481" y="4416099"/>
            <a:ext cx="5504853" cy="4182457"/>
          </a:xfrm>
        </p:spPr>
        <p:txBody>
          <a:bodyPr/>
          <a:lstStyle/>
          <a:p>
            <a:r>
              <a:rPr lang="en-US" b="1"/>
              <a:t>The </a:t>
            </a:r>
            <a:r>
              <a:rPr lang="en-US" b="1">
                <a:latin typeface="Courier New" pitchFamily="49" charset="0"/>
              </a:rPr>
              <a:t>ORDER BY</a:t>
            </a:r>
            <a:r>
              <a:rPr lang="en-US" b="1"/>
              <a:t> Clause</a:t>
            </a:r>
          </a:p>
          <a:p>
            <a:pPr lvl="1"/>
            <a:r>
              <a:rPr lang="en-US"/>
              <a:t>The </a:t>
            </a:r>
            <a:r>
              <a:rPr lang="en-US">
                <a:solidFill>
                  <a:srgbClr val="FC0128"/>
                </a:solidFill>
              </a:rPr>
              <a:t>order of rows</a:t>
            </a:r>
            <a:r>
              <a:rPr lang="en-US"/>
              <a:t> returned in a query result is undefined. The </a:t>
            </a:r>
            <a:r>
              <a:rPr lang="en-US">
                <a:solidFill>
                  <a:srgbClr val="FC0128"/>
                </a:solidFill>
                <a:latin typeface="Courier New" pitchFamily="49" charset="0"/>
              </a:rPr>
              <a:t>ORDER BY</a:t>
            </a:r>
            <a:r>
              <a:rPr lang="en-US">
                <a:solidFill>
                  <a:srgbClr val="FC0128"/>
                </a:solidFill>
              </a:rPr>
              <a:t> clause</a:t>
            </a:r>
            <a:r>
              <a:rPr lang="en-US"/>
              <a:t> can be used to sort the rows. If you use the </a:t>
            </a:r>
            <a:r>
              <a:rPr lang="en-US">
                <a:latin typeface="Courier New" pitchFamily="49" charset="0"/>
              </a:rPr>
              <a:t>ORDER BY</a:t>
            </a:r>
            <a:r>
              <a:rPr lang="en-US"/>
              <a:t> clause, it must be the last clause of the SQL statement. You can specify an expression, or an alias, or column position as the sort condition. </a:t>
            </a:r>
          </a:p>
          <a:p>
            <a:pPr lvl="1"/>
            <a:endParaRPr lang="en-US">
              <a:solidFill>
                <a:srgbClr val="000000"/>
              </a:solidFill>
            </a:endParaRPr>
          </a:p>
        </p:txBody>
      </p:sp>
      <p:sp>
        <p:nvSpPr>
          <p:cNvPr id="6" name="Footer Placeholder">
            <a:extLst>
              <a:ext uri="{FF2B5EF4-FFF2-40B4-BE49-F238E27FC236}">
                <a16:creationId xmlns:a16="http://schemas.microsoft.com/office/drawing/2014/main" id="{453F962B-F612-42E0-B592-753466903872}"/>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658658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3EBA5BD7-F043-4D1B-AA17-CD412FC534DE}" type="slidenum">
              <a:rPr lang="en-US" smtClean="0"/>
              <a:pPr/>
              <a:t>11</a:t>
            </a:fld>
            <a:endParaRPr lang="en-US" dirty="0"/>
          </a:p>
        </p:txBody>
      </p:sp>
      <p:sp>
        <p:nvSpPr>
          <p:cNvPr id="6" name="Footer Placeholder">
            <a:extLst>
              <a:ext uri="{FF2B5EF4-FFF2-40B4-BE49-F238E27FC236}">
                <a16:creationId xmlns:a16="http://schemas.microsoft.com/office/drawing/2014/main" id="{FCFA4970-0163-4AE1-AAA4-0782B35EC2D2}"/>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971873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facebook.com/SoftwareUniversity" TargetMode="External"/><Relationship Id="rId3" Type="http://schemas.openxmlformats.org/officeDocument/2006/relationships/hyperlink" Target="http://softuni.bg/" TargetMode="External"/><Relationship Id="rId7" Type="http://schemas.openxmlformats.org/officeDocument/2006/relationships/hyperlink" Target="http://judge.softuni.bg/" TargetMode="External"/><Relationship Id="rId12"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forum.softuni.bg/" TargetMode="External"/><Relationship Id="rId11" Type="http://schemas.openxmlformats.org/officeDocument/2006/relationships/hyperlink" Target="http://www.introprogramming.info/" TargetMode="External"/><Relationship Id="rId5" Type="http://schemas.openxmlformats.org/officeDocument/2006/relationships/hyperlink" Target="http://www.nakov.com/" TargetMode="External"/><Relationship Id="rId10" Type="http://schemas.openxmlformats.org/officeDocument/2006/relationships/hyperlink" Target="http://www.youtube.com/SoftwareUniversity" TargetMode="External"/><Relationship Id="rId4" Type="http://schemas.openxmlformats.org/officeDocument/2006/relationships/hyperlink" Target="http://softuni.org/" TargetMode="External"/><Relationship Id="rId9" Type="http://schemas.openxmlformats.org/officeDocument/2006/relationships/hyperlink" Target="https://twitter.com/softunib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bwMode="gray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Company Web Site Placeholder"/>
          <p:cNvSpPr>
            <a:spLocks noGrp="1"/>
          </p:cNvSpPr>
          <p:nvPr>
            <p:ph type="body" sz="quarter" idx="18" hasCustomPrompt="1"/>
          </p:nvPr>
        </p:nvSpPr>
        <p:spPr bwMode="auto">
          <a:xfrm>
            <a:off x="760412" y="5735767"/>
            <a:ext cx="3187613" cy="331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600" b="1" kern="1200" dirty="0" smtClean="0">
                <a:solidFill>
                  <a:srgbClr val="F27A44"/>
                </a:solidFill>
                <a:effectLst/>
                <a:latin typeface="+mn-lt"/>
                <a:ea typeface="+mn-ea"/>
                <a:cs typeface="+mn-cs"/>
              </a:defRPr>
            </a:lvl1pPr>
          </a:lstStyle>
          <a:p>
            <a:pPr lvl="0"/>
            <a:r>
              <a:rPr lang="en-US" dirty="0"/>
              <a:t>Company Web Site</a:t>
            </a:r>
          </a:p>
        </p:txBody>
      </p:sp>
      <p:sp>
        <p:nvSpPr>
          <p:cNvPr id="34" name="Company Name Placeholder"/>
          <p:cNvSpPr>
            <a:spLocks noGrp="1"/>
          </p:cNvSpPr>
          <p:nvPr>
            <p:ph type="body" sz="quarter" idx="17" hasCustomPrompt="1"/>
          </p:nvPr>
        </p:nvSpPr>
        <p:spPr bwMode="auto">
          <a:xfrm>
            <a:off x="760412" y="5394605"/>
            <a:ext cx="3187613" cy="363552"/>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800" b="1" kern="1200" dirty="0" smtClean="0">
                <a:solidFill>
                  <a:srgbClr val="F27A44"/>
                </a:solidFill>
                <a:effectLst/>
                <a:latin typeface="+mn-lt"/>
                <a:ea typeface="+mn-ea"/>
                <a:cs typeface="+mn-cs"/>
              </a:defRPr>
            </a:lvl1pPr>
          </a:lstStyle>
          <a:p>
            <a:pPr lvl="0"/>
            <a:r>
              <a:rPr lang="en-US" dirty="0"/>
              <a:t>Company Name</a:t>
            </a:r>
          </a:p>
        </p:txBody>
      </p:sp>
      <p:sp>
        <p:nvSpPr>
          <p:cNvPr id="33" name="Author Web Site Placeholder"/>
          <p:cNvSpPr>
            <a:spLocks noGrp="1"/>
          </p:cNvSpPr>
          <p:nvPr>
            <p:ph type="body" sz="quarter" idx="14" hasCustomPrompt="1"/>
          </p:nvPr>
        </p:nvSpPr>
        <p:spPr bwMode="auto">
          <a:xfrm>
            <a:off x="760412" y="5024988"/>
            <a:ext cx="3187613" cy="369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000" b="1" kern="1200" dirty="0" smtClean="0">
                <a:solidFill>
                  <a:schemeClr val="accent1">
                    <a:lumMod val="40000"/>
                    <a:lumOff val="60000"/>
                  </a:schemeClr>
                </a:solidFill>
                <a:effectLst/>
                <a:latin typeface="+mn-lt"/>
                <a:ea typeface="+mn-ea"/>
                <a:cs typeface="+mn-cs"/>
              </a:defRPr>
            </a:lvl1pPr>
          </a:lstStyle>
          <a:p>
            <a:pPr lvl="0"/>
            <a:r>
              <a:rPr lang="en-US" dirty="0"/>
              <a:t>Web Site</a:t>
            </a:r>
          </a:p>
        </p:txBody>
      </p:sp>
      <p:sp>
        <p:nvSpPr>
          <p:cNvPr id="32" name="Author Position Placeholder"/>
          <p:cNvSpPr>
            <a:spLocks noGrp="1"/>
          </p:cNvSpPr>
          <p:nvPr>
            <p:ph type="body" sz="quarter" idx="13" hasCustomPrompt="1"/>
          </p:nvPr>
        </p:nvSpPr>
        <p:spPr bwMode="auto">
          <a:xfrm>
            <a:off x="760413" y="4668556"/>
            <a:ext cx="3187614" cy="375194"/>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300" b="1" kern="1200" dirty="0" smtClean="0">
                <a:solidFill>
                  <a:srgbClr val="F4B36C"/>
                </a:solidFill>
                <a:effectLst/>
                <a:latin typeface="+mn-lt"/>
                <a:ea typeface="+mn-ea"/>
                <a:cs typeface="+mn-cs"/>
              </a:defRPr>
            </a:lvl1pPr>
          </a:lstStyle>
          <a:p>
            <a:pPr lvl="0"/>
            <a:r>
              <a:rPr lang="en-US" dirty="0"/>
              <a:t>Position</a:t>
            </a:r>
          </a:p>
        </p:txBody>
      </p:sp>
      <p:sp>
        <p:nvSpPr>
          <p:cNvPr id="25" name="Author Name Placeholder"/>
          <p:cNvSpPr>
            <a:spLocks noGrp="1"/>
          </p:cNvSpPr>
          <p:nvPr>
            <p:ph type="body" sz="quarter" idx="10" hasCustomPrompt="1"/>
          </p:nvPr>
        </p:nvSpPr>
        <p:spPr bwMode="auto">
          <a:xfrm>
            <a:off x="760412" y="4176826"/>
            <a:ext cx="3187613" cy="499649"/>
          </a:xfrm>
          <a:prstGeom prst="rect">
            <a:avLst/>
          </a:prstGeom>
          <a:noFill/>
          <a:effectLst/>
        </p:spPr>
        <p:txBody>
          <a:bodyPr wrap="square" lIns="36000" tIns="36000" rIns="36000" bIns="36000" rtlCol="0" anchor="b" anchorCtr="0">
            <a:spAutoFit/>
          </a:bodyPr>
          <a:lstStyle>
            <a:lvl1pPr marL="0" indent="0" algn="l" rtl="0" fontAlgn="base">
              <a:spcBef>
                <a:spcPct val="0"/>
              </a:spcBef>
              <a:spcAft>
                <a:spcPct val="0"/>
              </a:spcAft>
              <a:buNone/>
              <a:defRPr lang="en-US" sz="2800" b="1" kern="1200" baseline="0" dirty="0" smtClean="0">
                <a:solidFill>
                  <a:srgbClr val="EE792A"/>
                </a:solidFill>
                <a:effectLst/>
                <a:latin typeface="+mn-lt"/>
                <a:ea typeface="+mn-ea"/>
                <a:cs typeface="+mn-cs"/>
              </a:defRPr>
            </a:lvl1pPr>
          </a:lstStyle>
          <a:p>
            <a:pPr lvl="0"/>
            <a:r>
              <a:rPr lang="en-US" dirty="0"/>
              <a:t>Author Name</a:t>
            </a:r>
          </a:p>
        </p:txBody>
      </p:sp>
      <p:sp>
        <p:nvSpPr>
          <p:cNvPr id="31" name="Slide Picture Placeholder"/>
          <p:cNvSpPr>
            <a:spLocks noGrp="1"/>
          </p:cNvSpPr>
          <p:nvPr>
            <p:ph type="pic" sz="quarter" idx="16" hasCustomPrompt="1"/>
          </p:nvPr>
        </p:nvSpPr>
        <p:spPr>
          <a:xfrm>
            <a:off x="4366413" y="4191000"/>
            <a:ext cx="7382341" cy="1905000"/>
          </a:xfrm>
          <a:prstGeom prst="rect">
            <a:avLst/>
          </a:prstGeom>
        </p:spPr>
        <p:txBody>
          <a:bodyPr lIns="108000" tIns="36000" rIns="108000" bIns="36000"/>
          <a:lstStyle>
            <a:lvl1pPr marL="0" indent="0">
              <a:buNone/>
              <a:defRPr/>
            </a:lvl1pPr>
          </a:lstStyle>
          <a:p>
            <a:r>
              <a:rPr lang="en-US" dirty="0"/>
              <a:t>Insert a Picture Here</a:t>
            </a:r>
          </a:p>
        </p:txBody>
      </p:sp>
      <p:sp>
        <p:nvSpPr>
          <p:cNvPr id="3" name="Presentation Subtitle"/>
          <p:cNvSpPr>
            <a:spLocks noGrp="1"/>
          </p:cNvSpPr>
          <p:nvPr>
            <p:ph type="subTitle" idx="1" hasCustomPrompt="1"/>
          </p:nvPr>
        </p:nvSpPr>
        <p:spPr>
          <a:xfrm>
            <a:off x="4366413" y="2346299"/>
            <a:ext cx="7382341" cy="1752600"/>
          </a:xfrm>
        </p:spPr>
        <p:txBody>
          <a:bodyPr lIns="0" tIns="0" rIns="0" bIns="0">
            <a:normAutofit/>
          </a:bodyPr>
          <a:lstStyle>
            <a:lvl1pPr marL="0" indent="0" algn="r">
              <a:spcBef>
                <a:spcPts val="0"/>
              </a:spcBef>
              <a:buNone/>
              <a:defRPr sz="4000" cap="none" spc="200" baseline="0">
                <a:solidFill>
                  <a:schemeClr val="accent1"/>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dirty="0"/>
              <a:t>Presentation Subtitle</a:t>
            </a:r>
            <a:endParaRPr dirty="0"/>
          </a:p>
        </p:txBody>
      </p:sp>
      <p:sp>
        <p:nvSpPr>
          <p:cNvPr id="2" name="Presentation Title"/>
          <p:cNvSpPr>
            <a:spLocks noGrp="1"/>
          </p:cNvSpPr>
          <p:nvPr>
            <p:ph type="ctrTitle" hasCustomPrompt="1"/>
          </p:nvPr>
        </p:nvSpPr>
        <p:spPr>
          <a:xfrm>
            <a:off x="4366413" y="314301"/>
            <a:ext cx="7382341" cy="2000251"/>
          </a:xfrm>
        </p:spPr>
        <p:txBody>
          <a:bodyPr lIns="0" tIns="0" rIns="0" bIns="0">
            <a:normAutofit/>
          </a:bodyPr>
          <a:lstStyle>
            <a:lvl1pPr algn="r">
              <a:defRPr sz="5400">
                <a:solidFill>
                  <a:srgbClr val="F6D18E"/>
                </a:solidFill>
              </a:defRPr>
            </a:lvl1pPr>
          </a:lstStyle>
          <a:p>
            <a:r>
              <a:rPr lang="en-US" dirty="0"/>
              <a:t>Presentation Title</a:t>
            </a:r>
            <a:endParaRPr dirty="0"/>
          </a:p>
        </p:txBody>
      </p:sp>
    </p:spTree>
    <p:extLst>
      <p:ext uri="{BB962C8B-B14F-4D97-AF65-F5344CB8AC3E}">
        <p14:creationId xmlns:p14="http://schemas.microsoft.com/office/powerpoint/2010/main" val="3685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a:t>
            </a:fld>
            <a:endParaRPr lang="en-US" dirty="0">
              <a:solidFill>
                <a:prstClr val="white">
                  <a:tint val="75000"/>
                </a:prstClr>
              </a:solidFill>
            </a:endParaRPr>
          </a:p>
        </p:txBody>
      </p:sp>
      <p:sp>
        <p:nvSpPr>
          <p:cNvPr id="22" name="Slide Content Placeholder"/>
          <p:cNvSpPr>
            <a:spLocks noGrp="1"/>
          </p:cNvSpPr>
          <p:nvPr>
            <p:ph idx="1" hasCustomPrompt="1"/>
          </p:nvPr>
        </p:nvSpPr>
        <p:spPr>
          <a:xfrm>
            <a:off x="190413" y="1151121"/>
            <a:ext cx="11804822" cy="5570355"/>
          </a:xfrm>
        </p:spPr>
        <p:txBody>
          <a:bodyPr/>
          <a:lstStyle>
            <a:lvl1pPr>
              <a:defRPr sz="3400"/>
            </a:lvl1pPr>
            <a:lvl2pPr>
              <a:defRPr sz="3200"/>
            </a:lvl2pPr>
            <a:lvl3pPr>
              <a:defRPr sz="3000"/>
            </a:lvl3pPr>
            <a:lvl4pPr>
              <a:defRPr sz="2800"/>
            </a:lvl4pPr>
            <a:lvl5pPr>
              <a:defRPr sz="2600"/>
            </a:lvl5pPr>
            <a:lvl6pPr>
              <a:defRPr/>
            </a:lvl6pPr>
            <a:lvl7pPr>
              <a:defRPr/>
            </a:lvl7pPr>
            <a:lvl8pPr>
              <a:defRPr/>
            </a:lvl8pPr>
            <a:lvl9pPr>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cNvSpPr>
            <a:spLocks noGrp="1"/>
          </p:cNvSpPr>
          <p:nvPr>
            <p:ph type="title" hasCustomPrompt="1"/>
          </p:nvPr>
        </p:nvSpPr>
        <p:spPr>
          <a:xfrm>
            <a:off x="188815" y="40341"/>
            <a:ext cx="11804822" cy="1110780"/>
          </a:xfrm>
        </p:spPr>
        <p:txBody>
          <a:bodyPr/>
          <a:lstStyle>
            <a:lvl1pPr>
              <a:defRPr>
                <a:solidFill>
                  <a:srgbClr val="F3BE60"/>
                </a:solidFill>
                <a:effectLst/>
              </a:defRPr>
            </a:lvl1pPr>
          </a:lstStyle>
          <a:p>
            <a:r>
              <a:rPr lang="en-US" dirty="0"/>
              <a:t>Slide Title</a:t>
            </a:r>
            <a:endParaRPr dirty="0"/>
          </a:p>
        </p:txBody>
      </p:sp>
    </p:spTree>
    <p:extLst>
      <p:ext uri="{BB962C8B-B14F-4D97-AF65-F5344CB8AC3E}">
        <p14:creationId xmlns:p14="http://schemas.microsoft.com/office/powerpoint/2010/main" val="347995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Subtitle"/>
          <p:cNvSpPr>
            <a:spLocks noGrp="1"/>
          </p:cNvSpPr>
          <p:nvPr>
            <p:ph type="body" idx="1" hasCustomPrompt="1"/>
          </p:nvPr>
        </p:nvSpPr>
        <p:spPr>
          <a:xfrm>
            <a:off x="912812" y="5754968"/>
            <a:ext cx="10363200" cy="719034"/>
          </a:xfrm>
        </p:spPr>
        <p:txBody>
          <a:bodyPr wrap="square" lIns="36000" tIns="36000" rIns="36000" bIns="36000" anchor="t">
            <a:spAutoFit/>
          </a:bodyPr>
          <a:lstStyle>
            <a:lvl1pPr marL="0" indent="0" algn="ctr">
              <a:spcBef>
                <a:spcPts val="0"/>
              </a:spcBef>
              <a:buNone/>
              <a:defRPr sz="4000" cap="none" spc="200" baseline="0">
                <a:solidFill>
                  <a:schemeClr val="accent1"/>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en-US" dirty="0"/>
              <a:t>Click to Edit Section Subtitle</a:t>
            </a:r>
          </a:p>
        </p:txBody>
      </p:sp>
      <p:sp>
        <p:nvSpPr>
          <p:cNvPr id="2" name="Slide Title"/>
          <p:cNvSpPr>
            <a:spLocks noGrp="1"/>
          </p:cNvSpPr>
          <p:nvPr>
            <p:ph type="title" hasCustomPrompt="1"/>
          </p:nvPr>
        </p:nvSpPr>
        <p:spPr>
          <a:xfrm>
            <a:off x="912812" y="4953000"/>
            <a:ext cx="10363200" cy="820600"/>
          </a:xfrm>
        </p:spPr>
        <p:txBody>
          <a:bodyPr wrap="square" lIns="36000" tIns="36000" rIns="36000" bIns="36000" anchor="b">
            <a:spAutoFit/>
          </a:bodyPr>
          <a:lstStyle>
            <a:lvl1pPr algn="ctr">
              <a:defRPr sz="5400" b="1" cap="none" baseline="0"/>
            </a:lvl1pPr>
          </a:lstStyle>
          <a:p>
            <a:r>
              <a:rPr lang="en-US" dirty="0"/>
              <a:t>Click to Edit Section Title</a:t>
            </a:r>
            <a:endParaRPr dirty="0"/>
          </a:p>
        </p:txBody>
      </p:sp>
    </p:spTree>
    <p:extLst>
      <p:ext uri="{BB962C8B-B14F-4D97-AF65-F5344CB8AC3E}">
        <p14:creationId xmlns:p14="http://schemas.microsoft.com/office/powerpoint/2010/main" val="231574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97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9" name="Text Placeholder 29"/>
          <p:cNvSpPr>
            <a:spLocks noGrp="1"/>
          </p:cNvSpPr>
          <p:nvPr>
            <p:ph type="body" sz="quarter" idx="10" hasCustomPrompt="1"/>
          </p:nvPr>
        </p:nvSpPr>
        <p:spPr>
          <a:xfrm>
            <a:off x="1529384" y="6400802"/>
            <a:ext cx="10482604" cy="363552"/>
          </a:xfrm>
          <a:prstGeom prst="rect">
            <a:avLst/>
          </a:prstGeom>
        </p:spPr>
        <p:txBody>
          <a:bodyPr wrap="square" lIns="36000" rIns="36000">
            <a:spAutoFit/>
          </a:bodyPr>
          <a:lstStyle>
            <a:lvl1pPr marL="0" indent="0" algn="r">
              <a:buNone/>
              <a:defRPr sz="1800">
                <a:latin typeface="+mn-lt"/>
              </a:defRPr>
            </a:lvl1pPr>
          </a:lstStyle>
          <a:p>
            <a:pPr lvl="0"/>
            <a:r>
              <a:rPr lang="en-US" dirty="0"/>
              <a:t>Course Web Site</a:t>
            </a:r>
          </a:p>
        </p:txBody>
      </p:sp>
      <p:sp>
        <p:nvSpPr>
          <p:cNvPr id="50" name="Title 1"/>
          <p:cNvSpPr>
            <a:spLocks noGrp="1"/>
          </p:cNvSpPr>
          <p:nvPr>
            <p:ph type="title" hasCustomPrompt="1"/>
          </p:nvPr>
        </p:nvSpPr>
        <p:spPr>
          <a:xfrm>
            <a:off x="188815" y="40341"/>
            <a:ext cx="11823173" cy="1110780"/>
          </a:xfrm>
        </p:spPr>
        <p:txBody>
          <a:bodyPr/>
          <a:lstStyle>
            <a:lvl1pPr>
              <a:defRPr>
                <a:solidFill>
                  <a:srgbClr val="F3BE60"/>
                </a:solidFill>
                <a:effectLst/>
              </a:defRPr>
            </a:lvl1pPr>
          </a:lstStyle>
          <a:p>
            <a:r>
              <a:rPr lang="en-US" dirty="0"/>
              <a:t>Presentation Title</a:t>
            </a:r>
            <a:endParaRPr dirty="0"/>
          </a:p>
        </p:txBody>
      </p:sp>
      <p:sp>
        <p:nvSpPr>
          <p:cNvPr id="2" name="TextBox 1">
            <a:hlinkClick r:id="rId3" tooltip="Software University - Quality Education, Profession and Job for Software Engineers"/>
          </p:cNvPr>
          <p:cNvSpPr txBox="1"/>
          <p:nvPr userDrawn="1"/>
        </p:nvSpPr>
        <p:spPr>
          <a:xfrm rot="322982">
            <a:off x="10066442" y="2253546"/>
            <a:ext cx="303288" cy="400110"/>
          </a:xfrm>
          <a:prstGeom prst="rect">
            <a:avLst/>
          </a:prstGeom>
          <a:noFill/>
        </p:spPr>
        <p:txBody>
          <a:bodyPr wrap="none" rtlCol="0">
            <a:spAutoFit/>
          </a:bodyPr>
          <a:lstStyle/>
          <a:p>
            <a:r>
              <a:rPr lang="en-US" sz="2000" b="1" dirty="0">
                <a:solidFill>
                  <a:srgbClr val="603A14"/>
                </a:solidFill>
              </a:rPr>
              <a:t>?</a:t>
            </a:r>
          </a:p>
        </p:txBody>
      </p:sp>
      <p:sp>
        <p:nvSpPr>
          <p:cNvPr id="27" name="TextBox 26">
            <a:hlinkClick r:id="rId4" tooltip="Software University Foundaton"/>
          </p:cNvPr>
          <p:cNvSpPr txBox="1"/>
          <p:nvPr userDrawn="1"/>
        </p:nvSpPr>
        <p:spPr>
          <a:xfrm rot="20630519">
            <a:off x="7568290" y="4341197"/>
            <a:ext cx="303288" cy="400110"/>
          </a:xfrm>
          <a:prstGeom prst="rect">
            <a:avLst/>
          </a:prstGeom>
          <a:noFill/>
        </p:spPr>
        <p:txBody>
          <a:bodyPr wrap="none" rtlCol="0">
            <a:spAutoFit/>
          </a:bodyPr>
          <a:lstStyle/>
          <a:p>
            <a:r>
              <a:rPr lang="en-US" sz="2000" b="1" dirty="0">
                <a:solidFill>
                  <a:srgbClr val="603A14"/>
                </a:solidFill>
              </a:rPr>
              <a:t>?</a:t>
            </a:r>
          </a:p>
        </p:txBody>
      </p:sp>
      <p:sp>
        <p:nvSpPr>
          <p:cNvPr id="51" name="TextBox 50">
            <a:hlinkClick r:id="rId5" tooltip="Svetlin Nakov - Programming and Education for Developers"/>
          </p:cNvPr>
          <p:cNvSpPr txBox="1"/>
          <p:nvPr userDrawn="1"/>
        </p:nvSpPr>
        <p:spPr>
          <a:xfrm>
            <a:off x="11500162" y="4679637"/>
            <a:ext cx="255198" cy="276999"/>
          </a:xfrm>
          <a:prstGeom prst="rect">
            <a:avLst/>
          </a:prstGeom>
          <a:noFill/>
        </p:spPr>
        <p:txBody>
          <a:bodyPr wrap="none" rtlCol="0">
            <a:spAutoFit/>
          </a:bodyPr>
          <a:lstStyle/>
          <a:p>
            <a:r>
              <a:rPr lang="en-US" sz="1200" dirty="0">
                <a:solidFill>
                  <a:srgbClr val="603A14"/>
                </a:solidFill>
              </a:rPr>
              <a:t>?</a:t>
            </a:r>
          </a:p>
        </p:txBody>
      </p:sp>
      <p:sp>
        <p:nvSpPr>
          <p:cNvPr id="52" name="TextBox 51">
            <a:hlinkClick r:id="rId6" tooltip="Software University - Discussion Forum"/>
          </p:cNvPr>
          <p:cNvSpPr txBox="1"/>
          <p:nvPr userDrawn="1"/>
        </p:nvSpPr>
        <p:spPr>
          <a:xfrm rot="20971262">
            <a:off x="6094412" y="6109081"/>
            <a:ext cx="268022" cy="307777"/>
          </a:xfrm>
          <a:prstGeom prst="rect">
            <a:avLst/>
          </a:prstGeom>
          <a:noFill/>
        </p:spPr>
        <p:txBody>
          <a:bodyPr wrap="none" rtlCol="0">
            <a:spAutoFit/>
          </a:bodyPr>
          <a:lstStyle/>
          <a:p>
            <a:r>
              <a:rPr lang="en-US" sz="1400" dirty="0">
                <a:solidFill>
                  <a:srgbClr val="603A14"/>
                </a:solidFill>
              </a:rPr>
              <a:t>?</a:t>
            </a:r>
          </a:p>
        </p:txBody>
      </p:sp>
      <p:sp>
        <p:nvSpPr>
          <p:cNvPr id="53" name="TextBox 52">
            <a:hlinkClick r:id="rId7" tooltip="Software University - Online Judge System"/>
          </p:cNvPr>
          <p:cNvSpPr txBox="1"/>
          <p:nvPr userDrawn="1"/>
        </p:nvSpPr>
        <p:spPr>
          <a:xfrm rot="569019">
            <a:off x="9155998" y="4032736"/>
            <a:ext cx="292068" cy="369332"/>
          </a:xfrm>
          <a:prstGeom prst="rect">
            <a:avLst/>
          </a:prstGeom>
          <a:noFill/>
        </p:spPr>
        <p:txBody>
          <a:bodyPr wrap="none" rtlCol="0">
            <a:spAutoFit/>
          </a:bodyPr>
          <a:lstStyle/>
          <a:p>
            <a:r>
              <a:rPr lang="en-US" sz="1800" b="1" dirty="0">
                <a:solidFill>
                  <a:srgbClr val="603A14"/>
                </a:solidFill>
              </a:rPr>
              <a:t>?</a:t>
            </a:r>
          </a:p>
        </p:txBody>
      </p:sp>
      <p:sp>
        <p:nvSpPr>
          <p:cNvPr id="54" name="TextBox 53">
            <a:hlinkClick r:id="rId8" tooltip="Software University @ Facebook"/>
          </p:cNvPr>
          <p:cNvSpPr txBox="1"/>
          <p:nvPr userDrawn="1"/>
        </p:nvSpPr>
        <p:spPr>
          <a:xfrm rot="219682">
            <a:off x="7047355" y="2560119"/>
            <a:ext cx="327334" cy="461665"/>
          </a:xfrm>
          <a:prstGeom prst="rect">
            <a:avLst/>
          </a:prstGeom>
          <a:noFill/>
        </p:spPr>
        <p:txBody>
          <a:bodyPr wrap="none" rtlCol="0">
            <a:spAutoFit/>
          </a:bodyPr>
          <a:lstStyle/>
          <a:p>
            <a:r>
              <a:rPr lang="en-US" b="1" dirty="0">
                <a:solidFill>
                  <a:srgbClr val="603A14"/>
                </a:solidFill>
              </a:rPr>
              <a:t>?</a:t>
            </a:r>
          </a:p>
        </p:txBody>
      </p:sp>
      <p:sp>
        <p:nvSpPr>
          <p:cNvPr id="56" name="TextBox 55">
            <a:hlinkClick r:id="rId9" tooltip="Software University @ Twitter"/>
          </p:cNvPr>
          <p:cNvSpPr txBox="1"/>
          <p:nvPr userDrawn="1"/>
        </p:nvSpPr>
        <p:spPr>
          <a:xfrm rot="20972266">
            <a:off x="11754532" y="2320841"/>
            <a:ext cx="268022" cy="307777"/>
          </a:xfrm>
          <a:prstGeom prst="rect">
            <a:avLst/>
          </a:prstGeom>
          <a:noFill/>
        </p:spPr>
        <p:txBody>
          <a:bodyPr wrap="none" rtlCol="0">
            <a:spAutoFit/>
          </a:bodyPr>
          <a:lstStyle/>
          <a:p>
            <a:r>
              <a:rPr lang="en-US" sz="1400" dirty="0">
                <a:solidFill>
                  <a:srgbClr val="603A14"/>
                </a:solidFill>
              </a:rPr>
              <a:t>?</a:t>
            </a:r>
          </a:p>
        </p:txBody>
      </p:sp>
      <p:sp>
        <p:nvSpPr>
          <p:cNvPr id="57" name="TextBox 56">
            <a:hlinkClick r:id="rId10" tooltip="Software University @ YouTube - free training courses and video lessons for software engineers"/>
          </p:cNvPr>
          <p:cNvSpPr txBox="1"/>
          <p:nvPr userDrawn="1"/>
        </p:nvSpPr>
        <p:spPr>
          <a:xfrm rot="562174">
            <a:off x="11774596" y="3447926"/>
            <a:ext cx="255198" cy="276999"/>
          </a:xfrm>
          <a:prstGeom prst="rect">
            <a:avLst/>
          </a:prstGeom>
          <a:noFill/>
        </p:spPr>
        <p:txBody>
          <a:bodyPr wrap="none" rtlCol="0">
            <a:spAutoFit/>
          </a:bodyPr>
          <a:lstStyle/>
          <a:p>
            <a:r>
              <a:rPr lang="en-US" sz="1200" dirty="0">
                <a:solidFill>
                  <a:srgbClr val="603A14"/>
                </a:solidFill>
              </a:rPr>
              <a:t>?</a:t>
            </a:r>
          </a:p>
        </p:txBody>
      </p:sp>
      <p:sp>
        <p:nvSpPr>
          <p:cNvPr id="58" name="TextBox 57">
            <a:hlinkClick r:id="rId11" tooltip="Programming Fundamentals Book and Vide Lessons: Learn C#, Programming, Data Structures, Algorithms and Quality Coding"/>
          </p:cNvPr>
          <p:cNvSpPr txBox="1"/>
          <p:nvPr userDrawn="1"/>
        </p:nvSpPr>
        <p:spPr>
          <a:xfrm rot="571210">
            <a:off x="11136783" y="5625911"/>
            <a:ext cx="268022" cy="307777"/>
          </a:xfrm>
          <a:prstGeom prst="rect">
            <a:avLst/>
          </a:prstGeom>
          <a:noFill/>
        </p:spPr>
        <p:txBody>
          <a:bodyPr wrap="none" rtlCol="0">
            <a:spAutoFit/>
          </a:bodyPr>
          <a:lstStyle/>
          <a:p>
            <a:r>
              <a:rPr lang="en-US" sz="1400" dirty="0">
                <a:solidFill>
                  <a:srgbClr val="603A14"/>
                </a:solidFill>
              </a:rPr>
              <a:t>?</a:t>
            </a:r>
          </a:p>
        </p:txBody>
      </p:sp>
      <p:sp>
        <p:nvSpPr>
          <p:cNvPr id="16" name="Rectangle 15"/>
          <p:cNvSpPr/>
          <p:nvPr userDrawn="1"/>
        </p:nvSpPr>
        <p:spPr>
          <a:xfrm rot="20949717">
            <a:off x="2718532" y="3306088"/>
            <a:ext cx="4540980" cy="948072"/>
          </a:xfrm>
          <a:prstGeom prst="rect">
            <a:avLst/>
          </a:prstGeom>
        </p:spPr>
        <p:txBody>
          <a:bodyPr wrap="none" lIns="0" tIns="0" rIns="0" bIns="0" anchor="ctr" anchorCtr="0">
            <a:noAutofit/>
            <a:scene3d>
              <a:camera prst="orthographicFront"/>
              <a:lightRig rig="soft" dir="t">
                <a:rot lat="0" lon="0" rev="10800000"/>
              </a:lightRig>
            </a:scene3d>
            <a:sp3d>
              <a:bevelT w="27940" h="12700"/>
              <a:contourClr>
                <a:srgbClr val="DDDDDD"/>
              </a:contourClr>
            </a:sp3d>
          </a:bodyPr>
          <a:lstStyle/>
          <a:p>
            <a:pPr algn="ctr" eaLnBrk="0" hangingPunct="0">
              <a:buClr>
                <a:srgbClr val="A19574">
                  <a:lumMod val="40000"/>
                  <a:lumOff val="60000"/>
                </a:srgbClr>
              </a:buClr>
              <a:buSzPct val="70000"/>
              <a:buFont typeface="Wingdings 2" pitchFamily="18" charset="2"/>
              <a:buNone/>
            </a:pPr>
            <a:r>
              <a:rPr lang="bg-BG" sz="6600" b="1" dirty="0">
                <a:solidFill>
                  <a:srgbClr val="F3BE60"/>
                </a:solidFill>
              </a:rPr>
              <a:t>Въпроси</a:t>
            </a:r>
            <a:r>
              <a:rPr lang="en-US" sz="6600" b="1" dirty="0">
                <a:solidFill>
                  <a:srgbClr val="F3BE60"/>
                </a:solidFill>
              </a:rPr>
              <a:t>?</a:t>
            </a:r>
            <a:endParaRPr lang="en-US" sz="6600" b="1" spc="150" dirty="0">
              <a:ln w="11430"/>
              <a:solidFill>
                <a:prstClr val="white">
                  <a:lumMod val="40000"/>
                  <a:lumOff val="60000"/>
                </a:prstClr>
              </a:solidFill>
              <a:effectLst>
                <a:outerShdw blurRad="25400" algn="tl" rotWithShape="0">
                  <a:srgbClr val="000000">
                    <a:alpha val="43000"/>
                  </a:srgbClr>
                </a:outerShdw>
              </a:effectLst>
            </a:endParaRPr>
          </a:p>
        </p:txBody>
      </p:sp>
      <p:pic>
        <p:nvPicPr>
          <p:cNvPr id="18" name="Picture 17">
            <a:extLst>
              <a:ext uri="{FF2B5EF4-FFF2-40B4-BE49-F238E27FC236}">
                <a16:creationId xmlns:a16="http://schemas.microsoft.com/office/drawing/2014/main" id="{09AAFB65-F193-4484-85C5-7FFA4302163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20967714">
            <a:off x="504277" y="2018007"/>
            <a:ext cx="2849278" cy="3305665"/>
          </a:xfrm>
          <a:prstGeom prst="rect">
            <a:avLst/>
          </a:prstGeom>
        </p:spPr>
      </p:pic>
    </p:spTree>
    <p:extLst>
      <p:ext uri="{BB962C8B-B14F-4D97-AF65-F5344CB8AC3E}">
        <p14:creationId xmlns:p14="http://schemas.microsoft.com/office/powerpoint/2010/main" val="4141607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pPr defTabSz="1218565"/>
            <a:fld id="{C014DD1E-5D91-48A3-AD6D-45FBA980D106}" type="slidenum">
              <a:rPr lang="en-US" smtClean="0">
                <a:solidFill>
                  <a:prstClr val="white">
                    <a:tint val="75000"/>
                  </a:prstClr>
                </a:solidFill>
              </a:rPr>
              <a:pPr defTabSz="1218565"/>
              <a:t>‹#›</a:t>
            </a:fld>
            <a:endParaRPr lang="en-US" dirty="0">
              <a:solidFill>
                <a:prstClr val="white">
                  <a:tint val="75000"/>
                </a:prstClr>
              </a:solidFill>
            </a:endParaRPr>
          </a:p>
        </p:txBody>
      </p:sp>
      <p:sp>
        <p:nvSpPr>
          <p:cNvPr id="3" name="Slide Text Placeholder"/>
          <p:cNvSpPr>
            <a:spLocks noGrp="1"/>
          </p:cNvSpPr>
          <p:nvPr>
            <p:ph type="body" idx="1"/>
          </p:nvPr>
        </p:nvSpPr>
        <p:spPr>
          <a:xfrm>
            <a:off x="190413" y="1151123"/>
            <a:ext cx="11804822" cy="5570353"/>
          </a:xfrm>
          <a:prstGeom prst="rect">
            <a:avLst/>
          </a:prstGeom>
        </p:spPr>
        <p:txBody>
          <a:bodyPr vert="horz" lIns="108000" tIns="36000" rIns="108000" bIns="3600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laceholder"/>
          <p:cNvSpPr>
            <a:spLocks noGrp="1"/>
          </p:cNvSpPr>
          <p:nvPr>
            <p:ph type="title"/>
          </p:nvPr>
        </p:nvSpPr>
        <p:spPr>
          <a:xfrm>
            <a:off x="190403" y="39574"/>
            <a:ext cx="11806432" cy="1111549"/>
          </a:xfrm>
          <a:prstGeom prst="rect">
            <a:avLst/>
          </a:prstGeom>
        </p:spPr>
        <p:txBody>
          <a:bodyPr vert="horz" lIns="108000" tIns="36000" rIns="108000" bIns="36000" rtlCol="0" anchor="ctr" anchorCtr="0">
            <a:normAutofit/>
          </a:bodyPr>
          <a:lstStyle/>
          <a:p>
            <a:r>
              <a:rPr lang="en-US" dirty="0"/>
              <a:t>Click to Edit Master Title Style</a:t>
            </a:r>
            <a:endParaRPr dirty="0"/>
          </a:p>
        </p:txBody>
      </p:sp>
    </p:spTree>
    <p:extLst>
      <p:ext uri="{BB962C8B-B14F-4D97-AF65-F5344CB8AC3E}">
        <p14:creationId xmlns:p14="http://schemas.microsoft.com/office/powerpoint/2010/main" val="268163443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lgn="l" defTabSz="1218565" rtl="0" eaLnBrk="1" latinLnBrk="0" hangingPunct="1">
        <a:lnSpc>
          <a:spcPct val="90000"/>
        </a:lnSpc>
        <a:spcBef>
          <a:spcPct val="0"/>
        </a:spcBef>
        <a:buNone/>
        <a:defRPr sz="4000" b="1" kern="1200">
          <a:solidFill>
            <a:srgbClr val="F3BE60"/>
          </a:solidFill>
          <a:latin typeface="+mj-lt"/>
          <a:ea typeface="+mj-ea"/>
          <a:cs typeface="+mj-cs"/>
        </a:defRPr>
      </a:lvl1pPr>
    </p:titleStyle>
    <p:bodyStyle>
      <a:lvl1pPr marL="304800" indent="-304800" algn="l" defTabSz="1218565" rtl="0" eaLnBrk="1" latinLnBrk="0" hangingPunct="1">
        <a:lnSpc>
          <a:spcPct val="105000"/>
        </a:lnSpc>
        <a:spcBef>
          <a:spcPts val="600"/>
        </a:spcBef>
        <a:spcAft>
          <a:spcPts val="600"/>
        </a:spcAft>
        <a:buClr>
          <a:srgbClr val="F2B254"/>
        </a:buClr>
        <a:buSzPct val="100000"/>
        <a:buFont typeface="Wingdings" charset="2"/>
        <a:buChar char="§"/>
        <a:defRPr sz="3400" b="0" kern="1200">
          <a:solidFill>
            <a:schemeClr val="tx1"/>
          </a:solidFill>
          <a:latin typeface="+mn-lt"/>
          <a:ea typeface="+mn-ea"/>
          <a:cs typeface="+mn-cs"/>
        </a:defRPr>
      </a:lvl1pPr>
      <a:lvl2pPr marL="609600" indent="-231775" algn="l" defTabSz="1218565" rtl="0" eaLnBrk="1" latinLnBrk="0" hangingPunct="1">
        <a:lnSpc>
          <a:spcPct val="105000"/>
        </a:lnSpc>
        <a:spcBef>
          <a:spcPts val="600"/>
        </a:spcBef>
        <a:spcAft>
          <a:spcPts val="600"/>
        </a:spcAft>
        <a:buClr>
          <a:schemeClr val="accent1"/>
        </a:buClr>
        <a:buSzPct val="80000"/>
        <a:buFont typeface="Wingdings" charset="2"/>
        <a:buChar char="§"/>
        <a:defRPr sz="3200" b="0" kern="1200">
          <a:solidFill>
            <a:schemeClr val="tx1"/>
          </a:solidFill>
          <a:latin typeface="+mn-lt"/>
          <a:ea typeface="+mn-ea"/>
          <a:cs typeface="+mn-cs"/>
        </a:defRPr>
      </a:lvl2pPr>
      <a:lvl3pPr marL="914400" indent="-231775" algn="l" defTabSz="1218565" rtl="0" eaLnBrk="1" latinLnBrk="0" hangingPunct="1">
        <a:lnSpc>
          <a:spcPct val="105000"/>
        </a:lnSpc>
        <a:spcBef>
          <a:spcPts val="600"/>
        </a:spcBef>
        <a:spcAft>
          <a:spcPts val="600"/>
        </a:spcAft>
        <a:buClr>
          <a:srgbClr val="EF9A1D"/>
        </a:buClr>
        <a:buSzPct val="80000"/>
        <a:buFont typeface="Wingdings" charset="2"/>
        <a:buChar char="§"/>
        <a:defRPr sz="3000" b="0" kern="1200">
          <a:solidFill>
            <a:schemeClr val="tx1"/>
          </a:solidFill>
          <a:latin typeface="+mn-lt"/>
          <a:ea typeface="+mn-ea"/>
          <a:cs typeface="+mn-cs"/>
        </a:defRPr>
      </a:lvl3pPr>
      <a:lvl4pPr marL="1219200" indent="-231775" algn="l" defTabSz="1218565" rtl="0" eaLnBrk="1" latinLnBrk="0" hangingPunct="1">
        <a:lnSpc>
          <a:spcPct val="105000"/>
        </a:lnSpc>
        <a:spcBef>
          <a:spcPts val="600"/>
        </a:spcBef>
        <a:spcAft>
          <a:spcPts val="600"/>
        </a:spcAft>
        <a:buClr>
          <a:srgbClr val="ED9411"/>
        </a:buClr>
        <a:buSzPct val="80000"/>
        <a:buFont typeface="Wingdings" charset="2"/>
        <a:buChar char="§"/>
        <a:defRPr sz="2800" b="0" kern="1200">
          <a:solidFill>
            <a:schemeClr val="tx1"/>
          </a:solidFill>
          <a:latin typeface="+mn-lt"/>
          <a:ea typeface="+mn-ea"/>
          <a:cs typeface="+mn-cs"/>
        </a:defRPr>
      </a:lvl4pPr>
      <a:lvl5pPr marL="1524000" indent="-231775" algn="l" defTabSz="1218565" rtl="0" eaLnBrk="1" latinLnBrk="0" hangingPunct="1">
        <a:lnSpc>
          <a:spcPct val="105000"/>
        </a:lnSpc>
        <a:spcBef>
          <a:spcPts val="600"/>
        </a:spcBef>
        <a:spcAft>
          <a:spcPts val="600"/>
        </a:spcAft>
        <a:buClr>
          <a:srgbClr val="E28D10"/>
        </a:buClr>
        <a:buSzPct val="80000"/>
        <a:buFont typeface="Wingdings" charset="2"/>
        <a:buChar char="§"/>
        <a:defRPr sz="2600" b="0" kern="1200">
          <a:solidFill>
            <a:schemeClr val="tx1"/>
          </a:solidFill>
          <a:latin typeface="+mn-lt"/>
          <a:ea typeface="+mn-ea"/>
          <a:cs typeface="+mn-cs"/>
        </a:defRPr>
      </a:lvl5pPr>
      <a:lvl6pPr marL="18281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6pPr>
      <a:lvl7pPr marL="21329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7pPr>
      <a:lvl8pPr marL="24377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8pPr>
      <a:lvl9pPr marL="27425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9pPr>
    </p:bodyStyle>
    <p:otherStyle>
      <a:defPPr>
        <a:defRPr/>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it-kariera.mon.bg/e-learning/" TargetMode="External"/><Relationship Id="rId5" Type="http://schemas.openxmlformats.org/officeDocument/2006/relationships/image" Target="../media/image7.png"/><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it-kariera.mon.bg/e-learning/"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creativecommons.org/licenses/by-nc-sa/4.0" TargetMode="External"/><Relationship Id="rId7" Type="http://schemas.openxmlformats.org/officeDocument/2006/relationships/hyperlink" Target="https://mon.b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softuni.foundation/" TargetMode="External"/><Relationship Id="rId10" Type="http://schemas.openxmlformats.org/officeDocument/2006/relationships/image" Target="../media/image17.jpeg"/><Relationship Id="rId4" Type="http://schemas.openxmlformats.org/officeDocument/2006/relationships/image" Target="../media/image14.png"/><Relationship Id="rId9" Type="http://schemas.openxmlformats.org/officeDocument/2006/relationships/hyperlink" Target="https://it-kariera.mon.bg/e-learn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4"/>
          <p:cNvSpPr txBox="1">
            <a:spLocks/>
          </p:cNvSpPr>
          <p:nvPr/>
        </p:nvSpPr>
        <p:spPr>
          <a:xfrm>
            <a:off x="1522412" y="650106"/>
            <a:ext cx="10043899" cy="1635894"/>
          </a:xfrm>
          <a:prstGeom prst="rect">
            <a:avLst/>
          </a:prstGeom>
        </p:spPr>
        <p:txBody>
          <a:bodyPr vert="horz" lIns="0" tIns="0" rIns="0" bIns="0" rtlCol="0" anchor="ctr" anchorCtr="0">
            <a:normAutofit/>
          </a:bodyPr>
          <a:lstStyle>
            <a:lvl1pPr algn="r" defTabSz="1218987" rtl="0" eaLnBrk="1" latinLnBrk="0" hangingPunct="1">
              <a:lnSpc>
                <a:spcPct val="90000"/>
              </a:lnSpc>
              <a:spcBef>
                <a:spcPct val="0"/>
              </a:spcBef>
              <a:buNone/>
              <a:defRPr sz="5400" b="1" kern="1200">
                <a:solidFill>
                  <a:srgbClr val="F6D18E"/>
                </a:solidFill>
                <a:latin typeface="+mj-lt"/>
                <a:ea typeface="+mj-ea"/>
                <a:cs typeface="+mj-cs"/>
              </a:defRPr>
            </a:lvl1pPr>
          </a:lstStyle>
          <a:p>
            <a:r>
              <a:rPr lang="bg-BG" dirty="0"/>
              <a:t>Форматиране</a:t>
            </a:r>
            <a:r>
              <a:rPr lang="en-US" dirty="0"/>
              <a:t> </a:t>
            </a:r>
            <a:r>
              <a:rPr lang="bg-BG" dirty="0"/>
              <a:t>селектираните резултати от </a:t>
            </a:r>
            <a:r>
              <a:rPr lang="en-US" dirty="0"/>
              <a:t>SQL </a:t>
            </a:r>
            <a:r>
              <a:rPr lang="bg-BG" dirty="0"/>
              <a:t>заявка</a:t>
            </a:r>
            <a:endParaRPr lang="en-US" dirty="0"/>
          </a:p>
        </p:txBody>
      </p:sp>
      <p:sp>
        <p:nvSpPr>
          <p:cNvPr id="22" name="Subtitle 5"/>
          <p:cNvSpPr txBox="1">
            <a:spLocks/>
          </p:cNvSpPr>
          <p:nvPr/>
        </p:nvSpPr>
        <p:spPr>
          <a:xfrm>
            <a:off x="3503612" y="1915602"/>
            <a:ext cx="8062699" cy="1335052"/>
          </a:xfrm>
          <a:prstGeom prst="rect">
            <a:avLst/>
          </a:prstGeom>
        </p:spPr>
        <p:txBody>
          <a:bodyPr vert="horz" lIns="0" tIns="0" rIns="0" bIns="0" rtlCol="0">
            <a:normAutofit/>
          </a:bodyPr>
          <a:lstStyle>
            <a:lvl1pPr marL="0" indent="0" algn="r" defTabSz="1218987" rtl="0" eaLnBrk="1" latinLnBrk="0" hangingPunct="1">
              <a:lnSpc>
                <a:spcPct val="105000"/>
              </a:lnSpc>
              <a:spcBef>
                <a:spcPts val="0"/>
              </a:spcBef>
              <a:spcAft>
                <a:spcPts val="600"/>
              </a:spcAft>
              <a:buClr>
                <a:srgbClr val="F2B254"/>
              </a:buClr>
              <a:buSzPct val="100000"/>
              <a:buFont typeface="Wingdings" panose="05000000000000000000" pitchFamily="2" charset="2"/>
              <a:buNone/>
              <a:defRPr sz="4000" b="0" kern="1200" cap="none" spc="200" baseline="0">
                <a:solidFill>
                  <a:schemeClr val="accent1"/>
                </a:solidFill>
                <a:latin typeface="+mn-lt"/>
                <a:ea typeface="+mn-ea"/>
                <a:cs typeface="+mn-cs"/>
              </a:defRPr>
            </a:lvl1pPr>
            <a:lvl2pPr marL="609493" indent="0" algn="ctr"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None/>
              <a:defRPr sz="3200" b="0" kern="1200">
                <a:solidFill>
                  <a:schemeClr val="tx1">
                    <a:tint val="75000"/>
                  </a:schemeClr>
                </a:solidFill>
                <a:latin typeface="+mn-lt"/>
                <a:ea typeface="+mn-ea"/>
                <a:cs typeface="+mn-cs"/>
              </a:defRPr>
            </a:lvl2pPr>
            <a:lvl3pPr marL="1218987" indent="0" algn="ctr"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None/>
              <a:defRPr sz="3000" b="0" kern="1200">
                <a:solidFill>
                  <a:schemeClr val="tx1">
                    <a:tint val="75000"/>
                  </a:schemeClr>
                </a:solidFill>
                <a:latin typeface="+mn-lt"/>
                <a:ea typeface="+mn-ea"/>
                <a:cs typeface="+mn-cs"/>
              </a:defRPr>
            </a:lvl3pPr>
            <a:lvl4pPr marL="1828480" indent="0" algn="ctr"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None/>
              <a:defRPr sz="2800" b="0" kern="1200">
                <a:solidFill>
                  <a:schemeClr val="tx1">
                    <a:tint val="75000"/>
                  </a:schemeClr>
                </a:solidFill>
                <a:latin typeface="+mn-lt"/>
                <a:ea typeface="+mn-ea"/>
                <a:cs typeface="+mn-cs"/>
              </a:defRPr>
            </a:lvl4pPr>
            <a:lvl5pPr marL="2437972" indent="0" algn="ctr"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None/>
              <a:defRPr sz="2600" b="0" kern="1200">
                <a:solidFill>
                  <a:schemeClr val="tx1">
                    <a:tint val="75000"/>
                  </a:schemeClr>
                </a:solidFill>
                <a:latin typeface="+mn-lt"/>
                <a:ea typeface="+mn-ea"/>
                <a:cs typeface="+mn-cs"/>
              </a:defRPr>
            </a:lvl5pPr>
            <a:lvl6pPr marL="3047466"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9pPr>
          </a:lstStyle>
          <a:p>
            <a:pPr>
              <a:lnSpc>
                <a:spcPct val="110000"/>
              </a:lnSpc>
            </a:pPr>
            <a:endParaRPr lang="en-US" dirty="0"/>
          </a:p>
        </p:txBody>
      </p:sp>
      <p:grpSp>
        <p:nvGrpSpPr>
          <p:cNvPr id="23" name="Group 22">
            <a:extLst>
              <a:ext uri="{FF2B5EF4-FFF2-40B4-BE49-F238E27FC236}">
                <a16:creationId xmlns:a16="http://schemas.microsoft.com/office/drawing/2014/main" id="{A0ADD6E4-664D-4B27-BE61-5A56E60D9702}"/>
              </a:ext>
            </a:extLst>
          </p:cNvPr>
          <p:cNvGrpSpPr/>
          <p:nvPr/>
        </p:nvGrpSpPr>
        <p:grpSpPr>
          <a:xfrm>
            <a:off x="745783" y="3421036"/>
            <a:ext cx="6322582" cy="2728319"/>
            <a:chOff x="745783" y="3421036"/>
            <a:chExt cx="6322582" cy="2728319"/>
          </a:xfrm>
        </p:grpSpPr>
        <p:pic>
          <p:nvPicPr>
            <p:cNvPr id="24" name="Picture 23" descr="http://softuni.bg">
              <a:extLst>
                <a:ext uri="{FF2B5EF4-FFF2-40B4-BE49-F238E27FC236}">
                  <a16:creationId xmlns:a16="http://schemas.microsoft.com/office/drawing/2014/main" id="{09FAB067-40A6-4A38-93D1-07FB4AB7C7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168453" y="3421036"/>
              <a:ext cx="1828798" cy="2006988"/>
            </a:xfrm>
            <a:prstGeom prst="rect">
              <a:avLst/>
            </a:prstGeom>
          </p:spPr>
        </p:pic>
        <p:sp>
          <p:nvSpPr>
            <p:cNvPr id="25" name="TextBox 24">
              <a:extLst>
                <a:ext uri="{FF2B5EF4-FFF2-40B4-BE49-F238E27FC236}">
                  <a16:creationId xmlns:a16="http://schemas.microsoft.com/office/drawing/2014/main" id="{4F5A4366-F5D6-4393-BD7A-141ED3660C17}"/>
                </a:ext>
              </a:extLst>
            </p:cNvPr>
            <p:cNvSpPr txBox="1"/>
            <p:nvPr/>
          </p:nvSpPr>
          <p:spPr>
            <a:xfrm rot="576164">
              <a:off x="5230554" y="3503609"/>
              <a:ext cx="1837811" cy="353943"/>
            </a:xfrm>
            <a:prstGeom prst="rect">
              <a:avLst/>
            </a:prstGeom>
            <a:noFill/>
          </p:spPr>
          <p:txBody>
            <a:bodyPr wrap="none" rtlCol="0">
              <a:spAutoFit/>
            </a:bodyPr>
            <a:lstStyle/>
            <a:p>
              <a:pPr algn="ctr">
                <a:lnSpc>
                  <a:spcPct val="85000"/>
                </a:lnSpc>
              </a:pPr>
              <a:r>
                <a:rPr lang="bg-BG" sz="2000" b="1" spc="50" dirty="0">
                  <a:ln w="9525" cmpd="sng">
                    <a:solidFill>
                      <a:srgbClr val="FFA72A"/>
                    </a:solidFill>
                    <a:prstDash val="solid"/>
                  </a:ln>
                  <a:solidFill>
                    <a:srgbClr val="FFF0D9"/>
                  </a:solidFill>
                  <a:effectLst>
                    <a:glow rad="38100">
                      <a:srgbClr val="F0A22E">
                        <a:alpha val="40000"/>
                      </a:srgbClr>
                    </a:glow>
                  </a:effectLst>
                </a:rPr>
                <a:t>Бази от данни</a:t>
              </a:r>
              <a:endParaRPr lang="en-US" sz="2000" b="1" spc="50" dirty="0">
                <a:ln w="9525" cmpd="sng">
                  <a:solidFill>
                    <a:srgbClr val="FFA72A"/>
                  </a:solidFill>
                  <a:prstDash val="solid"/>
                </a:ln>
                <a:solidFill>
                  <a:srgbClr val="FFF0D9"/>
                </a:solidFill>
                <a:effectLst>
                  <a:glow rad="38100">
                    <a:srgbClr val="F0A22E">
                      <a:alpha val="40000"/>
                    </a:srgbClr>
                  </a:glow>
                </a:effectLst>
              </a:endParaRPr>
            </a:p>
          </p:txBody>
        </p:sp>
        <p:pic>
          <p:nvPicPr>
            <p:cNvPr id="26" name="Picture 4" title="CC-BY-NC-SA License">
              <a:hlinkClick r:id="rId4" tooltip="This work is licensed under the &quot;Creative Commons Attribution-NonCommercial-ShareAlike 4.0 International&quot; license"/>
              <a:extLst>
                <a:ext uri="{FF2B5EF4-FFF2-40B4-BE49-F238E27FC236}">
                  <a16:creationId xmlns:a16="http://schemas.microsoft.com/office/drawing/2014/main" id="{56E2204D-C57C-439A-9210-E0B131EC6C08}"/>
                </a:ext>
              </a:extLst>
            </p:cNvPr>
            <p:cNvPicPr>
              <a:picLocks noChangeAspect="1" noChangeArrowheads="1"/>
            </p:cNvPicPr>
            <p:nvPr/>
          </p:nvPicPr>
          <p:blipFill>
            <a:blip r:embed="rId5"/>
            <a:srcRect/>
            <a:stretch>
              <a:fillRect/>
            </a:stretch>
          </p:blipFill>
          <p:spPr bwMode="auto">
            <a:xfrm>
              <a:off x="745783" y="4076772"/>
              <a:ext cx="2175525" cy="761165"/>
            </a:xfrm>
            <a:prstGeom prst="roundRect">
              <a:avLst>
                <a:gd name="adj" fmla="val 3940"/>
              </a:avLst>
            </a:prstGeom>
            <a:solidFill>
              <a:srgbClr val="231F20">
                <a:alpha val="50000"/>
              </a:srgbClr>
            </a:solidFill>
            <a:ln>
              <a:solidFill>
                <a:schemeClr val="accent1">
                  <a:lumMod val="75000"/>
                  <a:alpha val="50000"/>
                </a:schemeClr>
              </a:solidFill>
            </a:ln>
          </p:spPr>
        </p:pic>
        <p:sp>
          <p:nvSpPr>
            <p:cNvPr id="27" name="Text Placeholder 7">
              <a:extLst>
                <a:ext uri="{FF2B5EF4-FFF2-40B4-BE49-F238E27FC236}">
                  <a16:creationId xmlns:a16="http://schemas.microsoft.com/office/drawing/2014/main" id="{DEC0E384-8CE2-4278-814B-20BBC04E2118}"/>
                </a:ext>
              </a:extLst>
            </p:cNvPr>
            <p:cNvSpPr txBox="1">
              <a:spLocks/>
            </p:cNvSpPr>
            <p:nvPr/>
          </p:nvSpPr>
          <p:spPr bwMode="auto">
            <a:xfrm>
              <a:off x="760413" y="4998598"/>
              <a:ext cx="3187614" cy="444343"/>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2300" b="1" kern="1200" dirty="0" smtClean="0">
                  <a:solidFill>
                    <a:srgbClr val="F4B36C"/>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bg-BG" noProof="1"/>
                <a:t>Учителски</a:t>
              </a:r>
              <a:r>
                <a:rPr lang="bg-BG"/>
                <a:t> екип</a:t>
              </a:r>
            </a:p>
          </p:txBody>
        </p:sp>
        <p:sp>
          <p:nvSpPr>
            <p:cNvPr id="28" name="Text Placeholder 10">
              <a:extLst>
                <a:ext uri="{FF2B5EF4-FFF2-40B4-BE49-F238E27FC236}">
                  <a16:creationId xmlns:a16="http://schemas.microsoft.com/office/drawing/2014/main" id="{6B9D00F6-6C28-4C4E-8777-DB21EB7CFB3A}"/>
                </a:ext>
              </a:extLst>
            </p:cNvPr>
            <p:cNvSpPr txBox="1">
              <a:spLocks/>
            </p:cNvSpPr>
            <p:nvPr/>
          </p:nvSpPr>
          <p:spPr bwMode="auto">
            <a:xfrm>
              <a:off x="760412" y="5403725"/>
              <a:ext cx="3187613" cy="382788"/>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2000" b="1" kern="1200" dirty="0" smtClean="0">
                  <a:solidFill>
                    <a:schemeClr val="accent1">
                      <a:lumMod val="40000"/>
                      <a:lumOff val="60000"/>
                    </a:schemeClr>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bg-BG"/>
                <a:t>Обучение за ИТ кариера</a:t>
              </a:r>
            </a:p>
          </p:txBody>
        </p:sp>
        <p:sp>
          <p:nvSpPr>
            <p:cNvPr id="29" name="Text Placeholder 11">
              <a:extLst>
                <a:ext uri="{FF2B5EF4-FFF2-40B4-BE49-F238E27FC236}">
                  <a16:creationId xmlns:a16="http://schemas.microsoft.com/office/drawing/2014/main" id="{F4228145-6F82-4534-95DE-2617A32E17BF}"/>
                </a:ext>
              </a:extLst>
            </p:cNvPr>
            <p:cNvSpPr txBox="1">
              <a:spLocks/>
            </p:cNvSpPr>
            <p:nvPr/>
          </p:nvSpPr>
          <p:spPr bwMode="auto">
            <a:xfrm>
              <a:off x="760412" y="5690893"/>
              <a:ext cx="3810000" cy="458462"/>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1800" b="1" kern="1200" dirty="0" smtClean="0">
                  <a:solidFill>
                    <a:srgbClr val="F27A44"/>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n-GB">
                  <a:hlinkClick r:id="rId6"/>
                </a:rPr>
                <a:t>https://it-kariera.mon.bg/e-learning/</a:t>
              </a:r>
              <a:endParaRPr lang="en-GB"/>
            </a:p>
          </p:txBody>
        </p:sp>
      </p:grpSp>
      <p:sp>
        <p:nvSpPr>
          <p:cNvPr id="15" name="Text Box 66"/>
          <p:cNvSpPr txBox="1">
            <a:spLocks noChangeArrowheads="1"/>
          </p:cNvSpPr>
          <p:nvPr/>
        </p:nvSpPr>
        <p:spPr bwMode="auto">
          <a:xfrm>
            <a:off x="7923212" y="5746216"/>
            <a:ext cx="1467160" cy="400110"/>
          </a:xfrm>
          <a:prstGeom prst="rect">
            <a:avLst/>
          </a:prstGeom>
          <a:noFill/>
          <a:ln w="9525">
            <a:noFill/>
            <a:miter lim="800000"/>
            <a:headEnd/>
            <a:tailEnd/>
          </a:ln>
          <a:effectLst/>
        </p:spPr>
        <p:txBody>
          <a:bodyPr wrap="square">
            <a:spAutoFit/>
          </a:bodyPr>
          <a:lstStyle/>
          <a:p>
            <a:pPr algn="ctr">
              <a:lnSpc>
                <a:spcPct val="100000"/>
              </a:lnSpc>
            </a:pPr>
            <a:r>
              <a:rPr lang="bg-BG" sz="2000" b="1" dirty="0">
                <a:solidFill>
                  <a:srgbClr val="EBFFD2"/>
                </a:solidFill>
                <a:effectLst>
                  <a:outerShdw blurRad="38100" dist="38100" dir="2700000" algn="tl">
                    <a:srgbClr val="000000">
                      <a:alpha val="43137"/>
                    </a:srgbClr>
                  </a:outerShdw>
                </a:effectLst>
              </a:rPr>
              <a:t>Заявка</a:t>
            </a:r>
            <a:endParaRPr lang="en-US" sz="2000" b="1" dirty="0">
              <a:solidFill>
                <a:srgbClr val="EBFFD2"/>
              </a:solidFill>
              <a:effectLst>
                <a:outerShdw blurRad="38100" dist="38100" dir="2700000" algn="tl">
                  <a:srgbClr val="000000">
                    <a:alpha val="43137"/>
                  </a:srgbClr>
                </a:outerShdw>
              </a:effectLst>
            </a:endParaRPr>
          </a:p>
        </p:txBody>
      </p:sp>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35643" y="5029200"/>
            <a:ext cx="1508288" cy="1143000"/>
          </a:xfrm>
          <a:prstGeom prst="rect">
            <a:avLst/>
          </a:prstGeom>
          <a:solidFill>
            <a:schemeClr val="accent1"/>
          </a:solidFill>
        </p:spPr>
      </p:pic>
      <p:pic>
        <p:nvPicPr>
          <p:cNvPr id="41" name="Picture 2" descr="http://zaachi.blog.zive.cz/files/2008/09/sorting.jpg"/>
          <p:cNvPicPr>
            <a:picLocks noChangeAspect="1" noChangeArrowheads="1"/>
          </p:cNvPicPr>
          <p:nvPr/>
        </p:nvPicPr>
        <p:blipFill>
          <a:blip r:embed="rId8" cstate="screen"/>
          <a:srcRect/>
          <a:stretch>
            <a:fillRect/>
          </a:stretch>
        </p:blipFill>
        <p:spPr bwMode="auto">
          <a:xfrm>
            <a:off x="9933261" y="3464262"/>
            <a:ext cx="1522041" cy="1141531"/>
          </a:xfrm>
          <a:prstGeom prst="roundRect">
            <a:avLst>
              <a:gd name="adj" fmla="val 6420"/>
            </a:avLst>
          </a:prstGeom>
          <a:solidFill>
            <a:srgbClr val="FFFFFF">
              <a:shade val="85000"/>
            </a:srgbClr>
          </a:solidFill>
          <a:ln>
            <a:noFill/>
          </a:ln>
          <a:effectLst>
            <a:reflection blurRad="12700" stA="38000" endPos="28000" dist="5000" dir="5400000" sy="-100000" algn="bl" rotWithShape="0"/>
          </a:effectLst>
        </p:spPr>
      </p:pic>
      <p:grpSp>
        <p:nvGrpSpPr>
          <p:cNvPr id="16" name="Group 15"/>
          <p:cNvGrpSpPr/>
          <p:nvPr/>
        </p:nvGrpSpPr>
        <p:grpSpPr>
          <a:xfrm>
            <a:off x="7932553" y="4437136"/>
            <a:ext cx="1511737" cy="1136572"/>
            <a:chOff x="10073749" y="2763828"/>
            <a:chExt cx="1511737" cy="1136572"/>
          </a:xfrm>
        </p:grpSpPr>
        <p:sp>
          <p:nvSpPr>
            <p:cNvPr id="17" name="Rectangle 25"/>
            <p:cNvSpPr>
              <a:spLocks noChangeArrowheads="1"/>
            </p:cNvSpPr>
            <p:nvPr/>
          </p:nvSpPr>
          <p:spPr bwMode="blackWhite">
            <a:xfrm>
              <a:off x="10084033" y="2778067"/>
              <a:ext cx="1491169" cy="1097738"/>
            </a:xfrm>
            <a:prstGeom prst="rect">
              <a:avLst/>
            </a:prstGeom>
            <a:solidFill>
              <a:srgbClr val="FFFFCC"/>
            </a:solidFill>
            <a:ln w="25400">
              <a:solidFill>
                <a:srgbClr val="000000"/>
              </a:solidFill>
              <a:miter lim="800000"/>
              <a:headEnd/>
              <a:tailEnd/>
            </a:ln>
            <a:effectLst>
              <a:outerShdw dist="89803" dir="2700000" algn="ctr" rotWithShape="0">
                <a:srgbClr val="000000"/>
              </a:outerShdw>
            </a:effectLst>
          </p:spPr>
          <p:txBody>
            <a:bodyPr wrap="none" anchor="ctr"/>
            <a:lstStyle/>
            <a:p>
              <a:endParaRPr lang="bg-BG" dirty="0"/>
            </a:p>
          </p:txBody>
        </p:sp>
        <p:sp>
          <p:nvSpPr>
            <p:cNvPr id="18" name="Line 40"/>
            <p:cNvSpPr>
              <a:spLocks noChangeShapeType="1"/>
            </p:cNvSpPr>
            <p:nvPr/>
          </p:nvSpPr>
          <p:spPr bwMode="auto">
            <a:xfrm>
              <a:off x="10650934" y="2778067"/>
              <a:ext cx="0" cy="1122333"/>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19" name="Line 41"/>
            <p:cNvSpPr>
              <a:spLocks noChangeShapeType="1"/>
            </p:cNvSpPr>
            <p:nvPr/>
          </p:nvSpPr>
          <p:spPr bwMode="auto">
            <a:xfrm>
              <a:off x="10305137" y="2767711"/>
              <a:ext cx="0" cy="1122333"/>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20" name="Line 42"/>
            <p:cNvSpPr>
              <a:spLocks noChangeShapeType="1"/>
            </p:cNvSpPr>
            <p:nvPr/>
          </p:nvSpPr>
          <p:spPr bwMode="auto">
            <a:xfrm>
              <a:off x="10073749" y="2907517"/>
              <a:ext cx="1511737"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30" name="Line 43"/>
            <p:cNvSpPr>
              <a:spLocks noChangeShapeType="1"/>
            </p:cNvSpPr>
            <p:nvPr/>
          </p:nvSpPr>
          <p:spPr bwMode="auto">
            <a:xfrm>
              <a:off x="10073749" y="3031790"/>
              <a:ext cx="1511737"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31" name="Line 44"/>
            <p:cNvSpPr>
              <a:spLocks noChangeShapeType="1"/>
            </p:cNvSpPr>
            <p:nvPr/>
          </p:nvSpPr>
          <p:spPr bwMode="auto">
            <a:xfrm>
              <a:off x="10073749" y="3156062"/>
              <a:ext cx="1511737"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32" name="Line 45"/>
            <p:cNvSpPr>
              <a:spLocks noChangeShapeType="1"/>
            </p:cNvSpPr>
            <p:nvPr/>
          </p:nvSpPr>
          <p:spPr bwMode="auto">
            <a:xfrm>
              <a:off x="10073749" y="3280334"/>
              <a:ext cx="1511737"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33" name="Line 46"/>
            <p:cNvSpPr>
              <a:spLocks noChangeShapeType="1"/>
            </p:cNvSpPr>
            <p:nvPr/>
          </p:nvSpPr>
          <p:spPr bwMode="auto">
            <a:xfrm>
              <a:off x="10073749" y="3404606"/>
              <a:ext cx="1511737"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34" name="Line 47"/>
            <p:cNvSpPr>
              <a:spLocks noChangeShapeType="1"/>
            </p:cNvSpPr>
            <p:nvPr/>
          </p:nvSpPr>
          <p:spPr bwMode="auto">
            <a:xfrm>
              <a:off x="10073749" y="3528878"/>
              <a:ext cx="1511737"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35" name="Line 48"/>
            <p:cNvSpPr>
              <a:spLocks noChangeShapeType="1"/>
            </p:cNvSpPr>
            <p:nvPr/>
          </p:nvSpPr>
          <p:spPr bwMode="auto">
            <a:xfrm>
              <a:off x="10073749" y="3653151"/>
              <a:ext cx="1511737"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36" name="Line 49"/>
            <p:cNvSpPr>
              <a:spLocks noChangeShapeType="1"/>
            </p:cNvSpPr>
            <p:nvPr/>
          </p:nvSpPr>
          <p:spPr bwMode="auto">
            <a:xfrm>
              <a:off x="10073749" y="3777423"/>
              <a:ext cx="1511737"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37" name="Line 50"/>
            <p:cNvSpPr>
              <a:spLocks noChangeShapeType="1"/>
            </p:cNvSpPr>
            <p:nvPr/>
          </p:nvSpPr>
          <p:spPr bwMode="auto">
            <a:xfrm>
              <a:off x="11088001" y="2767711"/>
              <a:ext cx="0" cy="1122333"/>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38" name="Line 51"/>
            <p:cNvSpPr>
              <a:spLocks noChangeShapeType="1"/>
            </p:cNvSpPr>
            <p:nvPr/>
          </p:nvSpPr>
          <p:spPr bwMode="auto">
            <a:xfrm>
              <a:off x="11351527" y="2766417"/>
              <a:ext cx="0" cy="1122334"/>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39" name="Line 52"/>
            <p:cNvSpPr>
              <a:spLocks noChangeShapeType="1"/>
            </p:cNvSpPr>
            <p:nvPr/>
          </p:nvSpPr>
          <p:spPr bwMode="auto">
            <a:xfrm>
              <a:off x="10887464" y="2763828"/>
              <a:ext cx="0" cy="1122334"/>
            </a:xfrm>
            <a:prstGeom prst="line">
              <a:avLst/>
            </a:prstGeom>
            <a:noFill/>
            <a:ln w="25400">
              <a:solidFill>
                <a:srgbClr val="000000"/>
              </a:solidFill>
              <a:round/>
              <a:headEnd type="none" w="sm" len="sm"/>
              <a:tailEnd type="none" w="sm" len="sm"/>
            </a:ln>
            <a:effectLst/>
          </p:spPr>
          <p:txBody>
            <a:bodyPr/>
            <a:lstStyle/>
            <a:p>
              <a:endParaRPr lang="bg-BG" dirty="0"/>
            </a:p>
          </p:txBody>
        </p:sp>
      </p:grpSp>
    </p:spTree>
    <p:extLst>
      <p:ext uri="{BB962C8B-B14F-4D97-AF65-F5344CB8AC3E}">
        <p14:creationId xmlns:p14="http://schemas.microsoft.com/office/powerpoint/2010/main" val="2568701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bg-BG" dirty="0"/>
              <a:t>Решение</a:t>
            </a:r>
            <a:r>
              <a:rPr lang="en-US" dirty="0"/>
              <a:t>:</a:t>
            </a:r>
            <a:r>
              <a:rPr lang="bg-BG" dirty="0"/>
              <a:t> Най-висок връх</a:t>
            </a:r>
            <a:endParaRPr lang="en-US" dirty="0"/>
          </a:p>
        </p:txBody>
      </p:sp>
      <p:sp>
        <p:nvSpPr>
          <p:cNvPr id="5" name="Rectangle 4"/>
          <p:cNvSpPr>
            <a:spLocks noChangeArrowheads="1"/>
          </p:cNvSpPr>
          <p:nvPr/>
        </p:nvSpPr>
        <p:spPr bwMode="auto">
          <a:xfrm>
            <a:off x="1974495" y="2250353"/>
            <a:ext cx="7772400" cy="954107"/>
          </a:xfrm>
          <a:prstGeom prst="rect">
            <a:avLst/>
          </a:prstGeom>
          <a:solidFill>
            <a:srgbClr val="D9D5C7">
              <a:alpha val="20000"/>
            </a:srgb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8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SELECT </a:t>
            </a:r>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a:t>
            </a:r>
            <a:r>
              <a:rPr lang="en-US" sz="28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FROM</a:t>
            </a:r>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`peaks`</a:t>
            </a:r>
          </a:p>
          <a:p>
            <a:pPr eaLnBrk="0" hangingPunct="0">
              <a:buClr>
                <a:schemeClr val="accent5">
                  <a:lumMod val="40000"/>
                  <a:lumOff val="60000"/>
                </a:schemeClr>
              </a:buClr>
              <a:buSzPct val="70000"/>
            </a:pPr>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a:t>
            </a:r>
            <a:r>
              <a:rPr lang="en-US" sz="28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ORDER BY `</a:t>
            </a:r>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elevation` </a:t>
            </a:r>
            <a:r>
              <a:rPr lang="en-US" sz="28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DESC LIMIT 1;</a:t>
            </a:r>
          </a:p>
        </p:txBody>
      </p:sp>
      <p:sp>
        <p:nvSpPr>
          <p:cNvPr id="6" name="AutoShape 22"/>
          <p:cNvSpPr>
            <a:spLocks noChangeArrowheads="1"/>
          </p:cNvSpPr>
          <p:nvPr/>
        </p:nvSpPr>
        <p:spPr bwMode="auto">
          <a:xfrm>
            <a:off x="7193331" y="5257800"/>
            <a:ext cx="4380458" cy="914400"/>
          </a:xfrm>
          <a:prstGeom prst="wedgeRoundRectCallout">
            <a:avLst>
              <a:gd name="adj1" fmla="val -5440"/>
              <a:gd name="adj2" fmla="val -262931"/>
              <a:gd name="adj3" fmla="val 16667"/>
            </a:avLst>
          </a:prstGeom>
          <a:solidFill>
            <a:srgbClr val="643F07">
              <a:alpha val="95000"/>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chemeClr val="tx1"/>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Най-високият връх е първи в списъка</a:t>
            </a:r>
          </a:p>
        </p:txBody>
      </p:sp>
      <p:sp>
        <p:nvSpPr>
          <p:cNvPr id="7" name="AutoShape 22"/>
          <p:cNvSpPr>
            <a:spLocks noChangeArrowheads="1"/>
          </p:cNvSpPr>
          <p:nvPr/>
        </p:nvSpPr>
        <p:spPr bwMode="auto">
          <a:xfrm>
            <a:off x="760412" y="5257800"/>
            <a:ext cx="5257800" cy="914400"/>
          </a:xfrm>
          <a:prstGeom prst="wedgeRoundRectCallout">
            <a:avLst>
              <a:gd name="adj1" fmla="val 34649"/>
              <a:gd name="adj2" fmla="val -261843"/>
              <a:gd name="adj3" fmla="val 16667"/>
            </a:avLst>
          </a:prstGeom>
          <a:solidFill>
            <a:srgbClr val="643F07">
              <a:alpha val="95000"/>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chemeClr val="tx1"/>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Подреждаме върховете по височина, в намаляващ ред</a:t>
            </a:r>
          </a:p>
        </p:txBody>
      </p:sp>
      <p:sp>
        <p:nvSpPr>
          <p:cNvPr id="8" name="Slide Number Placeholder">
            <a:extLst>
              <a:ext uri="{FF2B5EF4-FFF2-40B4-BE49-F238E27FC236}">
                <a16:creationId xmlns:a16="http://schemas.microsoft.com/office/drawing/2014/main" id="{0A984A9F-4311-439E-BD64-3793D36E09EF}"/>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10</a:t>
            </a:fld>
            <a:endParaRPr lang="en-US" dirty="0">
              <a:solidFill>
                <a:prstClr val="white">
                  <a:tint val="75000"/>
                </a:prstClr>
              </a:solidFill>
            </a:endParaRPr>
          </a:p>
        </p:txBody>
      </p:sp>
    </p:spTree>
    <p:extLst>
      <p:ext uri="{BB962C8B-B14F-4D97-AF65-F5344CB8AC3E}">
        <p14:creationId xmlns:p14="http://schemas.microsoft.com/office/powerpoint/2010/main" val="425923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0412" y="1151121"/>
            <a:ext cx="11804821" cy="5570355"/>
          </a:xfrm>
        </p:spPr>
        <p:txBody>
          <a:bodyPr>
            <a:noAutofit/>
          </a:bodyPr>
          <a:lstStyle/>
          <a:p>
            <a:pPr>
              <a:lnSpc>
                <a:spcPct val="100000"/>
              </a:lnSpc>
            </a:pPr>
            <a:r>
              <a:rPr lang="bg-BG" sz="3200" dirty="0"/>
              <a:t>Псевдонимите служат </a:t>
            </a:r>
            <a:r>
              <a:rPr lang="bg-BG" sz="3200" dirty="0">
                <a:solidFill>
                  <a:schemeClr val="accent1"/>
                </a:solidFill>
              </a:rPr>
              <a:t>за именуване </a:t>
            </a:r>
            <a:r>
              <a:rPr lang="bg-BG" sz="3200" dirty="0"/>
              <a:t>на колони</a:t>
            </a:r>
            <a:r>
              <a:rPr lang="en-US" sz="3200" dirty="0"/>
              <a:t> </a:t>
            </a:r>
            <a:r>
              <a:rPr lang="bg-BG" sz="3200" dirty="0"/>
              <a:t>и таблици</a:t>
            </a:r>
          </a:p>
          <a:p>
            <a:pPr>
              <a:lnSpc>
                <a:spcPct val="100000"/>
              </a:lnSpc>
              <a:spcBef>
                <a:spcPts val="500"/>
              </a:spcBef>
            </a:pPr>
            <a:r>
              <a:rPr lang="en-US" sz="3200" dirty="0">
                <a:solidFill>
                  <a:schemeClr val="accent1"/>
                </a:solidFill>
              </a:rPr>
              <a:t>ORDER BY</a:t>
            </a:r>
            <a:r>
              <a:rPr lang="bg-BG" sz="3200" dirty="0">
                <a:solidFill>
                  <a:schemeClr val="accent1"/>
                </a:solidFill>
              </a:rPr>
              <a:t> </a:t>
            </a:r>
            <a:r>
              <a:rPr lang="bg-BG" sz="3200" dirty="0"/>
              <a:t>се ползва за </a:t>
            </a:r>
            <a:r>
              <a:rPr lang="bg-BG" sz="3200" dirty="0">
                <a:solidFill>
                  <a:schemeClr val="accent1"/>
                </a:solidFill>
              </a:rPr>
              <a:t>подреждане (сортиране) </a:t>
            </a:r>
            <a:r>
              <a:rPr lang="bg-BG" sz="3200" dirty="0"/>
              <a:t>на записите</a:t>
            </a:r>
            <a:endParaRPr lang="en-US" sz="3200" dirty="0"/>
          </a:p>
          <a:p>
            <a:pPr>
              <a:lnSpc>
                <a:spcPct val="100000"/>
              </a:lnSpc>
              <a:spcBef>
                <a:spcPts val="500"/>
              </a:spcBef>
            </a:pPr>
            <a:r>
              <a:rPr lang="en-US" sz="3200" dirty="0">
                <a:solidFill>
                  <a:schemeClr val="accent1"/>
                </a:solidFill>
              </a:rPr>
              <a:t>LIMIT</a:t>
            </a:r>
            <a:r>
              <a:rPr lang="en-US" sz="3200" dirty="0"/>
              <a:t> </a:t>
            </a:r>
            <a:r>
              <a:rPr lang="bg-BG" sz="3200" dirty="0"/>
              <a:t>ни помага да </a:t>
            </a:r>
            <a:r>
              <a:rPr lang="bg-BG" sz="3200" dirty="0">
                <a:solidFill>
                  <a:schemeClr val="accent1"/>
                </a:solidFill>
              </a:rPr>
              <a:t>ограничим</a:t>
            </a:r>
            <a:r>
              <a:rPr lang="bg-BG" sz="3200" dirty="0"/>
              <a:t> </a:t>
            </a:r>
            <a:r>
              <a:rPr lang="bg-BG" sz="3200" dirty="0">
                <a:solidFill>
                  <a:schemeClr val="accent1"/>
                </a:solidFill>
              </a:rPr>
              <a:t>броя</a:t>
            </a:r>
            <a:r>
              <a:rPr lang="bg-BG" sz="3200" dirty="0"/>
              <a:t> на извежданите записи</a:t>
            </a:r>
            <a:endParaRPr lang="en-US" sz="3200" dirty="0">
              <a:solidFill>
                <a:schemeClr val="accent1"/>
              </a:solidFill>
            </a:endParaRPr>
          </a:p>
        </p:txBody>
      </p:sp>
      <p:sp>
        <p:nvSpPr>
          <p:cNvPr id="4" name="Title 3"/>
          <p:cNvSpPr>
            <a:spLocks noGrp="1"/>
          </p:cNvSpPr>
          <p:nvPr>
            <p:ph type="title"/>
          </p:nvPr>
        </p:nvSpPr>
        <p:spPr/>
        <p:txBody>
          <a:bodyPr>
            <a:normAutofit/>
          </a:bodyPr>
          <a:lstStyle/>
          <a:p>
            <a:r>
              <a:rPr lang="bg-BG" dirty="0"/>
              <a:t>Обобщение</a:t>
            </a:r>
            <a:endParaRPr lang="en-US" dirty="0"/>
          </a:p>
        </p:txBody>
      </p:sp>
      <p:pic>
        <p:nvPicPr>
          <p:cNvPr id="7" name="Picture 2" descr="C:\Users\Ivan\Desktop\elements_presentations\summary_p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012" y="3429000"/>
            <a:ext cx="3791856" cy="28130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computertrainingcenters.com/wp-content/uploads/2014/05/sql_icon_by_raisch-d3ax2ih.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457919" y="3939133"/>
            <a:ext cx="2557210" cy="1955549"/>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a:extLst>
              <a:ext uri="{FF2B5EF4-FFF2-40B4-BE49-F238E27FC236}">
                <a16:creationId xmlns:a16="http://schemas.microsoft.com/office/drawing/2014/main" id="{2E206F00-3AFD-485F-9F75-2C36E99DCB72}"/>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11</a:t>
            </a:fld>
            <a:endParaRPr lang="en-US" dirty="0">
              <a:solidFill>
                <a:prstClr val="white">
                  <a:tint val="75000"/>
                </a:prstClr>
              </a:solidFill>
            </a:endParaRPr>
          </a:p>
        </p:txBody>
      </p:sp>
    </p:spTree>
    <p:extLst>
      <p:ext uri="{BB962C8B-B14F-4D97-AF65-F5344CB8AC3E}">
        <p14:creationId xmlns:p14="http://schemas.microsoft.com/office/powerpoint/2010/main" val="309945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bg-BG" sz="3800" dirty="0"/>
              <a:t>Форматиране</a:t>
            </a:r>
            <a:r>
              <a:rPr lang="en-US" sz="3800" dirty="0"/>
              <a:t> </a:t>
            </a:r>
            <a:r>
              <a:rPr lang="bg-BG" sz="3800" dirty="0"/>
              <a:t>селектираните резултати от </a:t>
            </a:r>
            <a:r>
              <a:rPr lang="en-US" sz="3800" dirty="0"/>
              <a:t>SQL </a:t>
            </a:r>
            <a:r>
              <a:rPr lang="bg-BG" sz="3800" dirty="0"/>
              <a:t>заявка</a:t>
            </a:r>
            <a:endParaRPr lang="en-US" sz="3800" dirty="0"/>
          </a:p>
        </p:txBody>
      </p:sp>
      <p:sp>
        <p:nvSpPr>
          <p:cNvPr id="3" name="Text Placeholder 2"/>
          <p:cNvSpPr>
            <a:spLocks noGrp="1"/>
          </p:cNvSpPr>
          <p:nvPr>
            <p:ph type="body" sz="quarter" idx="10"/>
          </p:nvPr>
        </p:nvSpPr>
        <p:spPr>
          <a:xfrm>
            <a:off x="1529384" y="6400802"/>
            <a:ext cx="10482604" cy="363552"/>
          </a:xfrm>
        </p:spPr>
        <p:txBody>
          <a:bodyPr/>
          <a:lstStyle/>
          <a:p>
            <a:r>
              <a:rPr lang="en-US" dirty="0">
                <a:hlinkClick r:id="rId3"/>
              </a:rPr>
              <a:t>https://it-kariera.mon.bg/e-learning/</a:t>
            </a:r>
            <a:endParaRPr lang="en-US" dirty="0"/>
          </a:p>
        </p:txBody>
      </p:sp>
    </p:spTree>
    <p:extLst>
      <p:ext uri="{BB962C8B-B14F-4D97-AF65-F5344CB8AC3E}">
        <p14:creationId xmlns:p14="http://schemas.microsoft.com/office/powerpoint/2010/main" val="3586922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Content"/>
          <p:cNvSpPr>
            <a:spLocks noGrp="1"/>
          </p:cNvSpPr>
          <p:nvPr>
            <p:ph idx="1"/>
          </p:nvPr>
        </p:nvSpPr>
        <p:spPr>
          <a:xfrm>
            <a:off x="146037" y="1066799"/>
            <a:ext cx="11891975" cy="5654677"/>
          </a:xfrm>
        </p:spPr>
        <p:txBody>
          <a:bodyPr>
            <a:normAutofit/>
          </a:bodyPr>
          <a:lstStyle/>
          <a:p>
            <a:r>
              <a:rPr lang="bg-BG" sz="2900" dirty="0"/>
              <a:t>Настоящият курс </a:t>
            </a:r>
            <a:r>
              <a:rPr lang="en-US" sz="2900" dirty="0"/>
              <a:t>(</a:t>
            </a:r>
            <a:r>
              <a:rPr lang="bg-BG" sz="2900" dirty="0"/>
              <a:t>презентации</a:t>
            </a:r>
            <a:r>
              <a:rPr lang="en-US" sz="2900" dirty="0"/>
              <a:t>, </a:t>
            </a:r>
            <a:r>
              <a:rPr lang="bg-BG" sz="2900" dirty="0"/>
              <a:t>примери</a:t>
            </a:r>
            <a:r>
              <a:rPr lang="en-US" sz="2900" dirty="0"/>
              <a:t>, </a:t>
            </a:r>
            <a:r>
              <a:rPr lang="bg-BG" sz="2900" dirty="0"/>
              <a:t>задачи, упражнения и др.</a:t>
            </a:r>
            <a:r>
              <a:rPr lang="en-US" sz="2900" dirty="0"/>
              <a:t>)</a:t>
            </a:r>
            <a:r>
              <a:rPr lang="bg-BG" sz="2900" dirty="0"/>
              <a:t> е разработен за нуждите на Национална програма "</a:t>
            </a:r>
            <a:r>
              <a:rPr lang="bg-BG" sz="2900" b="1" dirty="0">
                <a:solidFill>
                  <a:schemeClr val="tx2">
                    <a:lumMod val="75000"/>
                  </a:schemeClr>
                </a:solidFill>
              </a:rPr>
              <a:t>Обучение за ИТ кариера</a:t>
            </a:r>
            <a:r>
              <a:rPr lang="bg-BG" sz="2900" dirty="0"/>
              <a:t>" на МОН за подготовка по професия "Приложен програмист"</a:t>
            </a:r>
          </a:p>
          <a:p>
            <a:endParaRPr lang="bg-BG" sz="2900" dirty="0"/>
          </a:p>
          <a:p>
            <a:endParaRPr lang="bg-BG" sz="2900" dirty="0"/>
          </a:p>
          <a:p>
            <a:r>
              <a:rPr lang="bg-BG" sz="2900" dirty="0"/>
              <a:t>Курсът е базиран на учебно съдържание и методика, предоставени от </a:t>
            </a:r>
            <a:r>
              <a:rPr lang="bg-BG" sz="2900" b="1" dirty="0">
                <a:solidFill>
                  <a:schemeClr val="tx2">
                    <a:lumMod val="75000"/>
                  </a:schemeClr>
                </a:solidFill>
              </a:rPr>
              <a:t>фондация "Софтуерен университет" </a:t>
            </a:r>
            <a:r>
              <a:rPr lang="bg-BG" sz="2900" dirty="0"/>
              <a:t>и се разпространява под свободен</a:t>
            </a:r>
            <a:r>
              <a:rPr lang="bg-BG" sz="2900" dirty="0">
                <a:solidFill>
                  <a:schemeClr val="tx2">
                    <a:lumMod val="75000"/>
                  </a:schemeClr>
                </a:solidFill>
              </a:rPr>
              <a:t> </a:t>
            </a:r>
            <a:r>
              <a:rPr lang="bg-BG" sz="2900" dirty="0"/>
              <a:t>лиценз</a:t>
            </a:r>
            <a:r>
              <a:rPr lang="en-US" sz="2900" b="1" dirty="0">
                <a:solidFill>
                  <a:schemeClr val="tx2">
                    <a:lumMod val="75000"/>
                  </a:schemeClr>
                </a:solidFill>
              </a:rPr>
              <a:t> CC-BY-NC-SA</a:t>
            </a:r>
            <a:endParaRPr lang="bg-BG" sz="2900" b="1" dirty="0">
              <a:solidFill>
                <a:schemeClr val="tx2">
                  <a:lumMod val="75000"/>
                </a:schemeClr>
              </a:solidFill>
            </a:endParaRPr>
          </a:p>
        </p:txBody>
      </p:sp>
      <p:grpSp>
        <p:nvGrpSpPr>
          <p:cNvPr id="6" name="Group Logos">
            <a:extLst>
              <a:ext uri="{FF2B5EF4-FFF2-40B4-BE49-F238E27FC236}">
                <a16:creationId xmlns:a16="http://schemas.microsoft.com/office/drawing/2014/main" id="{40A26E2B-FAAA-4165-9B90-2760644E8132}"/>
              </a:ext>
            </a:extLst>
          </p:cNvPr>
          <p:cNvGrpSpPr/>
          <p:nvPr/>
        </p:nvGrpSpPr>
        <p:grpSpPr>
          <a:xfrm>
            <a:off x="2970212" y="5553269"/>
            <a:ext cx="6016452" cy="873381"/>
            <a:chOff x="2970212" y="5562600"/>
            <a:chExt cx="6016452" cy="873381"/>
          </a:xfrm>
        </p:grpSpPr>
        <p:pic>
          <p:nvPicPr>
            <p:cNvPr id="22" name="Logo CC-BY-NC-SA">
              <a:hlinkClick r:id="rId3"/>
              <a:extLst>
                <a:ext uri="{FF2B5EF4-FFF2-40B4-BE49-F238E27FC236}">
                  <a16:creationId xmlns:a16="http://schemas.microsoft.com/office/drawing/2014/main" id="{F7FF078B-D7E3-4FDC-B697-3E0B738E780E}"/>
                </a:ext>
              </a:extLst>
            </p:cNvPr>
            <p:cNvPicPr>
              <a:picLocks noChangeAspect="1"/>
            </p:cNvPicPr>
            <p:nvPr/>
          </p:nvPicPr>
          <p:blipFill>
            <a:blip r:embed="rId4"/>
            <a:stretch>
              <a:fillRect/>
            </a:stretch>
          </p:blipFill>
          <p:spPr>
            <a:xfrm>
              <a:off x="6551612" y="5562600"/>
              <a:ext cx="2435052" cy="873380"/>
            </a:xfrm>
            <a:prstGeom prst="rect">
              <a:avLst/>
            </a:prstGeom>
          </p:spPr>
        </p:pic>
        <p:pic>
          <p:nvPicPr>
            <p:cNvPr id="20" name="Logo SoftUni Foundation" descr="A picture containing plate, drawing&#10;&#10;Description automatically generated">
              <a:hlinkClick r:id="rId5"/>
              <a:extLst>
                <a:ext uri="{FF2B5EF4-FFF2-40B4-BE49-F238E27FC236}">
                  <a16:creationId xmlns:a16="http://schemas.microsoft.com/office/drawing/2014/main" id="{99622D04-ADD1-4DB1-A02F-2D61BE27A1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0212" y="5562600"/>
              <a:ext cx="3121158" cy="873381"/>
            </a:xfrm>
            <a:prstGeom prst="roundRect">
              <a:avLst>
                <a:gd name="adj" fmla="val 4326"/>
              </a:avLst>
            </a:prstGeom>
            <a:noFill/>
            <a:ln>
              <a:solidFill>
                <a:schemeClr val="accent2">
                  <a:lumMod val="75000"/>
                </a:schemeClr>
              </a:solidFill>
            </a:ln>
          </p:spPr>
        </p:pic>
      </p:grpSp>
      <p:grpSp>
        <p:nvGrpSpPr>
          <p:cNvPr id="5" name="Group Logos">
            <a:extLst>
              <a:ext uri="{FF2B5EF4-FFF2-40B4-BE49-F238E27FC236}">
                <a16:creationId xmlns:a16="http://schemas.microsoft.com/office/drawing/2014/main" id="{0602D838-02AF-4A2B-9E34-F6768ABCBB84}"/>
              </a:ext>
            </a:extLst>
          </p:cNvPr>
          <p:cNvGrpSpPr/>
          <p:nvPr/>
        </p:nvGrpSpPr>
        <p:grpSpPr>
          <a:xfrm>
            <a:off x="3112083" y="2715207"/>
            <a:ext cx="5709475" cy="970203"/>
            <a:chOff x="3112083" y="2705876"/>
            <a:chExt cx="5709475" cy="970203"/>
          </a:xfrm>
        </p:grpSpPr>
        <p:pic>
          <p:nvPicPr>
            <p:cNvPr id="10" name="Logo IT Career" descr="A close up of a logo&#10;&#10;Description automatically generated">
              <a:hlinkClick r:id="rId7"/>
              <a:extLst>
                <a:ext uri="{FF2B5EF4-FFF2-40B4-BE49-F238E27FC236}">
                  <a16:creationId xmlns:a16="http://schemas.microsoft.com/office/drawing/2014/main" id="{C6B4761B-EE8B-460E-A5AF-6A003F2552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2083" y="2705879"/>
              <a:ext cx="2837416" cy="970200"/>
            </a:xfrm>
            <a:prstGeom prst="roundRect">
              <a:avLst>
                <a:gd name="adj" fmla="val 4326"/>
              </a:avLst>
            </a:prstGeom>
            <a:noFill/>
            <a:ln>
              <a:solidFill>
                <a:schemeClr val="accent2">
                  <a:lumMod val="75000"/>
                </a:schemeClr>
              </a:solidFill>
            </a:ln>
          </p:spPr>
        </p:pic>
        <p:pic>
          <p:nvPicPr>
            <p:cNvPr id="12" name="Logo Ministry of Education">
              <a:hlinkClick r:id="rId9"/>
              <a:extLst>
                <a:ext uri="{FF2B5EF4-FFF2-40B4-BE49-F238E27FC236}">
                  <a16:creationId xmlns:a16="http://schemas.microsoft.com/office/drawing/2014/main" id="{E65F853D-4D5F-404D-B9AA-6840D11022F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16718" y="2705876"/>
              <a:ext cx="2104840" cy="970200"/>
            </a:xfrm>
            <a:prstGeom prst="roundRect">
              <a:avLst>
                <a:gd name="adj" fmla="val 4326"/>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grpSp>
      <p:sp>
        <p:nvSpPr>
          <p:cNvPr id="2" name="Slide Title"/>
          <p:cNvSpPr>
            <a:spLocks noGrp="1"/>
          </p:cNvSpPr>
          <p:nvPr>
            <p:ph type="title"/>
          </p:nvPr>
        </p:nvSpPr>
        <p:spPr>
          <a:xfrm>
            <a:off x="188815" y="40341"/>
            <a:ext cx="11849197" cy="1110780"/>
          </a:xfrm>
        </p:spPr>
        <p:txBody>
          <a:bodyPr>
            <a:normAutofit/>
          </a:bodyPr>
          <a:lstStyle/>
          <a:p>
            <a:r>
              <a:rPr lang="bg-BG" dirty="0"/>
              <a:t>Министерство на образованието и науката (МОН)</a:t>
            </a:r>
            <a:endParaRPr lang="en-US" dirty="0"/>
          </a:p>
        </p:txBody>
      </p:sp>
      <p:sp>
        <p:nvSpPr>
          <p:cNvPr id="11" name="Slide Number Placeholder">
            <a:extLst>
              <a:ext uri="{FF2B5EF4-FFF2-40B4-BE49-F238E27FC236}">
                <a16:creationId xmlns:a16="http://schemas.microsoft.com/office/drawing/2014/main" id="{004DD688-4F8B-4E8B-BA4E-4E2B57AEA448}"/>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13</a:t>
            </a:fld>
            <a:endParaRPr lang="en-US" dirty="0">
              <a:solidFill>
                <a:prstClr val="white">
                  <a:tint val="75000"/>
                </a:prstClr>
              </a:solidFill>
            </a:endParaRPr>
          </a:p>
        </p:txBody>
      </p:sp>
    </p:spTree>
    <p:extLst>
      <p:ext uri="{BB962C8B-B14F-4D97-AF65-F5344CB8AC3E}">
        <p14:creationId xmlns:p14="http://schemas.microsoft.com/office/powerpoint/2010/main" val="3131004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normAutofit/>
          </a:bodyPr>
          <a:lstStyle/>
          <a:p>
            <a:r>
              <a:rPr lang="bg-BG" dirty="0"/>
              <a:t>Съдържание</a:t>
            </a:r>
          </a:p>
        </p:txBody>
      </p:sp>
      <p:pic>
        <p:nvPicPr>
          <p:cNvPr id="7" name="Picture 6"/>
          <p:cNvPicPr>
            <a:picLocks noChangeAspect="1"/>
          </p:cNvPicPr>
          <p:nvPr/>
        </p:nvPicPr>
        <p:blipFill>
          <a:blip r:embed="rId3" cstate="print"/>
          <a:stretch>
            <a:fillRect/>
          </a:stretch>
        </p:blipFill>
        <p:spPr>
          <a:xfrm>
            <a:off x="8304212" y="2057400"/>
            <a:ext cx="3429001" cy="4421449"/>
          </a:xfrm>
          <a:prstGeom prst="rect">
            <a:avLst/>
          </a:prstGeom>
        </p:spPr>
      </p:pic>
      <p:sp>
        <p:nvSpPr>
          <p:cNvPr id="8" name="Rectangle 3"/>
          <p:cNvSpPr>
            <a:spLocks noGrp="1" noChangeArrowheads="1"/>
          </p:cNvSpPr>
          <p:nvPr>
            <p:ph idx="4294967295"/>
          </p:nvPr>
        </p:nvSpPr>
        <p:spPr>
          <a:xfrm>
            <a:off x="190413" y="1191467"/>
            <a:ext cx="11804822" cy="5530010"/>
          </a:xfrm>
        </p:spPr>
        <p:txBody>
          <a:bodyPr>
            <a:normAutofit/>
          </a:bodyPr>
          <a:lstStyle/>
          <a:p>
            <a:pPr marL="442913" indent="-442913">
              <a:lnSpc>
                <a:spcPct val="100000"/>
              </a:lnSpc>
              <a:spcBef>
                <a:spcPts val="500"/>
              </a:spcBef>
              <a:buFontTx/>
              <a:buAutoNum type="arabicPeriod"/>
            </a:pPr>
            <a:r>
              <a:rPr lang="bg-BG" dirty="0">
                <a:solidFill>
                  <a:schemeClr val="accent1"/>
                </a:solidFill>
              </a:rPr>
              <a:t>Псевдоними</a:t>
            </a:r>
            <a:r>
              <a:rPr lang="bg-BG" dirty="0"/>
              <a:t> на таблици и колони</a:t>
            </a:r>
            <a:endParaRPr lang="en-US" dirty="0"/>
          </a:p>
          <a:p>
            <a:pPr marL="442913" indent="-442913">
              <a:lnSpc>
                <a:spcPct val="100000"/>
              </a:lnSpc>
              <a:spcBef>
                <a:spcPts val="500"/>
              </a:spcBef>
              <a:buFontTx/>
              <a:buAutoNum type="arabicPeriod"/>
            </a:pPr>
            <a:r>
              <a:rPr lang="bg-BG" dirty="0"/>
              <a:t>Оператор </a:t>
            </a:r>
            <a:r>
              <a:rPr lang="en-US" dirty="0">
                <a:solidFill>
                  <a:schemeClr val="accent1"/>
                </a:solidFill>
              </a:rPr>
              <a:t>ORDER</a:t>
            </a:r>
            <a:r>
              <a:rPr lang="en-US" dirty="0"/>
              <a:t> </a:t>
            </a:r>
            <a:r>
              <a:rPr lang="en-US" dirty="0">
                <a:solidFill>
                  <a:schemeClr val="accent1"/>
                </a:solidFill>
              </a:rPr>
              <a:t>BY</a:t>
            </a:r>
          </a:p>
          <a:p>
            <a:pPr marL="442913" indent="-442913">
              <a:lnSpc>
                <a:spcPct val="100000"/>
              </a:lnSpc>
              <a:spcBef>
                <a:spcPts val="500"/>
              </a:spcBef>
              <a:buFontTx/>
              <a:buAutoNum type="arabicPeriod"/>
            </a:pPr>
            <a:r>
              <a:rPr lang="bg-BG" dirty="0"/>
              <a:t>Оператор </a:t>
            </a:r>
            <a:r>
              <a:rPr lang="en-US" dirty="0">
                <a:solidFill>
                  <a:schemeClr val="accent1"/>
                </a:solidFill>
              </a:rPr>
              <a:t>LIMIT</a:t>
            </a:r>
            <a:endParaRPr lang="bg-BG" dirty="0">
              <a:solidFill>
                <a:schemeClr val="accent1"/>
              </a:solidFill>
            </a:endParaRPr>
          </a:p>
          <a:p>
            <a:pPr marL="442913" indent="-442913">
              <a:lnSpc>
                <a:spcPct val="100000"/>
              </a:lnSpc>
              <a:spcBef>
                <a:spcPts val="500"/>
              </a:spcBef>
              <a:buFontTx/>
              <a:buAutoNum type="arabicPeriod"/>
            </a:pPr>
            <a:endParaRPr lang="en-US" dirty="0">
              <a:solidFill>
                <a:schemeClr val="accent1"/>
              </a:solidFill>
            </a:endParaRPr>
          </a:p>
        </p:txBody>
      </p:sp>
      <p:sp>
        <p:nvSpPr>
          <p:cNvPr id="6" name="Slide Number Placeholder">
            <a:extLst>
              <a:ext uri="{FF2B5EF4-FFF2-40B4-BE49-F238E27FC236}">
                <a16:creationId xmlns:a16="http://schemas.microsoft.com/office/drawing/2014/main" id="{D83DD400-AE88-4978-ABEE-C1F387504302}"/>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2</a:t>
            </a:fld>
            <a:endParaRPr lang="en-US" dirty="0">
              <a:solidFill>
                <a:prstClr val="white">
                  <a:tint val="75000"/>
                </a:prstClr>
              </a:solidFill>
            </a:endParaRPr>
          </a:p>
        </p:txBody>
      </p:sp>
    </p:spTree>
    <p:extLst>
      <p:ext uri="{BB962C8B-B14F-4D97-AF65-F5344CB8AC3E}">
        <p14:creationId xmlns:p14="http://schemas.microsoft.com/office/powerpoint/2010/main" val="270079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7" name="Rectangle 3"/>
          <p:cNvSpPr>
            <a:spLocks noGrp="1" noChangeArrowheads="1"/>
          </p:cNvSpPr>
          <p:nvPr>
            <p:ph idx="1"/>
          </p:nvPr>
        </p:nvSpPr>
        <p:spPr/>
        <p:txBody>
          <a:bodyPr>
            <a:normAutofit/>
          </a:bodyPr>
          <a:lstStyle/>
          <a:p>
            <a:pPr>
              <a:lnSpc>
                <a:spcPct val="100000"/>
              </a:lnSpc>
            </a:pPr>
            <a:r>
              <a:rPr lang="bg-BG" sz="3200" dirty="0">
                <a:solidFill>
                  <a:schemeClr val="tx2">
                    <a:lumMod val="75000"/>
                  </a:schemeClr>
                </a:solidFill>
              </a:rPr>
              <a:t>Псевдонимите</a:t>
            </a:r>
            <a:r>
              <a:rPr lang="en-US" sz="3200" dirty="0"/>
              <a:t> </a:t>
            </a:r>
            <a:r>
              <a:rPr lang="bg-BG" sz="3200" dirty="0"/>
              <a:t>дават ново име на таблица или колона</a:t>
            </a:r>
            <a:endParaRPr lang="en-US" sz="3200" dirty="0"/>
          </a:p>
          <a:p>
            <a:pPr>
              <a:lnSpc>
                <a:spcPct val="100000"/>
              </a:lnSpc>
              <a:spcBef>
                <a:spcPts val="23400"/>
              </a:spcBef>
            </a:pPr>
            <a:r>
              <a:rPr lang="bg-BG" sz="3200" dirty="0"/>
              <a:t>Добавянето на псевдоним става чрез </a:t>
            </a:r>
            <a:r>
              <a:rPr lang="en-US" sz="3200" dirty="0">
                <a:solidFill>
                  <a:schemeClr val="accent1"/>
                </a:solidFill>
              </a:rPr>
              <a:t>AS</a:t>
            </a:r>
            <a:endParaRPr lang="bg-BG" sz="3200" dirty="0">
              <a:solidFill>
                <a:schemeClr val="accent1"/>
              </a:solidFill>
            </a:endParaRPr>
          </a:p>
          <a:p>
            <a:pPr lvl="1">
              <a:lnSpc>
                <a:spcPct val="100000"/>
              </a:lnSpc>
            </a:pPr>
            <a:r>
              <a:rPr lang="en-US" sz="3000" dirty="0"/>
              <a:t>AS </a:t>
            </a:r>
            <a:r>
              <a:rPr lang="bg-BG" sz="3000" dirty="0"/>
              <a:t>може да се пропусне, но подобрява четливостта</a:t>
            </a:r>
            <a:endParaRPr lang="en-US" sz="3000" dirty="0"/>
          </a:p>
        </p:txBody>
      </p:sp>
      <p:sp>
        <p:nvSpPr>
          <p:cNvPr id="502786" name="Rectangle 2"/>
          <p:cNvSpPr>
            <a:spLocks noGrp="1" noChangeArrowheads="1"/>
          </p:cNvSpPr>
          <p:nvPr>
            <p:ph type="title"/>
          </p:nvPr>
        </p:nvSpPr>
        <p:spPr/>
        <p:txBody>
          <a:bodyPr/>
          <a:lstStyle/>
          <a:p>
            <a:r>
              <a:rPr lang="bg-BG" dirty="0"/>
              <a:t>Псевдоними на колони и таблици (1)</a:t>
            </a:r>
            <a:endParaRPr lang="en-US" dirty="0"/>
          </a:p>
        </p:txBody>
      </p:sp>
      <p:sp>
        <p:nvSpPr>
          <p:cNvPr id="502788" name="Rectangle 4"/>
          <p:cNvSpPr>
            <a:spLocks noChangeArrowheads="1"/>
          </p:cNvSpPr>
          <p:nvPr/>
        </p:nvSpPr>
        <p:spPr bwMode="auto">
          <a:xfrm>
            <a:off x="1979612" y="1797723"/>
            <a:ext cx="8305800" cy="830997"/>
          </a:xfrm>
          <a:prstGeom prst="rect">
            <a:avLst/>
          </a:prstGeom>
          <a:solidFill>
            <a:schemeClr val="accent5">
              <a:lumMod val="40000"/>
              <a:lumOff val="60000"/>
              <a:alpha val="20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SELECT employee_id </a:t>
            </a:r>
            <a:r>
              <a:rPr lang="en-US"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AS</a:t>
            </a: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id, first_name, last_name</a:t>
            </a:r>
          </a:p>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FROM employees</a:t>
            </a:r>
            <a:r>
              <a:rPr lang="bg-BG"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t>
            </a:r>
            <a:r>
              <a:rPr lang="bg-BG"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е</a:t>
            </a: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a:t>
            </a:r>
          </a:p>
        </p:txBody>
      </p:sp>
      <p:graphicFrame>
        <p:nvGraphicFramePr>
          <p:cNvPr id="502789" name="Group 5"/>
          <p:cNvGraphicFramePr>
            <a:graphicFrameLocks noGrp="1"/>
          </p:cNvGraphicFramePr>
          <p:nvPr>
            <p:extLst>
              <p:ext uri="{D42A27DB-BD31-4B8C-83A1-F6EECF244321}">
                <p14:modId xmlns:p14="http://schemas.microsoft.com/office/powerpoint/2010/main" val="1279377715"/>
              </p:ext>
            </p:extLst>
          </p:nvPr>
        </p:nvGraphicFramePr>
        <p:xfrm>
          <a:off x="1955612" y="2853187"/>
          <a:ext cx="5794372" cy="1707477"/>
        </p:xfrm>
        <a:graphic>
          <a:graphicData uri="http://schemas.openxmlformats.org/drawingml/2006/table">
            <a:tbl>
              <a:tblPr/>
              <a:tblGrid>
                <a:gridCol w="1906242">
                  <a:extLst>
                    <a:ext uri="{9D8B030D-6E8A-4147-A177-3AD203B41FA5}">
                      <a16:colId xmlns:a16="http://schemas.microsoft.com/office/drawing/2014/main" val="1163929117"/>
                    </a:ext>
                  </a:extLst>
                </a:gridCol>
                <a:gridCol w="1906242">
                  <a:extLst>
                    <a:ext uri="{9D8B030D-6E8A-4147-A177-3AD203B41FA5}">
                      <a16:colId xmlns:a16="http://schemas.microsoft.com/office/drawing/2014/main" val="20000"/>
                    </a:ext>
                  </a:extLst>
                </a:gridCol>
                <a:gridCol w="1981888">
                  <a:extLst>
                    <a:ext uri="{9D8B030D-6E8A-4147-A177-3AD203B41FA5}">
                      <a16:colId xmlns:a16="http://schemas.microsoft.com/office/drawing/2014/main" val="20001"/>
                    </a:ext>
                  </a:extLst>
                </a:gridCol>
              </a:tblGrid>
              <a:tr h="477609">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id</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first_name</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last_name</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extLst>
                  <a:ext uri="{0D108BD9-81ED-4DB2-BD59-A6C34878D82A}">
                    <a16:rowId xmlns:a16="http://schemas.microsoft.com/office/drawing/2014/main" val="10000"/>
                  </a:ext>
                </a:extLst>
              </a:tr>
              <a:tr h="409956">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1</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Guy</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Gilbert</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9956">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2</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Kevin</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Brown</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9956">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AutoShape 22"/>
          <p:cNvSpPr>
            <a:spLocks noChangeArrowheads="1"/>
          </p:cNvSpPr>
          <p:nvPr/>
        </p:nvSpPr>
        <p:spPr bwMode="auto">
          <a:xfrm>
            <a:off x="7923212" y="2819400"/>
            <a:ext cx="3327654" cy="646687"/>
          </a:xfrm>
          <a:prstGeom prst="wedgeRoundRectCallout">
            <a:avLst>
              <a:gd name="adj1" fmla="val -108454"/>
              <a:gd name="adj2" fmla="val -142930"/>
              <a:gd name="adj3" fmla="val 16667"/>
            </a:avLst>
          </a:prstGeom>
          <a:solidFill>
            <a:srgbClr val="643F07">
              <a:alpha val="95000"/>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chemeClr val="tx1"/>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Показвано име</a:t>
            </a:r>
          </a:p>
        </p:txBody>
      </p:sp>
      <p:sp>
        <p:nvSpPr>
          <p:cNvPr id="8" name="Slide Number Placeholder">
            <a:extLst>
              <a:ext uri="{FF2B5EF4-FFF2-40B4-BE49-F238E27FC236}">
                <a16:creationId xmlns:a16="http://schemas.microsoft.com/office/drawing/2014/main" id="{D9B16C8A-8C57-41F9-9D1F-471C36CF015E}"/>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3</a:t>
            </a:fld>
            <a:endParaRPr lang="en-US" dirty="0">
              <a:solidFill>
                <a:prstClr val="white">
                  <a:tint val="75000"/>
                </a:prstClr>
              </a:solidFill>
            </a:endParaRPr>
          </a:p>
        </p:txBody>
      </p:sp>
    </p:spTree>
    <p:extLst>
      <p:ext uri="{BB962C8B-B14F-4D97-AF65-F5344CB8AC3E}">
        <p14:creationId xmlns:p14="http://schemas.microsoft.com/office/powerpoint/2010/main" val="253395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2788"/>
                                        </p:tgtEl>
                                        <p:attrNameLst>
                                          <p:attrName>style.visibility</p:attrName>
                                        </p:attrNameLst>
                                      </p:cBhvr>
                                      <p:to>
                                        <p:strVal val="visible"/>
                                      </p:to>
                                    </p:set>
                                    <p:animEffect transition="in" filter="fade">
                                      <p:cBhvr>
                                        <p:cTn id="7" dur="500"/>
                                        <p:tgtEl>
                                          <p:spTgt spid="5027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2789"/>
                                        </p:tgtEl>
                                        <p:attrNameLst>
                                          <p:attrName>style.visibility</p:attrName>
                                        </p:attrNameLst>
                                      </p:cBhvr>
                                      <p:to>
                                        <p:strVal val="visible"/>
                                      </p:to>
                                    </p:set>
                                    <p:animEffect transition="in" filter="fade">
                                      <p:cBhvr>
                                        <p:cTn id="17" dur="500"/>
                                        <p:tgtEl>
                                          <p:spTgt spid="502789"/>
                                        </p:tgtEl>
                                      </p:cBhvr>
                                    </p:animEffect>
                                  </p:childTnLst>
                                </p:cTn>
                              </p:par>
                              <p:par>
                                <p:cTn id="18" presetID="10" presetClass="exit" presetSubtype="0" fill="hold" grpId="1" nodeType="with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2787">
                                            <p:txEl>
                                              <p:pRg st="1" end="1"/>
                                            </p:txEl>
                                          </p:spTgt>
                                        </p:tgtEl>
                                        <p:attrNameLst>
                                          <p:attrName>style.visibility</p:attrName>
                                        </p:attrNameLst>
                                      </p:cBhvr>
                                      <p:to>
                                        <p:strVal val="visible"/>
                                      </p:to>
                                    </p:set>
                                    <p:animEffect transition="in" filter="fade">
                                      <p:cBhvr>
                                        <p:cTn id="25" dur="500"/>
                                        <p:tgtEl>
                                          <p:spTgt spid="50278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02787">
                                            <p:txEl>
                                              <p:pRg st="2" end="2"/>
                                            </p:txEl>
                                          </p:spTgt>
                                        </p:tgtEl>
                                        <p:attrNameLst>
                                          <p:attrName>style.visibility</p:attrName>
                                        </p:attrNameLst>
                                      </p:cBhvr>
                                      <p:to>
                                        <p:strVal val="visible"/>
                                      </p:to>
                                    </p:set>
                                    <p:animEffect transition="in" filter="fade">
                                      <p:cBhvr>
                                        <p:cTn id="30" dur="500"/>
                                        <p:tgtEl>
                                          <p:spTgt spid="5027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8" grpId="0" animBg="1"/>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7" name="Rectangle 3"/>
          <p:cNvSpPr>
            <a:spLocks noGrp="1" noChangeArrowheads="1"/>
          </p:cNvSpPr>
          <p:nvPr>
            <p:ph idx="1"/>
          </p:nvPr>
        </p:nvSpPr>
        <p:spPr/>
        <p:txBody>
          <a:bodyPr>
            <a:normAutofit/>
          </a:bodyPr>
          <a:lstStyle/>
          <a:p>
            <a:pPr>
              <a:lnSpc>
                <a:spcPct val="100000"/>
              </a:lnSpc>
            </a:pPr>
            <a:r>
              <a:rPr lang="ru-RU" sz="3200" dirty="0"/>
              <a:t>Можете да скъсявате имена или да пояснявате абревиатури</a:t>
            </a:r>
          </a:p>
          <a:p>
            <a:pPr>
              <a:lnSpc>
                <a:spcPct val="100000"/>
              </a:lnSpc>
              <a:spcBef>
                <a:spcPts val="22200"/>
              </a:spcBef>
            </a:pPr>
            <a:r>
              <a:rPr lang="bg-BG" sz="3200" dirty="0"/>
              <a:t>Ако името на псевдонима съдържа интервали, се огражда с </a:t>
            </a:r>
            <a:r>
              <a:rPr lang="en-US" sz="3200" dirty="0"/>
              <a:t>`   `</a:t>
            </a:r>
          </a:p>
        </p:txBody>
      </p:sp>
      <p:sp>
        <p:nvSpPr>
          <p:cNvPr id="502786" name="Rectangle 2"/>
          <p:cNvSpPr>
            <a:spLocks noGrp="1" noChangeArrowheads="1"/>
          </p:cNvSpPr>
          <p:nvPr>
            <p:ph type="title"/>
          </p:nvPr>
        </p:nvSpPr>
        <p:spPr/>
        <p:txBody>
          <a:bodyPr/>
          <a:lstStyle/>
          <a:p>
            <a:r>
              <a:rPr lang="bg-BG" dirty="0"/>
              <a:t>Псевдоними на колони и таблици</a:t>
            </a:r>
            <a:r>
              <a:rPr lang="en-US" dirty="0"/>
              <a:t> (2)</a:t>
            </a:r>
          </a:p>
        </p:txBody>
      </p:sp>
      <p:sp>
        <p:nvSpPr>
          <p:cNvPr id="8" name="Rectangle 9"/>
          <p:cNvSpPr>
            <a:spLocks noChangeArrowheads="1"/>
          </p:cNvSpPr>
          <p:nvPr/>
        </p:nvSpPr>
        <p:spPr bwMode="auto">
          <a:xfrm>
            <a:off x="1751012" y="1828800"/>
            <a:ext cx="8305800" cy="1326105"/>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p>
            <a:r>
              <a:rPr lang="en-US" b="1" dirty="0">
                <a:solidFill>
                  <a:schemeClr val="tx2">
                    <a:lumMod val="75000"/>
                  </a:schemeClr>
                </a:solidFill>
                <a:effectLst>
                  <a:outerShdw blurRad="38100" dist="38100" dir="2700000" algn="tl">
                    <a:srgbClr val="000000">
                      <a:alpha val="43137"/>
                    </a:srgbClr>
                  </a:outerShdw>
                </a:effectLst>
                <a:latin typeface="Consolas" panose="020B0609020204030204" pitchFamily="49" charset="0"/>
              </a:rPr>
              <a:t>SELECT</a:t>
            </a:r>
            <a:r>
              <a:rPr lang="en-US" b="1" dirty="0">
                <a:solidFill>
                  <a:schemeClr val="tx2"/>
                </a:solidFill>
                <a:effectLst>
                  <a:outerShdw blurRad="38100" dist="38100" dir="2700000" algn="tl">
                    <a:srgbClr val="000000">
                      <a:alpha val="43137"/>
                    </a:srgbClr>
                  </a:outerShdw>
                </a:effectLst>
                <a:latin typeface="Consolas" panose="020B0609020204030204" pitchFamily="49" charset="0"/>
              </a:rPr>
              <a:t> </a:t>
            </a:r>
            <a:r>
              <a:rPr lang="en-US" b="1" noProof="1">
                <a:solidFill>
                  <a:schemeClr val="tx2"/>
                </a:solidFill>
                <a:effectLst>
                  <a:outerShdw blurRad="38100" dist="38100" dir="2700000" algn="tl">
                    <a:srgbClr val="000000">
                      <a:alpha val="43137"/>
                    </a:srgbClr>
                  </a:outerShdw>
                </a:effectLst>
                <a:latin typeface="Consolas" panose="020B0609020204030204" pitchFamily="49" charset="0"/>
              </a:rPr>
              <a:t>c.duration</a:t>
            </a:r>
            <a:r>
              <a:rPr lang="en-US" b="1" dirty="0">
                <a:solidFill>
                  <a:srgbClr val="FBEEDC"/>
                </a:solidFill>
                <a:effectLst>
                  <a:outerShdw blurRad="38100" dist="38100" dir="2700000" algn="tl">
                    <a:srgbClr val="000000">
                      <a:alpha val="43137"/>
                    </a:srgbClr>
                  </a:outerShdw>
                </a:effectLst>
                <a:latin typeface="Consolas" panose="020B0609020204030204" pitchFamily="49" charset="0"/>
              </a:rPr>
              <a:t>,</a:t>
            </a:r>
          </a:p>
          <a:p>
            <a:r>
              <a:rPr lang="en-US" b="1" dirty="0">
                <a:solidFill>
                  <a:srgbClr val="FBEEDC"/>
                </a:solidFill>
                <a:effectLst>
                  <a:outerShdw blurRad="38100" dist="38100" dir="2700000" algn="tl">
                    <a:srgbClr val="000000">
                      <a:alpha val="43137"/>
                    </a:srgbClr>
                  </a:outerShdw>
                </a:effectLst>
                <a:latin typeface="Consolas" panose="020B0609020204030204" pitchFamily="49" charset="0"/>
              </a:rPr>
              <a:t>       </a:t>
            </a:r>
            <a:r>
              <a:rPr lang="en-US" b="1" noProof="1">
                <a:solidFill>
                  <a:srgbClr val="FBEEDC"/>
                </a:solidFill>
                <a:effectLst>
                  <a:outerShdw blurRad="38100" dist="38100" dir="2700000" algn="tl">
                    <a:srgbClr val="000000">
                      <a:alpha val="43137"/>
                    </a:srgbClr>
                  </a:outerShdw>
                </a:effectLst>
                <a:latin typeface="Consolas" panose="020B0609020204030204" pitchFamily="49" charset="0"/>
              </a:rPr>
              <a:t>c.acg </a:t>
            </a:r>
            <a:r>
              <a:rPr lang="en-US" b="1" dirty="0">
                <a:solidFill>
                  <a:schemeClr val="tx2">
                    <a:lumMod val="75000"/>
                  </a:schemeClr>
                </a:solidFill>
                <a:effectLst>
                  <a:outerShdw blurRad="38100" dist="38100" dir="2700000" algn="tl">
                    <a:srgbClr val="000000">
                      <a:alpha val="43137"/>
                    </a:srgbClr>
                  </a:outerShdw>
                </a:effectLst>
                <a:latin typeface="Consolas" panose="020B0609020204030204" pitchFamily="49" charset="0"/>
              </a:rPr>
              <a:t>AS</a:t>
            </a:r>
            <a:r>
              <a:rPr lang="en-US" b="1" dirty="0">
                <a:solidFill>
                  <a:srgbClr val="FBEEDC"/>
                </a:solidFill>
                <a:effectLst>
                  <a:outerShdw blurRad="38100" dist="38100" dir="2700000" algn="tl">
                    <a:srgbClr val="000000">
                      <a:alpha val="43137"/>
                    </a:srgbClr>
                  </a:outerShdw>
                </a:effectLst>
                <a:latin typeface="Consolas" panose="020B0609020204030204" pitchFamily="49" charset="0"/>
              </a:rPr>
              <a:t> 'Access Control Gateway'</a:t>
            </a:r>
          </a:p>
          <a:p>
            <a:r>
              <a:rPr lang="en-US" b="1" dirty="0">
                <a:solidFill>
                  <a:srgbClr val="FBEEDC"/>
                </a:solidFill>
                <a:effectLst>
                  <a:outerShdw blurRad="38100" dist="38100" dir="2700000" algn="tl">
                    <a:srgbClr val="000000">
                      <a:alpha val="43137"/>
                    </a:srgbClr>
                  </a:outerShdw>
                </a:effectLst>
                <a:latin typeface="Consolas" panose="020B0609020204030204" pitchFamily="49" charset="0"/>
              </a:rPr>
              <a:t>  </a:t>
            </a:r>
            <a:r>
              <a:rPr lang="en-GB" b="1" dirty="0">
                <a:solidFill>
                  <a:srgbClr val="FBEEDC"/>
                </a:solidFill>
                <a:effectLst>
                  <a:outerShdw blurRad="38100" dist="38100" dir="2700000" algn="tl">
                    <a:srgbClr val="000000">
                      <a:alpha val="43137"/>
                    </a:srgbClr>
                  </a:outerShdw>
                </a:effectLst>
                <a:latin typeface="Consolas" panose="020B0609020204030204" pitchFamily="49" charset="0"/>
              </a:rPr>
              <a:t>FROM calls </a:t>
            </a:r>
            <a:r>
              <a:rPr lang="en-US" b="1" dirty="0">
                <a:solidFill>
                  <a:schemeClr val="tx2">
                    <a:lumMod val="75000"/>
                  </a:schemeClr>
                </a:solidFill>
                <a:effectLst>
                  <a:outerShdw blurRad="38100" dist="38100" dir="2700000" algn="tl">
                    <a:srgbClr val="000000">
                      <a:alpha val="43137"/>
                    </a:srgbClr>
                  </a:outerShdw>
                </a:effectLst>
                <a:latin typeface="Consolas" panose="020B0609020204030204" pitchFamily="49" charset="0"/>
              </a:rPr>
              <a:t>AS</a:t>
            </a:r>
            <a:r>
              <a:rPr lang="en-US" b="1" dirty="0">
                <a:solidFill>
                  <a:srgbClr val="FBEEDC"/>
                </a:solidFill>
                <a:effectLst>
                  <a:outerShdw blurRad="38100" dist="38100" dir="2700000" algn="tl">
                    <a:srgbClr val="000000">
                      <a:alpha val="43137"/>
                    </a:srgbClr>
                  </a:outerShdw>
                </a:effectLst>
                <a:latin typeface="Consolas" panose="020B0609020204030204" pitchFamily="49" charset="0"/>
              </a:rPr>
              <a:t> </a:t>
            </a:r>
            <a:r>
              <a:rPr lang="en-GB" b="1" dirty="0">
                <a:solidFill>
                  <a:srgbClr val="FBEEDC"/>
                </a:solidFill>
                <a:effectLst>
                  <a:outerShdw blurRad="38100" dist="38100" dir="2700000" algn="tl">
                    <a:srgbClr val="000000">
                      <a:alpha val="43137"/>
                    </a:srgbClr>
                  </a:outerShdw>
                </a:effectLst>
                <a:latin typeface="Consolas" panose="020B0609020204030204" pitchFamily="49" charset="0"/>
              </a:rPr>
              <a:t>c;</a:t>
            </a:r>
          </a:p>
        </p:txBody>
      </p:sp>
      <p:sp>
        <p:nvSpPr>
          <p:cNvPr id="9" name="AutoShape 22"/>
          <p:cNvSpPr>
            <a:spLocks noChangeArrowheads="1"/>
          </p:cNvSpPr>
          <p:nvPr/>
        </p:nvSpPr>
        <p:spPr bwMode="auto">
          <a:xfrm>
            <a:off x="1649958" y="3619613"/>
            <a:ext cx="4368253" cy="646687"/>
          </a:xfrm>
          <a:prstGeom prst="wedgeRoundRectCallout">
            <a:avLst>
              <a:gd name="adj1" fmla="val 19024"/>
              <a:gd name="adj2" fmla="val -137598"/>
              <a:gd name="adj3" fmla="val 16667"/>
            </a:avLst>
          </a:prstGeom>
          <a:solidFill>
            <a:srgbClr val="643F07">
              <a:alpha val="95000"/>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chemeClr val="tx1"/>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Псевдоним на таблица</a:t>
            </a:r>
          </a:p>
        </p:txBody>
      </p:sp>
      <p:sp>
        <p:nvSpPr>
          <p:cNvPr id="10" name="AutoShape 22"/>
          <p:cNvSpPr>
            <a:spLocks noChangeArrowheads="1"/>
          </p:cNvSpPr>
          <p:nvPr/>
        </p:nvSpPr>
        <p:spPr bwMode="auto">
          <a:xfrm>
            <a:off x="6323013" y="3603990"/>
            <a:ext cx="4191000" cy="646687"/>
          </a:xfrm>
          <a:prstGeom prst="wedgeRoundRectCallout">
            <a:avLst>
              <a:gd name="adj1" fmla="val -35356"/>
              <a:gd name="adj2" fmla="val -190063"/>
              <a:gd name="adj3" fmla="val 16667"/>
            </a:avLst>
          </a:prstGeom>
          <a:solidFill>
            <a:srgbClr val="643F07">
              <a:alpha val="95000"/>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chemeClr val="tx1"/>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Псевдоним на колона</a:t>
            </a:r>
          </a:p>
        </p:txBody>
      </p:sp>
      <p:sp>
        <p:nvSpPr>
          <p:cNvPr id="11" name="Slide Number Placeholder">
            <a:extLst>
              <a:ext uri="{FF2B5EF4-FFF2-40B4-BE49-F238E27FC236}">
                <a16:creationId xmlns:a16="http://schemas.microsoft.com/office/drawing/2014/main" id="{7672D651-991D-4A79-8D1E-483A39F9CBE5}"/>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4</a:t>
            </a:fld>
            <a:endParaRPr lang="en-US" dirty="0">
              <a:solidFill>
                <a:prstClr val="white">
                  <a:tint val="75000"/>
                </a:prstClr>
              </a:solidFill>
            </a:endParaRPr>
          </a:p>
        </p:txBody>
      </p:sp>
    </p:spTree>
    <p:extLst>
      <p:ext uri="{BB962C8B-B14F-4D97-AF65-F5344CB8AC3E}">
        <p14:creationId xmlns:p14="http://schemas.microsoft.com/office/powerpoint/2010/main" val="121870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2787">
                                            <p:txEl>
                                              <p:pRg st="0" end="0"/>
                                            </p:txEl>
                                          </p:spTgt>
                                        </p:tgtEl>
                                        <p:attrNameLst>
                                          <p:attrName>style.visibility</p:attrName>
                                        </p:attrNameLst>
                                      </p:cBhvr>
                                      <p:to>
                                        <p:strVal val="visible"/>
                                      </p:to>
                                    </p:set>
                                    <p:animEffect transition="in" filter="fade">
                                      <p:cBhvr>
                                        <p:cTn id="7" dur="500"/>
                                        <p:tgtEl>
                                          <p:spTgt spid="50278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02787">
                                            <p:txEl>
                                              <p:pRg st="1" end="1"/>
                                            </p:txEl>
                                          </p:spTgt>
                                        </p:tgtEl>
                                        <p:attrNameLst>
                                          <p:attrName>style.visibility</p:attrName>
                                        </p:attrNameLst>
                                      </p:cBhvr>
                                      <p:to>
                                        <p:strVal val="visible"/>
                                      </p:to>
                                    </p:set>
                                    <p:animEffect transition="in" filter="fade">
                                      <p:cBhvr>
                                        <p:cTn id="24" dur="500"/>
                                        <p:tgtEl>
                                          <p:spTgt spid="5027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zaachi.blog.zive.cz/files/2008/09/sorting.jpg"/>
          <p:cNvPicPr>
            <a:picLocks noChangeAspect="1" noChangeArrowheads="1"/>
          </p:cNvPicPr>
          <p:nvPr/>
        </p:nvPicPr>
        <p:blipFill>
          <a:blip r:embed="rId3" cstate="screen"/>
          <a:srcRect/>
          <a:stretch>
            <a:fillRect/>
          </a:stretch>
        </p:blipFill>
        <p:spPr bwMode="auto">
          <a:xfrm>
            <a:off x="10011163" y="557560"/>
            <a:ext cx="1625600" cy="1219200"/>
          </a:xfrm>
          <a:prstGeom prst="roundRect">
            <a:avLst>
              <a:gd name="adj" fmla="val 6420"/>
            </a:avLst>
          </a:prstGeom>
          <a:solidFill>
            <a:srgbClr val="FFFFFF">
              <a:shade val="85000"/>
            </a:srgbClr>
          </a:solidFill>
          <a:ln>
            <a:noFill/>
          </a:ln>
          <a:effectLst>
            <a:reflection blurRad="12700" stA="38000" endPos="28000" dist="5000" dir="5400000" sy="-100000" algn="bl" rotWithShape="0"/>
          </a:effectLst>
        </p:spPr>
      </p:pic>
      <p:sp>
        <p:nvSpPr>
          <p:cNvPr id="517122" name="Rectangle 2"/>
          <p:cNvSpPr>
            <a:spLocks noGrp="1" noChangeArrowheads="1"/>
          </p:cNvSpPr>
          <p:nvPr>
            <p:ph type="title"/>
          </p:nvPr>
        </p:nvSpPr>
        <p:spPr/>
        <p:txBody>
          <a:bodyPr/>
          <a:lstStyle/>
          <a:p>
            <a:r>
              <a:rPr lang="bg-BG" dirty="0"/>
              <a:t>Сортиране на резултата (1)</a:t>
            </a:r>
            <a:endParaRPr lang="en-US" dirty="0"/>
          </a:p>
        </p:txBody>
      </p:sp>
      <p:sp>
        <p:nvSpPr>
          <p:cNvPr id="517123" name="Rectangle 3"/>
          <p:cNvSpPr>
            <a:spLocks noGrp="1" noChangeArrowheads="1"/>
          </p:cNvSpPr>
          <p:nvPr>
            <p:ph idx="1"/>
          </p:nvPr>
        </p:nvSpPr>
        <p:spPr/>
        <p:txBody>
          <a:bodyPr/>
          <a:lstStyle/>
          <a:p>
            <a:pPr>
              <a:lnSpc>
                <a:spcPct val="100000"/>
              </a:lnSpc>
            </a:pPr>
            <a:r>
              <a:rPr lang="bg-BG" dirty="0"/>
              <a:t>Клаузата </a:t>
            </a:r>
            <a:r>
              <a:rPr lang="en-US" b="1" dirty="0">
                <a:solidFill>
                  <a:schemeClr val="tx2">
                    <a:lumMod val="75000"/>
                  </a:schemeClr>
                </a:solidFill>
                <a:latin typeface="Consolas" panose="020B0609020204030204" pitchFamily="49" charset="0"/>
                <a:cs typeface="Consolas" panose="020B0609020204030204" pitchFamily="49" charset="0"/>
              </a:rPr>
              <a:t>ORDER</a:t>
            </a:r>
            <a:r>
              <a:rPr lang="en-US" b="1" dirty="0">
                <a:solidFill>
                  <a:schemeClr val="tx2">
                    <a:lumMod val="75000"/>
                  </a:schemeClr>
                </a:solidFill>
                <a:cs typeface="Consolas" panose="020B0609020204030204" pitchFamily="49" charset="0"/>
              </a:rPr>
              <a:t> </a:t>
            </a:r>
            <a:r>
              <a:rPr lang="en-US" b="1" dirty="0">
                <a:solidFill>
                  <a:schemeClr val="tx2">
                    <a:lumMod val="75000"/>
                  </a:schemeClr>
                </a:solidFill>
                <a:latin typeface="Consolas" panose="020B0609020204030204" pitchFamily="49" charset="0"/>
                <a:cs typeface="Consolas" panose="020B0609020204030204" pitchFamily="49" charset="0"/>
              </a:rPr>
              <a:t>BY</a:t>
            </a:r>
            <a:r>
              <a:rPr lang="en-US" b="1" dirty="0">
                <a:solidFill>
                  <a:schemeClr val="tx2">
                    <a:lumMod val="75000"/>
                  </a:schemeClr>
                </a:solidFill>
                <a:cs typeface="Consolas" panose="020B0609020204030204" pitchFamily="49" charset="0"/>
              </a:rPr>
              <a:t> </a:t>
            </a:r>
            <a:r>
              <a:rPr lang="bg-BG" dirty="0"/>
              <a:t>подрежда (сортира) редовете</a:t>
            </a:r>
            <a:endParaRPr lang="en-US" dirty="0"/>
          </a:p>
          <a:p>
            <a:pPr lvl="1">
              <a:lnSpc>
                <a:spcPct val="100000"/>
              </a:lnSpc>
            </a:pPr>
            <a:r>
              <a:rPr lang="en-US" b="1" dirty="0">
                <a:solidFill>
                  <a:schemeClr val="tx2">
                    <a:lumMod val="75000"/>
                  </a:schemeClr>
                </a:solidFill>
                <a:latin typeface="Consolas" panose="020B0609020204030204" pitchFamily="49" charset="0"/>
                <a:cs typeface="Consolas" panose="020B0609020204030204" pitchFamily="49" charset="0"/>
              </a:rPr>
              <a:t>ASC</a:t>
            </a:r>
            <a:r>
              <a:rPr lang="en-US" dirty="0"/>
              <a:t>: </a:t>
            </a:r>
            <a:r>
              <a:rPr lang="bg-BG" dirty="0"/>
              <a:t>във възходящ ред</a:t>
            </a:r>
            <a:r>
              <a:rPr lang="en-US" dirty="0"/>
              <a:t>, </a:t>
            </a:r>
            <a:r>
              <a:rPr lang="bg-BG" dirty="0"/>
              <a:t>по подразбиране</a:t>
            </a:r>
            <a:endParaRPr lang="en-US" dirty="0"/>
          </a:p>
          <a:p>
            <a:pPr lvl="1">
              <a:lnSpc>
                <a:spcPct val="100000"/>
              </a:lnSpc>
            </a:pPr>
            <a:r>
              <a:rPr lang="en-US" b="1" dirty="0">
                <a:solidFill>
                  <a:schemeClr val="tx2">
                    <a:lumMod val="75000"/>
                  </a:schemeClr>
                </a:solidFill>
                <a:latin typeface="Consolas" panose="020B0609020204030204" pitchFamily="49" charset="0"/>
                <a:cs typeface="Consolas" panose="020B0609020204030204" pitchFamily="49" charset="0"/>
              </a:rPr>
              <a:t>DESC</a:t>
            </a:r>
            <a:r>
              <a:rPr lang="en-US" dirty="0"/>
              <a:t>: </a:t>
            </a:r>
            <a:r>
              <a:rPr lang="bg-BG" dirty="0"/>
              <a:t>в низходящ ред</a:t>
            </a:r>
            <a:endParaRPr lang="en-US" dirty="0"/>
          </a:p>
        </p:txBody>
      </p:sp>
      <p:sp>
        <p:nvSpPr>
          <p:cNvPr id="517124" name="Rectangle 4"/>
          <p:cNvSpPr>
            <a:spLocks noChangeArrowheads="1"/>
          </p:cNvSpPr>
          <p:nvPr/>
        </p:nvSpPr>
        <p:spPr bwMode="auto">
          <a:xfrm>
            <a:off x="912812" y="3203138"/>
            <a:ext cx="5943600" cy="1292662"/>
          </a:xfrm>
          <a:prstGeom prst="rect">
            <a:avLst/>
          </a:prstGeom>
          <a:solidFill>
            <a:srgbClr val="D9D5C7">
              <a:alpha val="20000"/>
            </a:srgb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SELECT `last_name`, `hire_date`</a:t>
            </a:r>
          </a:p>
          <a:p>
            <a:pPr eaLnBrk="0" hangingPunct="0">
              <a:buClr>
                <a:schemeClr val="accent5">
                  <a:lumMod val="40000"/>
                  <a:lumOff val="60000"/>
                </a:schemeClr>
              </a:buClr>
              <a:buSzPct val="70000"/>
            </a:pP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FROM `employees`</a:t>
            </a:r>
          </a:p>
          <a:p>
            <a:pPr eaLnBrk="0" hangingPunct="0">
              <a:buClr>
                <a:schemeClr val="accent5">
                  <a:lumMod val="40000"/>
                  <a:lumOff val="60000"/>
                </a:schemeClr>
              </a:buClr>
              <a:buSzPct val="70000"/>
            </a:pPr>
            <a:r>
              <a:rPr lang="en-US" sz="26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ORDER BY </a:t>
            </a:r>
            <a:r>
              <a:rPr lang="en-US" sz="26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`hire_date`;</a:t>
            </a:r>
          </a:p>
        </p:txBody>
      </p:sp>
      <p:graphicFrame>
        <p:nvGraphicFramePr>
          <p:cNvPr id="517125" name="Group 5"/>
          <p:cNvGraphicFramePr>
            <a:graphicFrameLocks noGrp="1"/>
          </p:cNvGraphicFramePr>
          <p:nvPr>
            <p:extLst>
              <p:ext uri="{D42A27DB-BD31-4B8C-83A1-F6EECF244321}">
                <p14:modId xmlns:p14="http://schemas.microsoft.com/office/powerpoint/2010/main" val="928760149"/>
              </p:ext>
            </p:extLst>
          </p:nvPr>
        </p:nvGraphicFramePr>
        <p:xfrm>
          <a:off x="8453437" y="2189872"/>
          <a:ext cx="3203575" cy="1962912"/>
        </p:xfrm>
        <a:graphic>
          <a:graphicData uri="http://schemas.openxmlformats.org/drawingml/2006/table">
            <a:tbl>
              <a:tblPr/>
              <a:tblGrid>
                <a:gridCol w="1581150">
                  <a:extLst>
                    <a:ext uri="{9D8B030D-6E8A-4147-A177-3AD203B41FA5}">
                      <a16:colId xmlns:a16="http://schemas.microsoft.com/office/drawing/2014/main" val="20000"/>
                    </a:ext>
                  </a:extLst>
                </a:gridCol>
                <a:gridCol w="1622425">
                  <a:extLst>
                    <a:ext uri="{9D8B030D-6E8A-4147-A177-3AD203B41FA5}">
                      <a16:colId xmlns:a16="http://schemas.microsoft.com/office/drawing/2014/main" val="20001"/>
                    </a:ext>
                  </a:extLst>
                </a:gridCol>
              </a:tblGrid>
              <a:tr h="438912">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LastName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HireDate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extLst>
                  <a:ext uri="{0D108BD9-81ED-4DB2-BD59-A6C34878D82A}">
                    <a16:rowId xmlns:a16="http://schemas.microsoft.com/office/drawing/2014/main" val="10000"/>
                  </a:ext>
                </a:extLst>
              </a:tr>
              <a:tr h="3810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Gilbert</a:t>
                      </a:r>
                      <a:endParaRPr kumimoji="1" lang="bg-BG" sz="2000" b="1" i="0" u="none" strike="noStrike" cap="none" normalizeH="0" baseline="0" dirty="0">
                        <a:ln>
                          <a:noFill/>
                        </a:ln>
                        <a:solidFill>
                          <a:srgbClr val="EBFFD2"/>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1998-07-31</a:t>
                      </a:r>
                      <a:endParaRPr kumimoji="1" lang="bg-BG" sz="2000" b="1" i="0" u="none" strike="noStrike" cap="none" normalizeH="0" baseline="0" dirty="0">
                        <a:ln>
                          <a:noFill/>
                        </a:ln>
                        <a:solidFill>
                          <a:srgbClr val="EBFFD2"/>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Brown</a:t>
                      </a:r>
                      <a:endParaRPr kumimoji="1" lang="bg-BG" sz="2000" b="1" i="0" u="none" strike="noStrike" cap="none" normalizeH="0" baseline="0" dirty="0">
                        <a:ln>
                          <a:noFill/>
                        </a:ln>
                        <a:solidFill>
                          <a:srgbClr val="EBFFD2"/>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1999-02-26</a:t>
                      </a:r>
                      <a:endParaRPr kumimoji="1" lang="bg-BG" sz="2000" b="1" i="0" u="none" strike="noStrike" cap="none" normalizeH="0" baseline="0" dirty="0">
                        <a:ln>
                          <a:noFill/>
                        </a:ln>
                        <a:solidFill>
                          <a:srgbClr val="EBFFD2"/>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a:ln>
                            <a:noFill/>
                          </a:ln>
                          <a:solidFill>
                            <a:srgbClr val="EBFFD2"/>
                          </a:solidFill>
                          <a:effectLst>
                            <a:outerShdw blurRad="38100" dist="38100" dir="2700000" algn="tl">
                              <a:srgbClr val="000000">
                                <a:alpha val="43137"/>
                              </a:srgbClr>
                            </a:outerShdw>
                          </a:effectLst>
                          <a:latin typeface="+mn-lt"/>
                        </a:rPr>
                        <a:t>Tamburello</a:t>
                      </a:r>
                      <a:endParaRPr kumimoji="1" lang="bg-BG" sz="2000" b="1" i="0" u="none" strike="noStrike" cap="none" normalizeH="0" baseline="0">
                        <a:ln>
                          <a:noFill/>
                        </a:ln>
                        <a:solidFill>
                          <a:srgbClr val="EBFFD2"/>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1999-12-12</a:t>
                      </a:r>
                      <a:endParaRPr kumimoji="1" lang="bg-BG" sz="2000" b="1" i="0" u="none" strike="noStrike" cap="none" normalizeH="0" baseline="0" dirty="0">
                        <a:ln>
                          <a:noFill/>
                        </a:ln>
                        <a:solidFill>
                          <a:srgbClr val="EBFFD2"/>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a:t>
                      </a:r>
                      <a:endParaRPr kumimoji="1" lang="bg-BG" sz="2000" b="1" i="0" u="none" strike="noStrike" cap="none" normalizeH="0" baseline="0" dirty="0">
                        <a:ln>
                          <a:noFill/>
                        </a:ln>
                        <a:solidFill>
                          <a:srgbClr val="EBFFD2"/>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a:t>
                      </a:r>
                      <a:endParaRPr kumimoji="1" lang="bg-BG" sz="2000" b="1" i="0" u="none" strike="noStrike" cap="none" normalizeH="0" baseline="0" dirty="0">
                        <a:ln>
                          <a:noFill/>
                        </a:ln>
                        <a:solidFill>
                          <a:srgbClr val="EBFFD2"/>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17145" name="Rectangle 25"/>
          <p:cNvSpPr>
            <a:spLocks noChangeArrowheads="1"/>
          </p:cNvSpPr>
          <p:nvPr/>
        </p:nvSpPr>
        <p:spPr bwMode="auto">
          <a:xfrm>
            <a:off x="912812" y="4953000"/>
            <a:ext cx="5943600" cy="1292662"/>
          </a:xfrm>
          <a:prstGeom prst="rect">
            <a:avLst/>
          </a:prstGeom>
          <a:solidFill>
            <a:srgbClr val="D9D5C7">
              <a:alpha val="20000"/>
            </a:srgb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SELECT `last_name`, `hire_date`</a:t>
            </a:r>
          </a:p>
          <a:p>
            <a:pPr eaLnBrk="0" hangingPunct="0">
              <a:buClr>
                <a:schemeClr val="accent5">
                  <a:lumMod val="40000"/>
                  <a:lumOff val="60000"/>
                </a:schemeClr>
              </a:buClr>
              <a:buSzPct val="70000"/>
            </a:pP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FROM `employees`</a:t>
            </a:r>
          </a:p>
          <a:p>
            <a:pPr eaLnBrk="0" hangingPunct="0">
              <a:buClr>
                <a:schemeClr val="accent5">
                  <a:lumMod val="40000"/>
                  <a:lumOff val="60000"/>
                </a:schemeClr>
              </a:buClr>
              <a:buSzPct val="70000"/>
            </a:pPr>
            <a:r>
              <a:rPr lang="en-US" sz="26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ORDER BY </a:t>
            </a:r>
            <a:r>
              <a:rPr lang="en-US" sz="26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`hire_date`</a:t>
            </a:r>
            <a:r>
              <a:rPr lang="en-US" sz="26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 DESC;</a:t>
            </a:r>
          </a:p>
        </p:txBody>
      </p:sp>
      <p:graphicFrame>
        <p:nvGraphicFramePr>
          <p:cNvPr id="517146" name="Group 26"/>
          <p:cNvGraphicFramePr>
            <a:graphicFrameLocks noGrp="1"/>
          </p:cNvGraphicFramePr>
          <p:nvPr>
            <p:extLst>
              <p:ext uri="{D42A27DB-BD31-4B8C-83A1-F6EECF244321}">
                <p14:modId xmlns:p14="http://schemas.microsoft.com/office/powerpoint/2010/main" val="3120359771"/>
              </p:ext>
            </p:extLst>
          </p:nvPr>
        </p:nvGraphicFramePr>
        <p:xfrm>
          <a:off x="8453437" y="4495800"/>
          <a:ext cx="3203575" cy="1962912"/>
        </p:xfrm>
        <a:graphic>
          <a:graphicData uri="http://schemas.openxmlformats.org/drawingml/2006/table">
            <a:tbl>
              <a:tblPr/>
              <a:tblGrid>
                <a:gridCol w="1581150">
                  <a:extLst>
                    <a:ext uri="{9D8B030D-6E8A-4147-A177-3AD203B41FA5}">
                      <a16:colId xmlns:a16="http://schemas.microsoft.com/office/drawing/2014/main" val="20000"/>
                    </a:ext>
                  </a:extLst>
                </a:gridCol>
                <a:gridCol w="1622425">
                  <a:extLst>
                    <a:ext uri="{9D8B030D-6E8A-4147-A177-3AD203B41FA5}">
                      <a16:colId xmlns:a16="http://schemas.microsoft.com/office/drawing/2014/main" val="20001"/>
                    </a:ext>
                  </a:extLst>
                </a:gridCol>
              </a:tblGrid>
              <a:tr h="438912">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LastName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HireDate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extLst>
                  <a:ext uri="{0D108BD9-81ED-4DB2-BD59-A6C34878D82A}">
                    <a16:rowId xmlns:a16="http://schemas.microsoft.com/office/drawing/2014/main" val="10000"/>
                  </a:ext>
                </a:extLst>
              </a:tr>
              <a:tr h="3810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Valdez</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a:ln>
                            <a:noFill/>
                          </a:ln>
                          <a:solidFill>
                            <a:srgbClr val="EBFFD2"/>
                          </a:solidFill>
                          <a:effectLst>
                            <a:outerShdw blurRad="38100" dist="38100" dir="2700000" algn="tl">
                              <a:srgbClr val="000000">
                                <a:alpha val="43137"/>
                              </a:srgbClr>
                            </a:outerShdw>
                          </a:effectLst>
                          <a:latin typeface="+mn-lt"/>
                        </a:rPr>
                        <a:t>2005-07-01</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Tsoflias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a:ln>
                            <a:noFill/>
                          </a:ln>
                          <a:solidFill>
                            <a:srgbClr val="EBFFD2"/>
                          </a:solidFill>
                          <a:effectLst>
                            <a:outerShdw blurRad="38100" dist="38100" dir="2700000" algn="tl">
                              <a:srgbClr val="000000">
                                <a:alpha val="43137"/>
                              </a:srgbClr>
                            </a:outerShdw>
                          </a:effectLst>
                          <a:latin typeface="+mn-lt"/>
                        </a:rPr>
                        <a:t>2005-07-01</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Abbas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2005-04-15</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a:t>
                      </a:r>
                      <a:endParaRPr kumimoji="1" lang="bg-BG" sz="2000" b="1" i="0" u="none" strike="noStrike" cap="none" normalizeH="0" baseline="0" dirty="0">
                        <a:ln>
                          <a:noFill/>
                        </a:ln>
                        <a:solidFill>
                          <a:srgbClr val="EBFFD2"/>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 name="Slide Number Placeholder">
            <a:extLst>
              <a:ext uri="{FF2B5EF4-FFF2-40B4-BE49-F238E27FC236}">
                <a16:creationId xmlns:a16="http://schemas.microsoft.com/office/drawing/2014/main" id="{B2265982-8BBB-4C3E-905F-9F213BC0CBF0}"/>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5</a:t>
            </a:fld>
            <a:endParaRPr lang="en-US" dirty="0">
              <a:solidFill>
                <a:prstClr val="white">
                  <a:tint val="75000"/>
                </a:prstClr>
              </a:solidFill>
            </a:endParaRPr>
          </a:p>
        </p:txBody>
      </p:sp>
    </p:spTree>
    <p:extLst>
      <p:ext uri="{BB962C8B-B14F-4D97-AF65-F5344CB8AC3E}">
        <p14:creationId xmlns:p14="http://schemas.microsoft.com/office/powerpoint/2010/main" val="66671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7123">
                                            <p:txEl>
                                              <p:pRg st="1" end="1"/>
                                            </p:txEl>
                                          </p:spTgt>
                                        </p:tgtEl>
                                        <p:attrNameLst>
                                          <p:attrName>style.visibility</p:attrName>
                                        </p:attrNameLst>
                                      </p:cBhvr>
                                      <p:to>
                                        <p:strVal val="visible"/>
                                      </p:to>
                                    </p:set>
                                    <p:animEffect transition="in" filter="fade">
                                      <p:cBhvr>
                                        <p:cTn id="7" dur="500"/>
                                        <p:tgtEl>
                                          <p:spTgt spid="517123">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7124"/>
                                        </p:tgtEl>
                                        <p:attrNameLst>
                                          <p:attrName>style.visibility</p:attrName>
                                        </p:attrNameLst>
                                      </p:cBhvr>
                                      <p:to>
                                        <p:strVal val="visible"/>
                                      </p:to>
                                    </p:set>
                                    <p:animEffect transition="in" filter="fade">
                                      <p:cBhvr>
                                        <p:cTn id="11" dur="500"/>
                                        <p:tgtEl>
                                          <p:spTgt spid="51712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7125"/>
                                        </p:tgtEl>
                                        <p:attrNameLst>
                                          <p:attrName>style.visibility</p:attrName>
                                        </p:attrNameLst>
                                      </p:cBhvr>
                                      <p:to>
                                        <p:strVal val="visible"/>
                                      </p:to>
                                    </p:set>
                                    <p:animEffect transition="in" filter="fade">
                                      <p:cBhvr>
                                        <p:cTn id="15" dur="500"/>
                                        <p:tgtEl>
                                          <p:spTgt spid="5171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17123">
                                            <p:txEl>
                                              <p:pRg st="2" end="2"/>
                                            </p:txEl>
                                          </p:spTgt>
                                        </p:tgtEl>
                                        <p:attrNameLst>
                                          <p:attrName>style.visibility</p:attrName>
                                        </p:attrNameLst>
                                      </p:cBhvr>
                                      <p:to>
                                        <p:strVal val="visible"/>
                                      </p:to>
                                    </p:set>
                                    <p:animEffect transition="in" filter="fade">
                                      <p:cBhvr>
                                        <p:cTn id="20" dur="500"/>
                                        <p:tgtEl>
                                          <p:spTgt spid="517123">
                                            <p:txEl>
                                              <p:pRg st="2" end="2"/>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17145"/>
                                        </p:tgtEl>
                                        <p:attrNameLst>
                                          <p:attrName>style.visibility</p:attrName>
                                        </p:attrNameLst>
                                      </p:cBhvr>
                                      <p:to>
                                        <p:strVal val="visible"/>
                                      </p:to>
                                    </p:set>
                                    <p:animEffect transition="in" filter="fade">
                                      <p:cBhvr>
                                        <p:cTn id="24" dur="500"/>
                                        <p:tgtEl>
                                          <p:spTgt spid="517145"/>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517146"/>
                                        </p:tgtEl>
                                        <p:attrNameLst>
                                          <p:attrName>style.visibility</p:attrName>
                                        </p:attrNameLst>
                                      </p:cBhvr>
                                      <p:to>
                                        <p:strVal val="visible"/>
                                      </p:to>
                                    </p:set>
                                    <p:animEffect transition="in" filter="fade">
                                      <p:cBhvr>
                                        <p:cTn id="28" dur="500"/>
                                        <p:tgtEl>
                                          <p:spTgt spid="517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4" grpId="0" animBg="1"/>
      <p:bldP spid="5171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zaachi.blog.zive.cz/files/2008/09/sorting.jpg"/>
          <p:cNvPicPr>
            <a:picLocks noChangeAspect="1" noChangeArrowheads="1"/>
          </p:cNvPicPr>
          <p:nvPr/>
        </p:nvPicPr>
        <p:blipFill>
          <a:blip r:embed="rId3" cstate="screen"/>
          <a:srcRect/>
          <a:stretch>
            <a:fillRect/>
          </a:stretch>
        </p:blipFill>
        <p:spPr bwMode="auto">
          <a:xfrm>
            <a:off x="9980612" y="554005"/>
            <a:ext cx="1724440" cy="1293330"/>
          </a:xfrm>
          <a:prstGeom prst="roundRect">
            <a:avLst>
              <a:gd name="adj" fmla="val 6420"/>
            </a:avLst>
          </a:prstGeom>
          <a:solidFill>
            <a:srgbClr val="FFFFFF">
              <a:shade val="85000"/>
            </a:srgbClr>
          </a:solidFill>
          <a:ln>
            <a:noFill/>
          </a:ln>
          <a:effectLst>
            <a:reflection blurRad="12700" stA="38000" endPos="28000" dist="5000" dir="5400000" sy="-100000" algn="bl" rotWithShape="0"/>
          </a:effectLst>
        </p:spPr>
      </p:pic>
      <p:sp>
        <p:nvSpPr>
          <p:cNvPr id="517122" name="Rectangle 2"/>
          <p:cNvSpPr>
            <a:spLocks noGrp="1" noChangeArrowheads="1"/>
          </p:cNvSpPr>
          <p:nvPr>
            <p:ph type="title"/>
          </p:nvPr>
        </p:nvSpPr>
        <p:spPr/>
        <p:txBody>
          <a:bodyPr/>
          <a:lstStyle/>
          <a:p>
            <a:r>
              <a:rPr lang="bg-BG" dirty="0"/>
              <a:t>Сортиране на резултата (2)</a:t>
            </a:r>
            <a:endParaRPr lang="en-US" dirty="0"/>
          </a:p>
        </p:txBody>
      </p:sp>
      <p:sp>
        <p:nvSpPr>
          <p:cNvPr id="517123" name="Rectangle 3"/>
          <p:cNvSpPr>
            <a:spLocks noGrp="1" noChangeArrowheads="1"/>
          </p:cNvSpPr>
          <p:nvPr>
            <p:ph idx="1"/>
          </p:nvPr>
        </p:nvSpPr>
        <p:spPr/>
        <p:txBody>
          <a:bodyPr/>
          <a:lstStyle/>
          <a:p>
            <a:pPr>
              <a:lnSpc>
                <a:spcPct val="100000"/>
              </a:lnSpc>
            </a:pPr>
            <a:r>
              <a:rPr lang="bg-BG" dirty="0"/>
              <a:t>Може да сортирате по няколко колони</a:t>
            </a:r>
          </a:p>
          <a:p>
            <a:pPr lvl="1">
              <a:lnSpc>
                <a:spcPct val="100000"/>
              </a:lnSpc>
            </a:pPr>
            <a:r>
              <a:rPr lang="bg-BG" dirty="0"/>
              <a:t>редът на сортиране за всяка се указва</a:t>
            </a:r>
            <a:br>
              <a:rPr lang="bg-BG" dirty="0"/>
            </a:br>
            <a:r>
              <a:rPr lang="bg-BG" dirty="0"/>
              <a:t>с помощта на </a:t>
            </a:r>
            <a:r>
              <a:rPr lang="en-US" b="1" dirty="0">
                <a:solidFill>
                  <a:schemeClr val="tx2">
                    <a:lumMod val="75000"/>
                  </a:schemeClr>
                </a:solidFill>
                <a:cs typeface="Consolas" panose="020B0609020204030204" pitchFamily="49" charset="0"/>
              </a:rPr>
              <a:t>ASC</a:t>
            </a:r>
            <a:r>
              <a:rPr lang="bg-BG" dirty="0">
                <a:solidFill>
                  <a:schemeClr val="tx2">
                    <a:lumMod val="75000"/>
                  </a:schemeClr>
                </a:solidFill>
                <a:cs typeface="Consolas" panose="020B0609020204030204" pitchFamily="49" charset="0"/>
              </a:rPr>
              <a:t> </a:t>
            </a:r>
            <a:r>
              <a:rPr lang="bg-BG" dirty="0"/>
              <a:t>и </a:t>
            </a:r>
            <a:r>
              <a:rPr lang="en-US" b="1" dirty="0">
                <a:solidFill>
                  <a:schemeClr val="tx2">
                    <a:lumMod val="75000"/>
                  </a:schemeClr>
                </a:solidFill>
                <a:cs typeface="Consolas" panose="020B0609020204030204" pitchFamily="49" charset="0"/>
              </a:rPr>
              <a:t>DESC</a:t>
            </a:r>
            <a:endParaRPr lang="en-US" dirty="0"/>
          </a:p>
        </p:txBody>
      </p:sp>
      <p:sp>
        <p:nvSpPr>
          <p:cNvPr id="517124" name="Rectangle 4"/>
          <p:cNvSpPr>
            <a:spLocks noChangeArrowheads="1"/>
          </p:cNvSpPr>
          <p:nvPr/>
        </p:nvSpPr>
        <p:spPr bwMode="auto">
          <a:xfrm>
            <a:off x="531812" y="3048000"/>
            <a:ext cx="7631859" cy="1200329"/>
          </a:xfrm>
          <a:prstGeom prst="rect">
            <a:avLst/>
          </a:prstGeom>
          <a:solidFill>
            <a:srgbClr val="D9D5C7">
              <a:alpha val="20000"/>
            </a:srgb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SELECT `last_name`, `hire_date`</a:t>
            </a:r>
          </a:p>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FROM `employees`</a:t>
            </a:r>
          </a:p>
          <a:p>
            <a:pPr eaLnBrk="0" hangingPunct="0">
              <a:buClr>
                <a:schemeClr val="accent5">
                  <a:lumMod val="40000"/>
                  <a:lumOff val="60000"/>
                </a:schemeClr>
              </a:buClr>
              <a:buSzPct val="70000"/>
            </a:pPr>
            <a:r>
              <a:rPr lang="en-US"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ORDER BY </a:t>
            </a:r>
            <a:r>
              <a:rPr lang="en-US"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`hire_date`</a:t>
            </a:r>
            <a:r>
              <a:rPr lang="bg-BG"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a:t>
            </a:r>
            <a:r>
              <a:rPr lang="en-US"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DESC</a:t>
            </a:r>
            <a:r>
              <a:rPr lang="bg-BG"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 </a:t>
            </a: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`last_name`</a:t>
            </a:r>
            <a:r>
              <a:rPr lang="en-US"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 ASC</a:t>
            </a:r>
            <a:r>
              <a:rPr lang="en-US"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a:t>
            </a:r>
          </a:p>
        </p:txBody>
      </p:sp>
      <p:sp>
        <p:nvSpPr>
          <p:cNvPr id="517145" name="Rectangle 25"/>
          <p:cNvSpPr>
            <a:spLocks noChangeArrowheads="1"/>
          </p:cNvSpPr>
          <p:nvPr/>
        </p:nvSpPr>
        <p:spPr bwMode="auto">
          <a:xfrm>
            <a:off x="531812" y="4572000"/>
            <a:ext cx="7631859" cy="1200329"/>
          </a:xfrm>
          <a:prstGeom prst="rect">
            <a:avLst/>
          </a:prstGeom>
          <a:solidFill>
            <a:srgbClr val="D9D5C7">
              <a:alpha val="20000"/>
            </a:srgb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SELECT `last_name`, `hire_date`</a:t>
            </a:r>
          </a:p>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FROM `employees`</a:t>
            </a:r>
          </a:p>
          <a:p>
            <a:pPr eaLnBrk="0" hangingPunct="0">
              <a:buClr>
                <a:schemeClr val="accent5">
                  <a:lumMod val="40000"/>
                  <a:lumOff val="60000"/>
                </a:schemeClr>
              </a:buClr>
              <a:buSzPct val="70000"/>
            </a:pPr>
            <a:r>
              <a:rPr lang="en-US"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ORDER BY </a:t>
            </a:r>
            <a:r>
              <a:rPr lang="en-US"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`hire_date`</a:t>
            </a:r>
            <a:r>
              <a:rPr lang="en-US"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 DESC</a:t>
            </a:r>
            <a:r>
              <a:rPr lang="bg-BG"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 </a:t>
            </a: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`last_name`</a:t>
            </a:r>
            <a:r>
              <a:rPr lang="bg-BG"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a:t>
            </a:r>
            <a:r>
              <a:rPr lang="en-US"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DESC;</a:t>
            </a:r>
          </a:p>
        </p:txBody>
      </p:sp>
      <p:graphicFrame>
        <p:nvGraphicFramePr>
          <p:cNvPr id="517146" name="Group 26"/>
          <p:cNvGraphicFramePr>
            <a:graphicFrameLocks noGrp="1"/>
          </p:cNvGraphicFramePr>
          <p:nvPr>
            <p:extLst>
              <p:ext uri="{D42A27DB-BD31-4B8C-83A1-F6EECF244321}">
                <p14:modId xmlns:p14="http://schemas.microsoft.com/office/powerpoint/2010/main" val="1935707211"/>
              </p:ext>
            </p:extLst>
          </p:nvPr>
        </p:nvGraphicFramePr>
        <p:xfrm>
          <a:off x="8477665" y="4537123"/>
          <a:ext cx="3203575" cy="1962912"/>
        </p:xfrm>
        <a:graphic>
          <a:graphicData uri="http://schemas.openxmlformats.org/drawingml/2006/table">
            <a:tbl>
              <a:tblPr/>
              <a:tblGrid>
                <a:gridCol w="1581150">
                  <a:extLst>
                    <a:ext uri="{9D8B030D-6E8A-4147-A177-3AD203B41FA5}">
                      <a16:colId xmlns:a16="http://schemas.microsoft.com/office/drawing/2014/main" val="20000"/>
                    </a:ext>
                  </a:extLst>
                </a:gridCol>
                <a:gridCol w="1622425">
                  <a:extLst>
                    <a:ext uri="{9D8B030D-6E8A-4147-A177-3AD203B41FA5}">
                      <a16:colId xmlns:a16="http://schemas.microsoft.com/office/drawing/2014/main" val="20001"/>
                    </a:ext>
                  </a:extLst>
                </a:gridCol>
              </a:tblGrid>
              <a:tr h="438912">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LastName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HireDate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extLst>
                  <a:ext uri="{0D108BD9-81ED-4DB2-BD59-A6C34878D82A}">
                    <a16:rowId xmlns:a16="http://schemas.microsoft.com/office/drawing/2014/main" val="10000"/>
                  </a:ext>
                </a:extLst>
              </a:tr>
              <a:tr h="3810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Valdez</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a:ln>
                            <a:noFill/>
                          </a:ln>
                          <a:solidFill>
                            <a:srgbClr val="EBFFD2"/>
                          </a:solidFill>
                          <a:effectLst>
                            <a:outerShdw blurRad="38100" dist="38100" dir="2700000" algn="tl">
                              <a:srgbClr val="000000">
                                <a:alpha val="43137"/>
                              </a:srgbClr>
                            </a:outerShdw>
                          </a:effectLst>
                          <a:latin typeface="+mn-lt"/>
                        </a:rPr>
                        <a:t>2005-07-01</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Tsoflias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a:ln>
                            <a:noFill/>
                          </a:ln>
                          <a:solidFill>
                            <a:srgbClr val="EBFFD2"/>
                          </a:solidFill>
                          <a:effectLst>
                            <a:outerShdw blurRad="38100" dist="38100" dir="2700000" algn="tl">
                              <a:srgbClr val="000000">
                                <a:alpha val="43137"/>
                              </a:srgbClr>
                            </a:outerShdw>
                          </a:effectLst>
                          <a:latin typeface="+mn-lt"/>
                        </a:rPr>
                        <a:t>2005-07-01</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Abbas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2005-04-15</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a:t>
                      </a:r>
                      <a:endParaRPr kumimoji="1" lang="bg-BG" sz="2000" b="1" i="0" u="none" strike="noStrike" cap="none" normalizeH="0" baseline="0" dirty="0">
                        <a:ln>
                          <a:noFill/>
                        </a:ln>
                        <a:solidFill>
                          <a:srgbClr val="EBFFD2"/>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0" name="Group 26"/>
          <p:cNvGraphicFramePr>
            <a:graphicFrameLocks noGrp="1"/>
          </p:cNvGraphicFramePr>
          <p:nvPr>
            <p:extLst>
              <p:ext uri="{D42A27DB-BD31-4B8C-83A1-F6EECF244321}">
                <p14:modId xmlns:p14="http://schemas.microsoft.com/office/powerpoint/2010/main" val="2774227071"/>
              </p:ext>
            </p:extLst>
          </p:nvPr>
        </p:nvGraphicFramePr>
        <p:xfrm>
          <a:off x="8477665" y="2285417"/>
          <a:ext cx="3203575" cy="1962912"/>
        </p:xfrm>
        <a:graphic>
          <a:graphicData uri="http://schemas.openxmlformats.org/drawingml/2006/table">
            <a:tbl>
              <a:tblPr/>
              <a:tblGrid>
                <a:gridCol w="1581150">
                  <a:extLst>
                    <a:ext uri="{9D8B030D-6E8A-4147-A177-3AD203B41FA5}">
                      <a16:colId xmlns:a16="http://schemas.microsoft.com/office/drawing/2014/main" val="20000"/>
                    </a:ext>
                  </a:extLst>
                </a:gridCol>
                <a:gridCol w="1622425">
                  <a:extLst>
                    <a:ext uri="{9D8B030D-6E8A-4147-A177-3AD203B41FA5}">
                      <a16:colId xmlns:a16="http://schemas.microsoft.com/office/drawing/2014/main" val="20001"/>
                    </a:ext>
                  </a:extLst>
                </a:gridCol>
              </a:tblGrid>
              <a:tr h="438912">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LastName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HireDate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extLst>
                  <a:ext uri="{0D108BD9-81ED-4DB2-BD59-A6C34878D82A}">
                    <a16:rowId xmlns:a16="http://schemas.microsoft.com/office/drawing/2014/main" val="10000"/>
                  </a:ext>
                </a:extLst>
              </a:tr>
              <a:tr h="3810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defRPr/>
                      </a:pPr>
                      <a:r>
                        <a:rPr kumimoji="1" lang="en-US" sz="20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Tsoflias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a:ln>
                            <a:noFill/>
                          </a:ln>
                          <a:solidFill>
                            <a:srgbClr val="EBFFD2"/>
                          </a:solidFill>
                          <a:effectLst>
                            <a:outerShdw blurRad="38100" dist="38100" dir="2700000" algn="tl">
                              <a:srgbClr val="000000">
                                <a:alpha val="43137"/>
                              </a:srgbClr>
                            </a:outerShdw>
                          </a:effectLst>
                          <a:latin typeface="+mn-lt"/>
                        </a:rPr>
                        <a:t>2005-07-01</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defRPr/>
                      </a:pPr>
                      <a:r>
                        <a:rPr kumimoji="1" lang="bg-BG" sz="20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 </a:t>
                      </a:r>
                      <a:r>
                        <a:rPr kumimoji="1" lang="en-US" sz="20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Valdez</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a:ln>
                            <a:noFill/>
                          </a:ln>
                          <a:solidFill>
                            <a:srgbClr val="EBFFD2"/>
                          </a:solidFill>
                          <a:effectLst>
                            <a:outerShdw blurRad="38100" dist="38100" dir="2700000" algn="tl">
                              <a:srgbClr val="000000">
                                <a:alpha val="43137"/>
                              </a:srgbClr>
                            </a:outerShdw>
                          </a:effectLst>
                          <a:latin typeface="+mn-lt"/>
                        </a:rPr>
                        <a:t>2005-07-01</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Abbas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2005-04-15</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a:t>
                      </a:r>
                      <a:endParaRPr kumimoji="1" lang="bg-BG" sz="2000" b="1" i="0" u="none" strike="noStrike" cap="none" normalizeH="0" baseline="0" dirty="0">
                        <a:ln>
                          <a:noFill/>
                        </a:ln>
                        <a:solidFill>
                          <a:srgbClr val="EBFFD2"/>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 name="Slide Number Placeholder">
            <a:extLst>
              <a:ext uri="{FF2B5EF4-FFF2-40B4-BE49-F238E27FC236}">
                <a16:creationId xmlns:a16="http://schemas.microsoft.com/office/drawing/2014/main" id="{8FC695A9-A4B8-4A01-8711-3FAB848F1D5C}"/>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6</a:t>
            </a:fld>
            <a:endParaRPr lang="en-US" dirty="0">
              <a:solidFill>
                <a:prstClr val="white">
                  <a:tint val="75000"/>
                </a:prstClr>
              </a:solidFill>
            </a:endParaRPr>
          </a:p>
        </p:txBody>
      </p:sp>
    </p:spTree>
    <p:extLst>
      <p:ext uri="{BB962C8B-B14F-4D97-AF65-F5344CB8AC3E}">
        <p14:creationId xmlns:p14="http://schemas.microsoft.com/office/powerpoint/2010/main" val="365564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7124"/>
                                        </p:tgtEl>
                                        <p:attrNameLst>
                                          <p:attrName>style.visibility</p:attrName>
                                        </p:attrNameLst>
                                      </p:cBhvr>
                                      <p:to>
                                        <p:strVal val="visible"/>
                                      </p:to>
                                    </p:set>
                                    <p:animEffect transition="in" filter="fade">
                                      <p:cBhvr>
                                        <p:cTn id="7" dur="500"/>
                                        <p:tgtEl>
                                          <p:spTgt spid="5171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17145"/>
                                        </p:tgtEl>
                                        <p:attrNameLst>
                                          <p:attrName>style.visibility</p:attrName>
                                        </p:attrNameLst>
                                      </p:cBhvr>
                                      <p:to>
                                        <p:strVal val="visible"/>
                                      </p:to>
                                    </p:set>
                                    <p:animEffect transition="in" filter="fade">
                                      <p:cBhvr>
                                        <p:cTn id="15" dur="500"/>
                                        <p:tgtEl>
                                          <p:spTgt spid="51714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17146"/>
                                        </p:tgtEl>
                                        <p:attrNameLst>
                                          <p:attrName>style.visibility</p:attrName>
                                        </p:attrNameLst>
                                      </p:cBhvr>
                                      <p:to>
                                        <p:strVal val="visible"/>
                                      </p:to>
                                    </p:set>
                                    <p:animEffect transition="in" filter="fade">
                                      <p:cBhvr>
                                        <p:cTn id="19" dur="500"/>
                                        <p:tgtEl>
                                          <p:spTgt spid="517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4" grpId="0" animBg="1"/>
      <p:bldP spid="5171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normAutofit/>
          </a:bodyPr>
          <a:lstStyle/>
          <a:p>
            <a:r>
              <a:rPr lang="bg-BG" dirty="0"/>
              <a:t>Ограничаване на броя записи (1)</a:t>
            </a:r>
            <a:endParaRPr lang="en-US" dirty="0"/>
          </a:p>
        </p:txBody>
      </p:sp>
      <p:sp>
        <p:nvSpPr>
          <p:cNvPr id="517123" name="Rectangle 3"/>
          <p:cNvSpPr>
            <a:spLocks noGrp="1" noChangeArrowheads="1"/>
          </p:cNvSpPr>
          <p:nvPr>
            <p:ph idx="1"/>
          </p:nvPr>
        </p:nvSpPr>
        <p:spPr/>
        <p:txBody>
          <a:bodyPr/>
          <a:lstStyle/>
          <a:p>
            <a:pPr>
              <a:lnSpc>
                <a:spcPct val="100000"/>
              </a:lnSpc>
            </a:pPr>
            <a:r>
              <a:rPr lang="bg-BG" dirty="0"/>
              <a:t>Може да ограничите броят записи с клауза </a:t>
            </a:r>
            <a:r>
              <a:rPr lang="en-US" b="1" dirty="0">
                <a:solidFill>
                  <a:schemeClr val="tx2">
                    <a:lumMod val="75000"/>
                  </a:schemeClr>
                </a:solidFill>
                <a:latin typeface="Consolas" panose="020B0609020204030204" pitchFamily="49" charset="0"/>
                <a:cs typeface="Consolas" panose="020B0609020204030204" pitchFamily="49" charset="0"/>
              </a:rPr>
              <a:t>LIMIT</a:t>
            </a:r>
            <a:endParaRPr lang="bg-BG" b="1" dirty="0">
              <a:latin typeface="Consolas" panose="020B0609020204030204" pitchFamily="49" charset="0"/>
              <a:cs typeface="Consolas" panose="020B0609020204030204" pitchFamily="49" charset="0"/>
            </a:endParaRPr>
          </a:p>
          <a:p>
            <a:pPr lvl="1">
              <a:lnSpc>
                <a:spcPct val="100000"/>
              </a:lnSpc>
            </a:pPr>
            <a:r>
              <a:rPr lang="bg-BG" sz="2800" b="1" dirty="0">
                <a:latin typeface="Consolas" panose="020B0609020204030204" pitchFamily="49" charset="0"/>
                <a:cs typeface="Consolas" panose="020B0609020204030204" pitchFamily="49" charset="0"/>
              </a:rPr>
              <a:t>Извличане само на най-стария служител:</a:t>
            </a:r>
          </a:p>
          <a:p>
            <a:pPr lvl="1">
              <a:lnSpc>
                <a:spcPct val="100000"/>
              </a:lnSpc>
            </a:pPr>
            <a:endParaRPr lang="bg-BG" sz="2800" b="1" dirty="0">
              <a:solidFill>
                <a:schemeClr val="tx2">
                  <a:lumMod val="75000"/>
                </a:schemeClr>
              </a:solidFill>
              <a:latin typeface="Consolas" panose="020B0609020204030204" pitchFamily="49" charset="0"/>
              <a:cs typeface="Consolas" panose="020B0609020204030204" pitchFamily="49" charset="0"/>
            </a:endParaRPr>
          </a:p>
          <a:p>
            <a:pPr lvl="1">
              <a:lnSpc>
                <a:spcPct val="100000"/>
              </a:lnSpc>
            </a:pPr>
            <a:endParaRPr lang="bg-BG" sz="2800" b="1" dirty="0">
              <a:solidFill>
                <a:schemeClr val="tx2">
                  <a:lumMod val="75000"/>
                </a:schemeClr>
              </a:solidFill>
              <a:latin typeface="Consolas" panose="020B0609020204030204" pitchFamily="49" charset="0"/>
              <a:cs typeface="Consolas" panose="020B0609020204030204" pitchFamily="49" charset="0"/>
            </a:endParaRPr>
          </a:p>
          <a:p>
            <a:pPr lvl="1">
              <a:lnSpc>
                <a:spcPct val="100000"/>
              </a:lnSpc>
            </a:pPr>
            <a:endParaRPr lang="bg-BG" sz="2800" b="1" dirty="0">
              <a:solidFill>
                <a:schemeClr val="tx2">
                  <a:lumMod val="75000"/>
                </a:schemeClr>
              </a:solidFill>
              <a:latin typeface="Consolas" panose="020B0609020204030204" pitchFamily="49" charset="0"/>
              <a:cs typeface="Consolas" panose="020B0609020204030204" pitchFamily="49" charset="0"/>
            </a:endParaRPr>
          </a:p>
          <a:p>
            <a:pPr lvl="1">
              <a:lnSpc>
                <a:spcPct val="100000"/>
              </a:lnSpc>
            </a:pPr>
            <a:r>
              <a:rPr lang="bg-BG" sz="2800" b="1" dirty="0">
                <a:latin typeface="Consolas" panose="020B0609020204030204" pitchFamily="49" charset="0"/>
                <a:cs typeface="Consolas" panose="020B0609020204030204" pitchFamily="49" charset="0"/>
              </a:rPr>
              <a:t>Извличане на тримата най-стари служители:</a:t>
            </a:r>
            <a:r>
              <a:rPr lang="en-US" sz="2800" b="1" dirty="0">
                <a:solidFill>
                  <a:schemeClr val="tx2">
                    <a:lumMod val="75000"/>
                  </a:schemeClr>
                </a:solidFill>
                <a:cs typeface="Consolas" panose="020B0609020204030204" pitchFamily="49" charset="0"/>
              </a:rPr>
              <a:t> </a:t>
            </a:r>
            <a:r>
              <a:rPr lang="en-US" b="1" dirty="0">
                <a:solidFill>
                  <a:schemeClr val="tx2">
                    <a:lumMod val="75000"/>
                  </a:schemeClr>
                </a:solidFill>
                <a:cs typeface="Consolas" panose="020B0609020204030204" pitchFamily="49" charset="0"/>
              </a:rPr>
              <a:t> </a:t>
            </a:r>
          </a:p>
          <a:p>
            <a:pPr marL="377887" lvl="1" indent="0">
              <a:lnSpc>
                <a:spcPct val="100000"/>
              </a:lnSpc>
              <a:buNone/>
            </a:pPr>
            <a:endParaRPr lang="en-US" dirty="0"/>
          </a:p>
        </p:txBody>
      </p:sp>
      <p:sp>
        <p:nvSpPr>
          <p:cNvPr id="517124" name="Rectangle 4"/>
          <p:cNvSpPr>
            <a:spLocks noChangeArrowheads="1"/>
          </p:cNvSpPr>
          <p:nvPr/>
        </p:nvSpPr>
        <p:spPr bwMode="auto">
          <a:xfrm>
            <a:off x="945495" y="2552695"/>
            <a:ext cx="5943600" cy="1292662"/>
          </a:xfrm>
          <a:prstGeom prst="rect">
            <a:avLst/>
          </a:prstGeom>
          <a:solidFill>
            <a:srgbClr val="D9D5C7">
              <a:alpha val="20000"/>
            </a:srgb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SELECT `last_name`, `hire_date`</a:t>
            </a:r>
          </a:p>
          <a:p>
            <a:pPr eaLnBrk="0" hangingPunct="0">
              <a:buClr>
                <a:schemeClr val="accent5">
                  <a:lumMod val="40000"/>
                  <a:lumOff val="60000"/>
                </a:schemeClr>
              </a:buClr>
              <a:buSzPct val="70000"/>
            </a:pP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FROM `employees`</a:t>
            </a:r>
          </a:p>
          <a:p>
            <a:pPr eaLnBrk="0" hangingPunct="0">
              <a:buClr>
                <a:schemeClr val="accent5">
                  <a:lumMod val="40000"/>
                  <a:lumOff val="60000"/>
                </a:schemeClr>
              </a:buClr>
              <a:buSzPct val="70000"/>
            </a:pPr>
            <a:r>
              <a:rPr lang="en-US" sz="26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ORDER BY </a:t>
            </a:r>
            <a:r>
              <a:rPr lang="en-US" sz="26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`hire_date`, </a:t>
            </a:r>
            <a:r>
              <a:rPr lang="en-US" sz="26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LIMIT </a:t>
            </a:r>
            <a:r>
              <a:rPr lang="en-US" sz="26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1;</a:t>
            </a:r>
          </a:p>
        </p:txBody>
      </p:sp>
      <p:graphicFrame>
        <p:nvGraphicFramePr>
          <p:cNvPr id="517125" name="Group 5"/>
          <p:cNvGraphicFramePr>
            <a:graphicFrameLocks noGrp="1"/>
          </p:cNvGraphicFramePr>
          <p:nvPr>
            <p:extLst>
              <p:ext uri="{D42A27DB-BD31-4B8C-83A1-F6EECF244321}">
                <p14:modId xmlns:p14="http://schemas.microsoft.com/office/powerpoint/2010/main" val="1729183761"/>
              </p:ext>
            </p:extLst>
          </p:nvPr>
        </p:nvGraphicFramePr>
        <p:xfrm>
          <a:off x="7618871" y="2552695"/>
          <a:ext cx="3203575" cy="819912"/>
        </p:xfrm>
        <a:graphic>
          <a:graphicData uri="http://schemas.openxmlformats.org/drawingml/2006/table">
            <a:tbl>
              <a:tblPr/>
              <a:tblGrid>
                <a:gridCol w="1581150">
                  <a:extLst>
                    <a:ext uri="{9D8B030D-6E8A-4147-A177-3AD203B41FA5}">
                      <a16:colId xmlns:a16="http://schemas.microsoft.com/office/drawing/2014/main" val="20000"/>
                    </a:ext>
                  </a:extLst>
                </a:gridCol>
                <a:gridCol w="1622425">
                  <a:extLst>
                    <a:ext uri="{9D8B030D-6E8A-4147-A177-3AD203B41FA5}">
                      <a16:colId xmlns:a16="http://schemas.microsoft.com/office/drawing/2014/main" val="20001"/>
                    </a:ext>
                  </a:extLst>
                </a:gridCol>
              </a:tblGrid>
              <a:tr h="438912">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LastName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HireDate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extLst>
                  <a:ext uri="{0D108BD9-81ED-4DB2-BD59-A6C34878D82A}">
                    <a16:rowId xmlns:a16="http://schemas.microsoft.com/office/drawing/2014/main" val="10000"/>
                  </a:ext>
                </a:extLst>
              </a:tr>
              <a:tr h="3810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Gilbert</a:t>
                      </a:r>
                      <a:endParaRPr kumimoji="1" lang="bg-BG" sz="2000" b="1" i="0" u="none" strike="noStrike" cap="none" normalizeH="0" baseline="0" dirty="0">
                        <a:ln>
                          <a:noFill/>
                        </a:ln>
                        <a:solidFill>
                          <a:srgbClr val="EBFFD2"/>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1998-07-31</a:t>
                      </a:r>
                      <a:endParaRPr kumimoji="1" lang="bg-BG" sz="2000" b="1" i="0" u="none" strike="noStrike" cap="none" normalizeH="0" baseline="0" dirty="0">
                        <a:ln>
                          <a:noFill/>
                        </a:ln>
                        <a:solidFill>
                          <a:srgbClr val="EBFFD2"/>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17145" name="Rectangle 25"/>
          <p:cNvSpPr>
            <a:spLocks noChangeArrowheads="1"/>
          </p:cNvSpPr>
          <p:nvPr/>
        </p:nvSpPr>
        <p:spPr bwMode="auto">
          <a:xfrm>
            <a:off x="920189" y="4800035"/>
            <a:ext cx="5943600" cy="1292662"/>
          </a:xfrm>
          <a:prstGeom prst="rect">
            <a:avLst/>
          </a:prstGeom>
          <a:solidFill>
            <a:srgbClr val="D9D5C7">
              <a:alpha val="20000"/>
            </a:srgb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SELECT `last_name`, `hire_date`</a:t>
            </a:r>
          </a:p>
          <a:p>
            <a:pPr eaLnBrk="0" hangingPunct="0">
              <a:buClr>
                <a:schemeClr val="accent5">
                  <a:lumMod val="40000"/>
                  <a:lumOff val="60000"/>
                </a:schemeClr>
              </a:buClr>
              <a:buSzPct val="70000"/>
            </a:pP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FROM `employees`</a:t>
            </a:r>
          </a:p>
          <a:p>
            <a:pPr eaLnBrk="0" hangingPunct="0">
              <a:buClr>
                <a:schemeClr val="accent5">
                  <a:lumMod val="40000"/>
                  <a:lumOff val="60000"/>
                </a:schemeClr>
              </a:buClr>
              <a:buSzPct val="70000"/>
            </a:pPr>
            <a:r>
              <a:rPr lang="en-US" sz="26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ORDER BY </a:t>
            </a:r>
            <a:r>
              <a:rPr lang="en-US" sz="26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`hire_date`</a:t>
            </a:r>
            <a:r>
              <a:rPr lang="en-US" sz="26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 LIMIT </a:t>
            </a:r>
            <a:r>
              <a:rPr lang="en-US" sz="26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3;</a:t>
            </a:r>
            <a:endParaRPr lang="en-US" sz="26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endParaRPr>
          </a:p>
        </p:txBody>
      </p:sp>
      <p:graphicFrame>
        <p:nvGraphicFramePr>
          <p:cNvPr id="517146" name="Group 26"/>
          <p:cNvGraphicFramePr>
            <a:graphicFrameLocks noGrp="1"/>
          </p:cNvGraphicFramePr>
          <p:nvPr>
            <p:extLst>
              <p:ext uri="{D42A27DB-BD31-4B8C-83A1-F6EECF244321}">
                <p14:modId xmlns:p14="http://schemas.microsoft.com/office/powerpoint/2010/main" val="208427460"/>
              </p:ext>
            </p:extLst>
          </p:nvPr>
        </p:nvGraphicFramePr>
        <p:xfrm>
          <a:off x="7615237" y="4895088"/>
          <a:ext cx="3203575" cy="1581912"/>
        </p:xfrm>
        <a:graphic>
          <a:graphicData uri="http://schemas.openxmlformats.org/drawingml/2006/table">
            <a:tbl>
              <a:tblPr/>
              <a:tblGrid>
                <a:gridCol w="1581150">
                  <a:extLst>
                    <a:ext uri="{9D8B030D-6E8A-4147-A177-3AD203B41FA5}">
                      <a16:colId xmlns:a16="http://schemas.microsoft.com/office/drawing/2014/main" val="20000"/>
                    </a:ext>
                  </a:extLst>
                </a:gridCol>
                <a:gridCol w="1622425">
                  <a:extLst>
                    <a:ext uri="{9D8B030D-6E8A-4147-A177-3AD203B41FA5}">
                      <a16:colId xmlns:a16="http://schemas.microsoft.com/office/drawing/2014/main" val="20001"/>
                    </a:ext>
                  </a:extLst>
                </a:gridCol>
              </a:tblGrid>
              <a:tr h="438912">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LastName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HireDate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extLst>
                  <a:ext uri="{0D108BD9-81ED-4DB2-BD59-A6C34878D82A}">
                    <a16:rowId xmlns:a16="http://schemas.microsoft.com/office/drawing/2014/main" val="10000"/>
                  </a:ext>
                </a:extLst>
              </a:tr>
              <a:tr h="3810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Gilbert</a:t>
                      </a:r>
                      <a:endParaRPr kumimoji="1" lang="bg-BG" sz="2000" b="1" i="0" u="none" strike="noStrike" cap="none" normalizeH="0" baseline="0" dirty="0">
                        <a:ln>
                          <a:noFill/>
                        </a:ln>
                        <a:solidFill>
                          <a:srgbClr val="EBFFD2"/>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1998-07-31</a:t>
                      </a:r>
                      <a:endParaRPr kumimoji="1" lang="bg-BG" sz="2000" b="1" i="0" u="none" strike="noStrike" cap="none" normalizeH="0" baseline="0" dirty="0">
                        <a:ln>
                          <a:noFill/>
                        </a:ln>
                        <a:solidFill>
                          <a:srgbClr val="EBFFD2"/>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Brown</a:t>
                      </a:r>
                      <a:endParaRPr kumimoji="1" lang="bg-BG" sz="2000" b="1" i="0" u="none" strike="noStrike" cap="none" normalizeH="0" baseline="0" dirty="0">
                        <a:ln>
                          <a:noFill/>
                        </a:ln>
                        <a:solidFill>
                          <a:srgbClr val="EBFFD2"/>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1999-02-26</a:t>
                      </a:r>
                      <a:endParaRPr kumimoji="1" lang="bg-BG" sz="2000" b="1" i="0" u="none" strike="noStrike" cap="none" normalizeH="0" baseline="0" dirty="0">
                        <a:ln>
                          <a:noFill/>
                        </a:ln>
                        <a:solidFill>
                          <a:srgbClr val="EBFFD2"/>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a:ln>
                            <a:noFill/>
                          </a:ln>
                          <a:solidFill>
                            <a:srgbClr val="EBFFD2"/>
                          </a:solidFill>
                          <a:effectLst>
                            <a:outerShdw blurRad="38100" dist="38100" dir="2700000" algn="tl">
                              <a:srgbClr val="000000">
                                <a:alpha val="43137"/>
                              </a:srgbClr>
                            </a:outerShdw>
                          </a:effectLst>
                          <a:latin typeface="+mn-lt"/>
                        </a:rPr>
                        <a:t>Tamburello</a:t>
                      </a:r>
                      <a:endParaRPr kumimoji="1" lang="bg-BG" sz="2000" b="1" i="0" u="none" strike="noStrike" cap="none" normalizeH="0" baseline="0">
                        <a:ln>
                          <a:noFill/>
                        </a:ln>
                        <a:solidFill>
                          <a:srgbClr val="EBFFD2"/>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1999-12-12</a:t>
                      </a:r>
                      <a:endParaRPr kumimoji="1" lang="bg-BG" sz="2000" b="1" i="0" u="none" strike="noStrike" cap="none" normalizeH="0" baseline="0" dirty="0">
                        <a:ln>
                          <a:noFill/>
                        </a:ln>
                        <a:solidFill>
                          <a:srgbClr val="EBFFD2"/>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2535" y="381000"/>
            <a:ext cx="1508288" cy="1143000"/>
          </a:xfrm>
          <a:prstGeom prst="rect">
            <a:avLst/>
          </a:prstGeom>
          <a:solidFill>
            <a:schemeClr val="accent1"/>
          </a:solidFill>
        </p:spPr>
      </p:pic>
      <p:sp>
        <p:nvSpPr>
          <p:cNvPr id="10" name="Slide Number Placeholder">
            <a:extLst>
              <a:ext uri="{FF2B5EF4-FFF2-40B4-BE49-F238E27FC236}">
                <a16:creationId xmlns:a16="http://schemas.microsoft.com/office/drawing/2014/main" id="{6EBC1D77-F6F4-4928-9766-5B273CF12F4B}"/>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7</a:t>
            </a:fld>
            <a:endParaRPr lang="en-US" dirty="0">
              <a:solidFill>
                <a:prstClr val="white">
                  <a:tint val="75000"/>
                </a:prstClr>
              </a:solidFill>
            </a:endParaRPr>
          </a:p>
        </p:txBody>
      </p:sp>
    </p:spTree>
    <p:extLst>
      <p:ext uri="{BB962C8B-B14F-4D97-AF65-F5344CB8AC3E}">
        <p14:creationId xmlns:p14="http://schemas.microsoft.com/office/powerpoint/2010/main" val="284767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7123">
                                            <p:txEl>
                                              <p:pRg st="1" end="1"/>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17124"/>
                                        </p:tgtEl>
                                        <p:attrNameLst>
                                          <p:attrName>style.visibility</p:attrName>
                                        </p:attrNameLst>
                                      </p:cBhvr>
                                      <p:to>
                                        <p:strVal val="visible"/>
                                      </p:to>
                                    </p:set>
                                    <p:animEffect transition="in" filter="fade">
                                      <p:cBhvr>
                                        <p:cTn id="10" dur="500"/>
                                        <p:tgtEl>
                                          <p:spTgt spid="51712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17125"/>
                                        </p:tgtEl>
                                        <p:attrNameLst>
                                          <p:attrName>style.visibility</p:attrName>
                                        </p:attrNameLst>
                                      </p:cBhvr>
                                      <p:to>
                                        <p:strVal val="visible"/>
                                      </p:to>
                                    </p:set>
                                    <p:animEffect transition="in" filter="fade">
                                      <p:cBhvr>
                                        <p:cTn id="14" dur="500"/>
                                        <p:tgtEl>
                                          <p:spTgt spid="51712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7123">
                                            <p:txEl>
                                              <p:pRg st="5" end="5"/>
                                            </p:txEl>
                                          </p:spTgt>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grpId="0" nodeType="afterEffect">
                                  <p:stCondLst>
                                    <p:cond delay="0"/>
                                  </p:stCondLst>
                                  <p:childTnLst>
                                    <p:set>
                                      <p:cBhvr>
                                        <p:cTn id="21" dur="1" fill="hold">
                                          <p:stCondLst>
                                            <p:cond delay="0"/>
                                          </p:stCondLst>
                                        </p:cTn>
                                        <p:tgtEl>
                                          <p:spTgt spid="517145"/>
                                        </p:tgtEl>
                                        <p:attrNameLst>
                                          <p:attrName>style.visibility</p:attrName>
                                        </p:attrNameLst>
                                      </p:cBhvr>
                                      <p:to>
                                        <p:strVal val="visible"/>
                                      </p:to>
                                    </p:set>
                                    <p:animEffect transition="in" filter="fade">
                                      <p:cBhvr>
                                        <p:cTn id="22" dur="500"/>
                                        <p:tgtEl>
                                          <p:spTgt spid="517145"/>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17146"/>
                                        </p:tgtEl>
                                        <p:attrNameLst>
                                          <p:attrName>style.visibility</p:attrName>
                                        </p:attrNameLst>
                                      </p:cBhvr>
                                      <p:to>
                                        <p:strVal val="visible"/>
                                      </p:to>
                                    </p:set>
                                    <p:animEffect transition="in" filter="fade">
                                      <p:cBhvr>
                                        <p:cTn id="26" dur="500"/>
                                        <p:tgtEl>
                                          <p:spTgt spid="517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4" grpId="0" animBg="1"/>
      <p:bldP spid="5171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r>
              <a:rPr lang="bg-BG" dirty="0"/>
              <a:t>Ограничаване на броя записи (2)</a:t>
            </a:r>
            <a:endParaRPr lang="en-US" dirty="0"/>
          </a:p>
        </p:txBody>
      </p:sp>
      <p:sp>
        <p:nvSpPr>
          <p:cNvPr id="517123" name="Rectangle 3"/>
          <p:cNvSpPr>
            <a:spLocks noGrp="1" noChangeArrowheads="1"/>
          </p:cNvSpPr>
          <p:nvPr>
            <p:ph idx="1"/>
          </p:nvPr>
        </p:nvSpPr>
        <p:spPr/>
        <p:txBody>
          <a:bodyPr>
            <a:normAutofit/>
          </a:bodyPr>
          <a:lstStyle/>
          <a:p>
            <a:pPr>
              <a:lnSpc>
                <a:spcPct val="100000"/>
              </a:lnSpc>
            </a:pPr>
            <a:r>
              <a:rPr lang="bg-BG" dirty="0"/>
              <a:t>Може да отрежем записи от средата на извадката</a:t>
            </a:r>
          </a:p>
          <a:p>
            <a:pPr lvl="1">
              <a:lnSpc>
                <a:spcPct val="100000"/>
              </a:lnSpc>
            </a:pPr>
            <a:r>
              <a:rPr lang="bg-BG" sz="2800" b="1" dirty="0">
                <a:latin typeface="Consolas" panose="020B0609020204030204" pitchFamily="49" charset="0"/>
                <a:cs typeface="Consolas" panose="020B0609020204030204" pitchFamily="49" charset="0"/>
              </a:rPr>
              <a:t>Извличане на третия от най-старите служители:</a:t>
            </a:r>
          </a:p>
          <a:p>
            <a:pPr lvl="1">
              <a:lnSpc>
                <a:spcPct val="100000"/>
              </a:lnSpc>
            </a:pPr>
            <a:endParaRPr lang="bg-BG" sz="2800" b="1" dirty="0">
              <a:solidFill>
                <a:schemeClr val="tx2">
                  <a:lumMod val="75000"/>
                </a:schemeClr>
              </a:solidFill>
              <a:latin typeface="Consolas" panose="020B0609020204030204" pitchFamily="49" charset="0"/>
              <a:cs typeface="Consolas" panose="020B0609020204030204" pitchFamily="49" charset="0"/>
            </a:endParaRPr>
          </a:p>
          <a:p>
            <a:pPr lvl="1">
              <a:lnSpc>
                <a:spcPct val="100000"/>
              </a:lnSpc>
            </a:pPr>
            <a:endParaRPr lang="bg-BG" sz="2800" b="1" dirty="0">
              <a:solidFill>
                <a:schemeClr val="tx2">
                  <a:lumMod val="75000"/>
                </a:schemeClr>
              </a:solidFill>
              <a:latin typeface="Consolas" panose="020B0609020204030204" pitchFamily="49" charset="0"/>
              <a:cs typeface="Consolas" panose="020B0609020204030204" pitchFamily="49" charset="0"/>
            </a:endParaRPr>
          </a:p>
          <a:p>
            <a:pPr lvl="1">
              <a:lnSpc>
                <a:spcPct val="100000"/>
              </a:lnSpc>
            </a:pPr>
            <a:endParaRPr lang="bg-BG" sz="2800" b="1" dirty="0">
              <a:solidFill>
                <a:schemeClr val="tx2">
                  <a:lumMod val="75000"/>
                </a:schemeClr>
              </a:solidFill>
              <a:latin typeface="Consolas" panose="020B0609020204030204" pitchFamily="49" charset="0"/>
              <a:cs typeface="Consolas" panose="020B0609020204030204" pitchFamily="49" charset="0"/>
            </a:endParaRPr>
          </a:p>
          <a:p>
            <a:pPr lvl="1">
              <a:lnSpc>
                <a:spcPct val="100000"/>
              </a:lnSpc>
            </a:pPr>
            <a:endParaRPr lang="bg-BG" sz="2800" b="1" dirty="0">
              <a:solidFill>
                <a:schemeClr val="tx2">
                  <a:lumMod val="75000"/>
                </a:schemeClr>
              </a:solidFill>
              <a:latin typeface="Consolas" panose="020B0609020204030204" pitchFamily="49" charset="0"/>
              <a:cs typeface="Consolas" panose="020B0609020204030204" pitchFamily="49" charset="0"/>
            </a:endParaRPr>
          </a:p>
          <a:p>
            <a:pPr lvl="1">
              <a:lnSpc>
                <a:spcPct val="100000"/>
              </a:lnSpc>
            </a:pPr>
            <a:endParaRPr lang="bg-BG" sz="2800" b="1" dirty="0">
              <a:solidFill>
                <a:schemeClr val="tx2">
                  <a:lumMod val="75000"/>
                </a:schemeClr>
              </a:solidFill>
              <a:latin typeface="Consolas" panose="020B0609020204030204" pitchFamily="49" charset="0"/>
              <a:cs typeface="Consolas" panose="020B0609020204030204" pitchFamily="49" charset="0"/>
            </a:endParaRPr>
          </a:p>
          <a:p>
            <a:pPr lvl="1">
              <a:lnSpc>
                <a:spcPct val="100000"/>
              </a:lnSpc>
            </a:pPr>
            <a:endParaRPr lang="bg-BG" sz="2800" b="1" dirty="0">
              <a:solidFill>
                <a:schemeClr val="tx2">
                  <a:lumMod val="75000"/>
                </a:schemeClr>
              </a:solidFill>
              <a:latin typeface="Consolas" panose="020B0609020204030204" pitchFamily="49" charset="0"/>
              <a:cs typeface="Consolas" panose="020B0609020204030204" pitchFamily="49" charset="0"/>
            </a:endParaRPr>
          </a:p>
          <a:p>
            <a:pPr lvl="1">
              <a:lnSpc>
                <a:spcPct val="100000"/>
              </a:lnSpc>
            </a:pPr>
            <a:r>
              <a:rPr lang="bg-BG" sz="2800" b="1" dirty="0">
                <a:latin typeface="Consolas" panose="020B0609020204030204" pitchFamily="49" charset="0"/>
                <a:cs typeface="Consolas" panose="020B0609020204030204" pitchFamily="49" charset="0"/>
              </a:rPr>
              <a:t>За случайна извадка: </a:t>
            </a:r>
            <a:r>
              <a:rPr lang="en-US" sz="2800" b="1" dirty="0">
                <a:solidFill>
                  <a:schemeClr val="tx2">
                    <a:lumMod val="75000"/>
                  </a:schemeClr>
                </a:solidFill>
                <a:latin typeface="Consolas" panose="020B0609020204030204" pitchFamily="49" charset="0"/>
                <a:cs typeface="Consolas" panose="020B0609020204030204" pitchFamily="49" charset="0"/>
              </a:rPr>
              <a:t>ORDER BY RAND() LIMIT 1</a:t>
            </a:r>
            <a:r>
              <a:rPr lang="bg-BG" sz="2800" b="1" dirty="0">
                <a:solidFill>
                  <a:schemeClr val="tx2">
                    <a:lumMod val="75000"/>
                  </a:schemeClr>
                </a:solidFill>
                <a:latin typeface="Consolas" panose="020B0609020204030204" pitchFamily="49" charset="0"/>
                <a:cs typeface="Consolas" panose="020B0609020204030204" pitchFamily="49" charset="0"/>
              </a:rPr>
              <a:t>;</a:t>
            </a:r>
            <a:endParaRPr lang="en-US" dirty="0"/>
          </a:p>
        </p:txBody>
      </p:sp>
      <p:sp>
        <p:nvSpPr>
          <p:cNvPr id="517124" name="Rectangle 4"/>
          <p:cNvSpPr>
            <a:spLocks noChangeArrowheads="1"/>
          </p:cNvSpPr>
          <p:nvPr/>
        </p:nvSpPr>
        <p:spPr bwMode="auto">
          <a:xfrm>
            <a:off x="896824" y="2590800"/>
            <a:ext cx="6629401" cy="1384995"/>
          </a:xfrm>
          <a:prstGeom prst="rect">
            <a:avLst/>
          </a:prstGeom>
          <a:solidFill>
            <a:srgbClr val="D9D5C7">
              <a:alpha val="20000"/>
            </a:srgb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SELECT `last_name`, `hire_date`</a:t>
            </a:r>
          </a:p>
          <a:p>
            <a:pPr eaLnBrk="0" hangingPunct="0">
              <a:buClr>
                <a:schemeClr val="accent5">
                  <a:lumMod val="40000"/>
                  <a:lumOff val="60000"/>
                </a:schemeClr>
              </a:buClr>
              <a:buSzPct val="70000"/>
            </a:pP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FROM `employees`</a:t>
            </a:r>
          </a:p>
          <a:p>
            <a:pPr eaLnBrk="0" hangingPunct="0">
              <a:buClr>
                <a:schemeClr val="accent5">
                  <a:lumMod val="40000"/>
                  <a:lumOff val="60000"/>
                </a:schemeClr>
              </a:buClr>
              <a:buSzPct val="70000"/>
            </a:pPr>
            <a:r>
              <a:rPr lang="en-US" sz="28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ORDER BY </a:t>
            </a:r>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`hire_date`</a:t>
            </a:r>
            <a:r>
              <a:rPr lang="en-US" sz="28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 LIMIT </a:t>
            </a:r>
            <a:r>
              <a:rPr lang="bg-BG"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2, 1</a:t>
            </a:r>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a:t>
            </a:r>
            <a:endParaRPr lang="en-US" sz="28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6679" y="381000"/>
            <a:ext cx="1508288" cy="1143000"/>
          </a:xfrm>
          <a:prstGeom prst="rect">
            <a:avLst/>
          </a:prstGeom>
          <a:solidFill>
            <a:schemeClr val="accent1"/>
          </a:solidFill>
        </p:spPr>
      </p:pic>
      <p:graphicFrame>
        <p:nvGraphicFramePr>
          <p:cNvPr id="12" name="Group 26"/>
          <p:cNvGraphicFramePr>
            <a:graphicFrameLocks noGrp="1"/>
          </p:cNvGraphicFramePr>
          <p:nvPr>
            <p:extLst>
              <p:ext uri="{D42A27DB-BD31-4B8C-83A1-F6EECF244321}">
                <p14:modId xmlns:p14="http://schemas.microsoft.com/office/powerpoint/2010/main" val="4181989698"/>
              </p:ext>
            </p:extLst>
          </p:nvPr>
        </p:nvGraphicFramePr>
        <p:xfrm>
          <a:off x="8224837" y="2613212"/>
          <a:ext cx="3203575" cy="819912"/>
        </p:xfrm>
        <a:graphic>
          <a:graphicData uri="http://schemas.openxmlformats.org/drawingml/2006/table">
            <a:tbl>
              <a:tblPr/>
              <a:tblGrid>
                <a:gridCol w="1581150">
                  <a:extLst>
                    <a:ext uri="{9D8B030D-6E8A-4147-A177-3AD203B41FA5}">
                      <a16:colId xmlns:a16="http://schemas.microsoft.com/office/drawing/2014/main" val="20000"/>
                    </a:ext>
                  </a:extLst>
                </a:gridCol>
                <a:gridCol w="1622425">
                  <a:extLst>
                    <a:ext uri="{9D8B030D-6E8A-4147-A177-3AD203B41FA5}">
                      <a16:colId xmlns:a16="http://schemas.microsoft.com/office/drawing/2014/main" val="20001"/>
                    </a:ext>
                  </a:extLst>
                </a:gridCol>
              </a:tblGrid>
              <a:tr h="438912">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LastName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HireDate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extLst>
                  <a:ext uri="{0D108BD9-81ED-4DB2-BD59-A6C34878D82A}">
                    <a16:rowId xmlns:a16="http://schemas.microsoft.com/office/drawing/2014/main" val="10000"/>
                  </a:ext>
                </a:extLst>
              </a:tr>
              <a:tr h="3810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err="1">
                          <a:ln>
                            <a:noFill/>
                          </a:ln>
                          <a:solidFill>
                            <a:srgbClr val="EBFFD2"/>
                          </a:solidFill>
                          <a:effectLst>
                            <a:outerShdw blurRad="38100" dist="38100" dir="2700000" algn="tl">
                              <a:srgbClr val="000000">
                                <a:alpha val="43137"/>
                              </a:srgbClr>
                            </a:outerShdw>
                          </a:effectLst>
                          <a:latin typeface="+mn-lt"/>
                        </a:rPr>
                        <a:t>Tamburello</a:t>
                      </a:r>
                      <a:endParaRPr kumimoji="1" lang="bg-BG" sz="2000" b="1" i="0" u="none" strike="noStrike" cap="none" normalizeH="0" baseline="0" dirty="0">
                        <a:ln>
                          <a:noFill/>
                        </a:ln>
                        <a:solidFill>
                          <a:srgbClr val="EBFFD2"/>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1999-12-12</a:t>
                      </a:r>
                      <a:endParaRPr kumimoji="1" lang="bg-BG" sz="2000" b="1" i="0" u="none" strike="noStrike" cap="none" normalizeH="0" baseline="0" dirty="0">
                        <a:ln>
                          <a:noFill/>
                        </a:ln>
                        <a:solidFill>
                          <a:srgbClr val="EBFFD2"/>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3" name="AutoShape 22"/>
          <p:cNvSpPr>
            <a:spLocks noChangeArrowheads="1"/>
          </p:cNvSpPr>
          <p:nvPr/>
        </p:nvSpPr>
        <p:spPr bwMode="auto">
          <a:xfrm>
            <a:off x="2649425" y="4825993"/>
            <a:ext cx="3886200" cy="588084"/>
          </a:xfrm>
          <a:prstGeom prst="wedgeRoundRectCallout">
            <a:avLst>
              <a:gd name="adj1" fmla="val 43034"/>
              <a:gd name="adj2" fmla="val -206940"/>
              <a:gd name="adj3" fmla="val 16667"/>
            </a:avLst>
          </a:prstGeom>
          <a:solidFill>
            <a:srgbClr val="643F07">
              <a:alpha val="95000"/>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b="1" dirty="0">
                <a:latin typeface="Consolas" panose="020B0609020204030204" pitchFamily="49" charset="0"/>
                <a:cs typeface="Consolas" panose="020B0609020204030204" pitchFamily="49" charset="0"/>
              </a:rPr>
              <a:t>колко да пропуснем</a:t>
            </a:r>
            <a:endParaRPr lang="bg-BG" sz="2800" noProof="1">
              <a:solidFill>
                <a:schemeClr val="tx1"/>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endParaRPr>
          </a:p>
        </p:txBody>
      </p:sp>
      <p:sp>
        <p:nvSpPr>
          <p:cNvPr id="14" name="AutoShape 22"/>
          <p:cNvSpPr>
            <a:spLocks noChangeArrowheads="1"/>
          </p:cNvSpPr>
          <p:nvPr/>
        </p:nvSpPr>
        <p:spPr bwMode="auto">
          <a:xfrm>
            <a:off x="6840425" y="4825993"/>
            <a:ext cx="3505200" cy="588084"/>
          </a:xfrm>
          <a:prstGeom prst="wedgeRoundRectCallout">
            <a:avLst>
              <a:gd name="adj1" fmla="val -45908"/>
              <a:gd name="adj2" fmla="val -209989"/>
              <a:gd name="adj3" fmla="val 16667"/>
            </a:avLst>
          </a:prstGeom>
          <a:solidFill>
            <a:srgbClr val="643F07">
              <a:alpha val="95000"/>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b="1" dirty="0">
                <a:latin typeface="Consolas" panose="020B0609020204030204" pitchFamily="49" charset="0"/>
                <a:cs typeface="Consolas" panose="020B0609020204030204" pitchFamily="49" charset="0"/>
              </a:rPr>
              <a:t>колко да изведем</a:t>
            </a:r>
            <a:endParaRPr lang="bg-BG" sz="2800" noProof="1">
              <a:solidFill>
                <a:schemeClr val="tx1"/>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endParaRPr>
          </a:p>
        </p:txBody>
      </p:sp>
      <p:sp>
        <p:nvSpPr>
          <p:cNvPr id="10" name="Slide Number Placeholder">
            <a:extLst>
              <a:ext uri="{FF2B5EF4-FFF2-40B4-BE49-F238E27FC236}">
                <a16:creationId xmlns:a16="http://schemas.microsoft.com/office/drawing/2014/main" id="{C4D3F7FD-B9A4-4108-80F2-E0B72B843EEA}"/>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8</a:t>
            </a:fld>
            <a:endParaRPr lang="en-US" dirty="0">
              <a:solidFill>
                <a:prstClr val="white">
                  <a:tint val="75000"/>
                </a:prstClr>
              </a:solidFill>
            </a:endParaRPr>
          </a:p>
        </p:txBody>
      </p:sp>
    </p:spTree>
    <p:extLst>
      <p:ext uri="{BB962C8B-B14F-4D97-AF65-F5344CB8AC3E}">
        <p14:creationId xmlns:p14="http://schemas.microsoft.com/office/powerpoint/2010/main" val="424441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7123">
                                            <p:txEl>
                                              <p:pRg st="1" end="1"/>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17124"/>
                                        </p:tgtEl>
                                        <p:attrNameLst>
                                          <p:attrName>style.visibility</p:attrName>
                                        </p:attrNameLst>
                                      </p:cBhvr>
                                      <p:to>
                                        <p:strVal val="visible"/>
                                      </p:to>
                                    </p:set>
                                    <p:animEffect transition="in" filter="fade">
                                      <p:cBhvr>
                                        <p:cTn id="10" dur="500"/>
                                        <p:tgtEl>
                                          <p:spTgt spid="51712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7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4"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bg-BG" dirty="0"/>
              <a:t>Създайте </a:t>
            </a:r>
            <a:r>
              <a:rPr lang="bg-BG" dirty="0">
                <a:solidFill>
                  <a:schemeClr val="accent1"/>
                </a:solidFill>
              </a:rPr>
              <a:t>заявка</a:t>
            </a:r>
            <a:r>
              <a:rPr lang="bg-BG" dirty="0"/>
              <a:t>, която извежда всички данни за </a:t>
            </a:r>
            <a:r>
              <a:rPr lang="bg-BG" dirty="0">
                <a:solidFill>
                  <a:schemeClr val="tx2">
                    <a:lumMod val="75000"/>
                  </a:schemeClr>
                </a:solidFill>
              </a:rPr>
              <a:t>най-високия връх </a:t>
            </a:r>
            <a:endParaRPr lang="en-US" dirty="0">
              <a:solidFill>
                <a:schemeClr val="accent1"/>
              </a:solidFill>
            </a:endParaRPr>
          </a:p>
          <a:p>
            <a:pPr marL="0" indent="0">
              <a:spcBef>
                <a:spcPts val="26400"/>
              </a:spcBef>
              <a:buNone/>
            </a:pPr>
            <a:r>
              <a:rPr lang="bg-BG" dirty="0"/>
              <a:t>Бележка</a:t>
            </a:r>
            <a:r>
              <a:rPr lang="en-US" dirty="0"/>
              <a:t>: </a:t>
            </a:r>
            <a:r>
              <a:rPr lang="bg-BG" dirty="0"/>
              <a:t>Заявка към базата от данни </a:t>
            </a:r>
            <a:r>
              <a:rPr lang="en-US" dirty="0">
                <a:solidFill>
                  <a:schemeClr val="accent1"/>
                </a:solidFill>
              </a:rPr>
              <a:t>Geography</a:t>
            </a:r>
            <a:endParaRPr lang="en-US" b="1" noProof="1">
              <a:solidFill>
                <a:schemeClr val="accent1"/>
              </a:solidFill>
              <a:effectLst>
                <a:outerShdw blurRad="38100" dist="38100" dir="2700000" algn="tl">
                  <a:srgbClr val="000000">
                    <a:alpha val="43137"/>
                  </a:srgbClr>
                </a:outerShdw>
              </a:effectLst>
              <a:latin typeface="Consolas" panose="020B0609020204030204" pitchFamily="49" charset="0"/>
            </a:endParaRPr>
          </a:p>
        </p:txBody>
      </p:sp>
      <p:sp>
        <p:nvSpPr>
          <p:cNvPr id="4" name="Title 3"/>
          <p:cNvSpPr>
            <a:spLocks noGrp="1"/>
          </p:cNvSpPr>
          <p:nvPr>
            <p:ph type="title"/>
          </p:nvPr>
        </p:nvSpPr>
        <p:spPr/>
        <p:txBody>
          <a:bodyPr/>
          <a:lstStyle/>
          <a:p>
            <a:r>
              <a:rPr lang="bg-BG" dirty="0"/>
              <a:t>Задача</a:t>
            </a:r>
            <a:r>
              <a:rPr lang="en-US" dirty="0"/>
              <a:t>: </a:t>
            </a:r>
            <a:r>
              <a:rPr lang="bg-BG" dirty="0"/>
              <a:t>Най-висок връх</a:t>
            </a:r>
            <a:endParaRPr lang="en-US" dirty="0"/>
          </a:p>
        </p:txBody>
      </p:sp>
      <p:pic>
        <p:nvPicPr>
          <p:cNvPr id="8" name="Picture 7"/>
          <p:cNvPicPr>
            <a:picLocks noChangeAspect="1"/>
          </p:cNvPicPr>
          <p:nvPr/>
        </p:nvPicPr>
        <p:blipFill>
          <a:blip r:embed="rId2"/>
          <a:stretch>
            <a:fillRect/>
          </a:stretch>
        </p:blipFill>
        <p:spPr>
          <a:xfrm>
            <a:off x="2436812" y="2971800"/>
            <a:ext cx="7051624" cy="1045962"/>
          </a:xfrm>
          <a:prstGeom prst="rect">
            <a:avLst/>
          </a:prstGeom>
        </p:spPr>
      </p:pic>
      <p:sp>
        <p:nvSpPr>
          <p:cNvPr id="6" name="Slide Number Placeholder">
            <a:extLst>
              <a:ext uri="{FF2B5EF4-FFF2-40B4-BE49-F238E27FC236}">
                <a16:creationId xmlns:a16="http://schemas.microsoft.com/office/drawing/2014/main" id="{6E0AFA5F-0C17-4660-BA77-FE24D27A05B5}"/>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9</a:t>
            </a:fld>
            <a:endParaRPr lang="en-US" dirty="0">
              <a:solidFill>
                <a:prstClr val="white">
                  <a:tint val="75000"/>
                </a:prstClr>
              </a:solidFill>
            </a:endParaRPr>
          </a:p>
        </p:txBody>
      </p:sp>
    </p:spTree>
    <p:extLst>
      <p:ext uri="{BB962C8B-B14F-4D97-AF65-F5344CB8AC3E}">
        <p14:creationId xmlns:p14="http://schemas.microsoft.com/office/powerpoint/2010/main" val="8388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oftUni 16x9">
  <a:themeElements>
    <a:clrScheme name="SoftUni Color The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F6C781"/>
      </a:hlink>
      <a:folHlink>
        <a:srgbClr val="F2AC44"/>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Software-University-Foundation</Template>
  <TotalTime>7179</TotalTime>
  <Words>1432</Words>
  <Application>Microsoft Office PowerPoint</Application>
  <PresentationFormat>Custom</PresentationFormat>
  <Paragraphs>215</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Consolas</vt:lpstr>
      <vt:lpstr>Courier New</vt:lpstr>
      <vt:lpstr>Times</vt:lpstr>
      <vt:lpstr>Wingdings</vt:lpstr>
      <vt:lpstr>Wingdings 2</vt:lpstr>
      <vt:lpstr>SoftUni 16x9</vt:lpstr>
      <vt:lpstr>PowerPoint Presentation</vt:lpstr>
      <vt:lpstr>Съдържание</vt:lpstr>
      <vt:lpstr>Псевдоними на колони и таблици (1)</vt:lpstr>
      <vt:lpstr>Псевдоними на колони и таблици (2)</vt:lpstr>
      <vt:lpstr>Сортиране на резултата (1)</vt:lpstr>
      <vt:lpstr>Сортиране на резултата (2)</vt:lpstr>
      <vt:lpstr>Ограничаване на броя записи (1)</vt:lpstr>
      <vt:lpstr>Ограничаване на броя записи (2)</vt:lpstr>
      <vt:lpstr>Задача: Най-висок връх</vt:lpstr>
      <vt:lpstr>Решение: Най-висок връх</vt:lpstr>
      <vt:lpstr>Обобщение</vt:lpstr>
      <vt:lpstr>Форматиране селектираните резултати от SQL заявка</vt:lpstr>
      <vt:lpstr>Министерство на образованието и науката (МОН)</vt:lpstr>
    </vt:vector>
  </TitlesOfParts>
  <Manager/>
  <Company>Software University (SoftUni)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University</dc:title>
  <dc:subject>Software Development Course</dc:subject>
  <dc:creator>Software University Foundation</dc:creator>
  <cp:keywords>Databases; SQL; programming; SoftUni; Software University; programming; software development; software engineering; course; database systems</cp:keywords>
  <dc:description>Фондация "Софтуерен университет" - http://softuni.foundation</dc:description>
  <cp:lastModifiedBy>Svetlin Nakov</cp:lastModifiedBy>
  <cp:revision>298</cp:revision>
  <dcterms:created xsi:type="dcterms:W3CDTF">2014-01-02T17:00:34Z</dcterms:created>
  <dcterms:modified xsi:type="dcterms:W3CDTF">2019-12-17T11:17:42Z</dcterms:modified>
  <cp:category>db;databases;sql;programming;computer programming;software development</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