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602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59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7C5AD1-1906-4946-ADF9-173E4AB13C74}">
          <p14:sldIdLst>
            <p14:sldId id="394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</p14:sldIdLst>
        </p14:section>
        <p14:section name="Conclusion" id="{8F770E65-1219-4830-8750-69E5C308078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2D3AAB0-2226-42C3-8E56-43784AF88D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8883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B2822C1-0381-45E6-9518-DD79E1DBE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8096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7282BDB-356D-41D7-BBC1-8AF061B9EF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005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E4407A2-D3BC-47BA-9730-A7E63386AB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5082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F512F7D-1B4A-4A81-B977-82C2150DB2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4367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Transaction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is a sequence of actions</a:t>
            </a:r>
            <a:r>
              <a:rPr lang="bg-BG" dirty="0"/>
              <a:t> (</a:t>
            </a:r>
            <a:r>
              <a:rPr lang="en-US" dirty="0"/>
              <a:t>database operations</a:t>
            </a:r>
            <a:r>
              <a:rPr lang="bg-BG" dirty="0"/>
              <a:t>)</a:t>
            </a:r>
            <a:r>
              <a:rPr lang="en-US" dirty="0"/>
              <a:t> executed as a whole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Either all of them complete successfully</a:t>
            </a:r>
            <a:endParaRPr lang="bg-BG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Or none of the them</a:t>
            </a:r>
            <a:endParaRPr lang="bg-BG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Example of transaction</a:t>
            </a:r>
            <a:r>
              <a:rPr lang="bg-BG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 bank transfer from one account into another</a:t>
            </a:r>
            <a:r>
              <a:rPr lang="bg-BG" dirty="0"/>
              <a:t> (</a:t>
            </a:r>
            <a:r>
              <a:rPr lang="en-US" dirty="0"/>
              <a:t>withdrawal</a:t>
            </a:r>
            <a:r>
              <a:rPr lang="bg-BG" dirty="0"/>
              <a:t> + </a:t>
            </a:r>
            <a:r>
              <a:rPr lang="en-US" dirty="0"/>
              <a:t>deposit</a:t>
            </a:r>
            <a:r>
              <a:rPr lang="bg-BG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either the withdrawal or the deposit fails</a:t>
            </a:r>
            <a:r>
              <a:rPr lang="bg-BG" dirty="0"/>
              <a:t> </a:t>
            </a:r>
            <a:r>
              <a:rPr lang="en-US" dirty="0"/>
              <a:t>the whole operation is cancelled</a:t>
            </a:r>
            <a:endParaRPr lang="bg-BG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7F8A1B-2AC9-4024-92B1-FB3718BE53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3870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8000"/>
              </a:lnSpc>
            </a:pPr>
            <a:r>
              <a:rPr lang="en-US" dirty="0"/>
              <a:t>Start a transaction</a:t>
            </a:r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BEGIN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nsolas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TRANSACTION</a:t>
            </a:r>
          </a:p>
          <a:p>
            <a:pPr lvl="1">
              <a:lnSpc>
                <a:spcPct val="98000"/>
              </a:lnSpc>
            </a:pPr>
            <a:r>
              <a:rPr lang="en-US" dirty="0"/>
              <a:t>Some RDBMS use implicit start, e.g. Oracle</a:t>
            </a:r>
          </a:p>
          <a:p>
            <a:pPr>
              <a:lnSpc>
                <a:spcPct val="98000"/>
              </a:lnSpc>
            </a:pPr>
            <a:r>
              <a:rPr lang="en-US" dirty="0"/>
              <a:t>Ending a transaction</a:t>
            </a:r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COMMIT</a:t>
            </a:r>
          </a:p>
          <a:p>
            <a:pPr lvl="2">
              <a:lnSpc>
                <a:spcPct val="98000"/>
              </a:lnSpc>
            </a:pPr>
            <a:r>
              <a:rPr lang="en-US" dirty="0"/>
              <a:t>Complete a successful transaction and persist all changes made</a:t>
            </a:r>
          </a:p>
          <a:p>
            <a:pPr lvl="1">
              <a:lnSpc>
                <a:spcPct val="98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cs typeface="Consolas" pitchFamily="49" charset="0"/>
              </a:rPr>
              <a:t>ROLLBACK</a:t>
            </a:r>
          </a:p>
          <a:p>
            <a:pPr lvl="2">
              <a:lnSpc>
                <a:spcPct val="98000"/>
              </a:lnSpc>
            </a:pPr>
            <a:r>
              <a:rPr lang="en-US" dirty="0"/>
              <a:t>“Undo” changes from an aborted transaction</a:t>
            </a:r>
          </a:p>
          <a:p>
            <a:pPr lvl="2">
              <a:lnSpc>
                <a:spcPct val="98000"/>
              </a:lnSpc>
            </a:pPr>
            <a:r>
              <a:rPr lang="en-US" dirty="0"/>
              <a:t>May be done automatically when failure occurs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F9300E-EF6E-4F32-8DE0-2CD12DB46B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6039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93A60C6-825F-4FBC-A3FA-F13CC28ED7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9951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B72F1E-7C70-4656-B88C-B0D8F9B39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9919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Транзакции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353217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3760536"/>
            <a:ext cx="2450807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2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188815" y="985846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Модерните СУБД имат вградена поддръжка на транзакции.</a:t>
            </a:r>
            <a:endParaRPr lang="en-US" dirty="0"/>
          </a:p>
          <a:p>
            <a:pPr lvl="1"/>
            <a:r>
              <a:rPr lang="bg-BG" dirty="0"/>
              <a:t>Имплементират</a:t>
            </a:r>
            <a:r>
              <a:rPr lang="en-US" dirty="0"/>
              <a:t> “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ACID</a:t>
            </a:r>
            <a:r>
              <a:rPr lang="en-US" dirty="0"/>
              <a:t>” </a:t>
            </a:r>
            <a:r>
              <a:rPr lang="bg-BG" dirty="0"/>
              <a:t>транзакциите.</a:t>
            </a:r>
            <a:endParaRPr lang="en-US" dirty="0"/>
          </a:p>
          <a:p>
            <a:pPr lvl="1"/>
            <a:r>
              <a:rPr lang="bg-BG" dirty="0"/>
              <a:t>Например</a:t>
            </a:r>
            <a:r>
              <a:rPr lang="en-US" dirty="0"/>
              <a:t> Oracle, MySQL, MS SQL Server, …</a:t>
            </a:r>
          </a:p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ACID</a:t>
            </a:r>
            <a:r>
              <a:rPr lang="en-US" dirty="0"/>
              <a:t> </a:t>
            </a:r>
            <a:r>
              <a:rPr lang="bg-BG" dirty="0"/>
              <a:t>означава</a:t>
            </a:r>
            <a:r>
              <a:rPr lang="en-US" dirty="0"/>
              <a:t>: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/>
              <a:t>tomicity</a:t>
            </a:r>
            <a:r>
              <a:rPr lang="bg-BG" dirty="0"/>
              <a:t> (атомарност)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/>
              <a:t>onsistency</a:t>
            </a:r>
            <a:r>
              <a:rPr lang="bg-BG" dirty="0"/>
              <a:t> (консистенция)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dirty="0"/>
              <a:t>solation</a:t>
            </a:r>
            <a:r>
              <a:rPr lang="bg-BG" dirty="0"/>
              <a:t> (изолираност)</a:t>
            </a:r>
          </a:p>
          <a:p>
            <a:pPr lvl="1"/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dirty="0"/>
              <a:t>urability</a:t>
            </a:r>
            <a:r>
              <a:rPr lang="bg-BG" dirty="0"/>
              <a:t> (трайност)</a:t>
            </a: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Свойства на транзакциите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7212" y="3429000"/>
            <a:ext cx="5832649" cy="2736304"/>
            <a:chOff x="5671963" y="3352800"/>
            <a:chExt cx="5832649" cy="2736304"/>
          </a:xfrm>
        </p:grpSpPr>
        <p:pic>
          <p:nvPicPr>
            <p:cNvPr id="3076" name="Picture 4" descr="http://www.icondig.com/data/icons/REALVISTA/database/png/400/databas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63" y="335280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67575" y="3822154"/>
              <a:ext cx="4237037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6C57639-A292-41DC-882C-CEA2C5354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Транзакции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8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897161D-4D94-43CB-88A3-C84A155CC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123000"/>
            <a:ext cx="8938472" cy="820600"/>
          </a:xfrm>
        </p:spPr>
        <p:txBody>
          <a:bodyPr/>
          <a:lstStyle/>
          <a:p>
            <a:r>
              <a:rPr lang="bg-BG" dirty="0"/>
              <a:t>Какво е транзакция?</a:t>
            </a:r>
            <a:endParaRPr lang="en-GB" dirty="0"/>
          </a:p>
        </p:txBody>
      </p:sp>
      <p:pic>
        <p:nvPicPr>
          <p:cNvPr id="4" name="Picture 2" descr="http://www.elkhouryandpartners.com/hosting/elkhourypartners/images/Transaction_p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540" y="1534608"/>
            <a:ext cx="4387104" cy="3095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en/7/78/DB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981" y="1260673"/>
            <a:ext cx="2505481" cy="17776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congal.com/gallery/image/11555/blue_databas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0573">
            <a:off x="7657855" y="2953316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14DE921-3830-4C0D-9167-9B35B0B3265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9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Транзакцията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поредица от действия (операции в базата данни)</a:t>
            </a:r>
            <a:r>
              <a:rPr lang="en-US" dirty="0"/>
              <a:t> </a:t>
            </a:r>
            <a:r>
              <a:rPr lang="bg-BG" dirty="0"/>
              <a:t>изпълнявани като цялост: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Или всички се изпълняват заедно успешно или нито едно от тях не се изпълнява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Пример за транзакция: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Банков превод от една сметка към друга (изтегляне + внасяне)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Ако изтеглянето или внасянето се провалят, цялата операция се отменя</a:t>
            </a: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Транзакции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500DAA5-CB49-430B-9DC7-04BD03B96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Транзакции</a:t>
            </a:r>
            <a:r>
              <a:rPr lang="en-US" dirty="0"/>
              <a:t>: </a:t>
            </a:r>
            <a:r>
              <a:rPr lang="bg-BG" dirty="0"/>
              <a:t>Жизнен цикъл (</a:t>
            </a:r>
            <a:r>
              <a:rPr lang="en-US" dirty="0"/>
              <a:t>Rollback)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5030" y="4498085"/>
            <a:ext cx="2875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Връщане назад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AutoShape 8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2662981" y="3627685"/>
            <a:ext cx="1567383" cy="0"/>
          </a:xfrm>
          <a:prstGeom prst="straightConnector1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12"/>
          <p:cNvSpPr>
            <a:spLocks/>
          </p:cNvSpPr>
          <p:nvPr/>
        </p:nvSpPr>
        <p:spPr bwMode="auto">
          <a:xfrm>
            <a:off x="4308526" y="2230042"/>
            <a:ext cx="1168338" cy="597556"/>
          </a:xfrm>
          <a:custGeom>
            <a:avLst/>
            <a:gdLst>
              <a:gd name="T0" fmla="*/ 0 w 488"/>
              <a:gd name="T1" fmla="*/ 270 h 284"/>
              <a:gd name="T2" fmla="*/ 73 w 488"/>
              <a:gd name="T3" fmla="*/ 93 h 284"/>
              <a:gd name="T4" fmla="*/ 211 w 488"/>
              <a:gd name="T5" fmla="*/ 5 h 284"/>
              <a:gd name="T6" fmla="*/ 366 w 488"/>
              <a:gd name="T7" fmla="*/ 60 h 284"/>
              <a:gd name="T8" fmla="*/ 488 w 488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08527" y="1546222"/>
            <a:ext cx="1396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Четене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5861509" y="2230042"/>
            <a:ext cx="1168338" cy="597556"/>
          </a:xfrm>
          <a:custGeom>
            <a:avLst/>
            <a:gdLst>
              <a:gd name="T0" fmla="*/ 0 w 488"/>
              <a:gd name="T1" fmla="*/ 270 h 284"/>
              <a:gd name="T2" fmla="*/ 73 w 488"/>
              <a:gd name="T3" fmla="*/ 93 h 284"/>
              <a:gd name="T4" fmla="*/ 211 w 488"/>
              <a:gd name="T5" fmla="*/ 5 h 284"/>
              <a:gd name="T6" fmla="*/ 366 w 488"/>
              <a:gd name="T7" fmla="*/ 60 h 284"/>
              <a:gd name="T8" fmla="*/ 488 w 488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61510" y="1546222"/>
            <a:ext cx="1183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Запис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1523440" y="4504543"/>
            <a:ext cx="3638713" cy="753257"/>
          </a:xfrm>
          <a:custGeom>
            <a:avLst/>
            <a:gdLst>
              <a:gd name="T0" fmla="*/ 1616 w 1616"/>
              <a:gd name="T1" fmla="*/ 6 h 358"/>
              <a:gd name="T2" fmla="*/ 1525 w 1616"/>
              <a:gd name="T3" fmla="*/ 154 h 358"/>
              <a:gd name="T4" fmla="*/ 1216 w 1616"/>
              <a:gd name="T5" fmla="*/ 308 h 358"/>
              <a:gd name="T6" fmla="*/ 754 w 1616"/>
              <a:gd name="T7" fmla="*/ 351 h 358"/>
              <a:gd name="T8" fmla="*/ 202 w 1616"/>
              <a:gd name="T9" fmla="*/ 268 h 358"/>
              <a:gd name="T10" fmla="*/ 0 w 1616"/>
              <a:gd name="T1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6" h="358">
                <a:moveTo>
                  <a:pt x="1616" y="6"/>
                </a:moveTo>
                <a:cubicBezTo>
                  <a:pt x="1601" y="31"/>
                  <a:pt x="1592" y="104"/>
                  <a:pt x="1525" y="154"/>
                </a:cubicBezTo>
                <a:cubicBezTo>
                  <a:pt x="1458" y="204"/>
                  <a:pt x="1344" y="275"/>
                  <a:pt x="1216" y="308"/>
                </a:cubicBezTo>
                <a:cubicBezTo>
                  <a:pt x="1088" y="341"/>
                  <a:pt x="923" y="358"/>
                  <a:pt x="754" y="351"/>
                </a:cubicBezTo>
                <a:cubicBezTo>
                  <a:pt x="585" y="344"/>
                  <a:pt x="328" y="327"/>
                  <a:pt x="202" y="268"/>
                </a:cubicBezTo>
                <a:cubicBezTo>
                  <a:pt x="76" y="209"/>
                  <a:pt x="42" y="56"/>
                  <a:pt x="0" y="0"/>
                </a:cubicBezTo>
              </a:path>
            </a:pathLst>
          </a:custGeom>
          <a:noFill/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820395" y="2955948"/>
            <a:ext cx="1183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Запис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blackWhite">
          <a:xfrm>
            <a:off x="684212" y="2798142"/>
            <a:ext cx="1978769" cy="165908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tIns="72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Стабилно начално състояние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blackWhite">
          <a:xfrm>
            <a:off x="8975448" y="2798142"/>
            <a:ext cx="2501102" cy="2151528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08000" tIns="72000" rIns="108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Стабилно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съгласувано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Крайно състояние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White">
          <a:xfrm>
            <a:off x="4230364" y="2798142"/>
            <a:ext cx="2875592" cy="165908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tIns="72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Поредица от прочитания и записвания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6B6046EF-4FE0-406C-B415-F183761EE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Транзакции</a:t>
            </a:r>
            <a:r>
              <a:rPr lang="en-US" dirty="0"/>
              <a:t>: </a:t>
            </a:r>
            <a:r>
              <a:rPr lang="bg-BG" dirty="0"/>
              <a:t>Жизнен цикъл </a:t>
            </a:r>
            <a:r>
              <a:rPr lang="en-US" dirty="0"/>
              <a:t>(Commit)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53593" y="2981877"/>
            <a:ext cx="20978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Предаване</a:t>
            </a:r>
            <a:b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за съхра-</a:t>
            </a:r>
            <a:b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нение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AutoShape 8"/>
          <p:cNvCxnSpPr>
            <a:cxnSpLocks noChangeShapeType="1"/>
            <a:stCxn id="14" idx="3"/>
            <a:endCxn id="16" idx="1"/>
          </p:cNvCxnSpPr>
          <p:nvPr/>
        </p:nvCxnSpPr>
        <p:spPr bwMode="auto">
          <a:xfrm>
            <a:off x="2662981" y="3627685"/>
            <a:ext cx="1567383" cy="0"/>
          </a:xfrm>
          <a:prstGeom prst="straightConnector1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9"/>
          <p:cNvCxnSpPr>
            <a:cxnSpLocks noChangeShapeType="1"/>
            <a:stCxn id="16" idx="3"/>
            <a:endCxn id="15" idx="1"/>
          </p:cNvCxnSpPr>
          <p:nvPr/>
        </p:nvCxnSpPr>
        <p:spPr bwMode="auto">
          <a:xfrm flipV="1">
            <a:off x="7105956" y="3627684"/>
            <a:ext cx="2393092" cy="1"/>
          </a:xfrm>
          <a:prstGeom prst="straightConnector1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12"/>
          <p:cNvSpPr>
            <a:spLocks/>
          </p:cNvSpPr>
          <p:nvPr/>
        </p:nvSpPr>
        <p:spPr bwMode="auto">
          <a:xfrm>
            <a:off x="4308526" y="2230042"/>
            <a:ext cx="1168338" cy="597556"/>
          </a:xfrm>
          <a:custGeom>
            <a:avLst/>
            <a:gdLst>
              <a:gd name="T0" fmla="*/ 0 w 488"/>
              <a:gd name="T1" fmla="*/ 270 h 284"/>
              <a:gd name="T2" fmla="*/ 73 w 488"/>
              <a:gd name="T3" fmla="*/ 93 h 284"/>
              <a:gd name="T4" fmla="*/ 211 w 488"/>
              <a:gd name="T5" fmla="*/ 5 h 284"/>
              <a:gd name="T6" fmla="*/ 366 w 488"/>
              <a:gd name="T7" fmla="*/ 60 h 284"/>
              <a:gd name="T8" fmla="*/ 488 w 488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308527" y="1546222"/>
            <a:ext cx="1396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Четене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5861509" y="2230042"/>
            <a:ext cx="1168338" cy="597556"/>
          </a:xfrm>
          <a:custGeom>
            <a:avLst/>
            <a:gdLst>
              <a:gd name="T0" fmla="*/ 0 w 488"/>
              <a:gd name="T1" fmla="*/ 270 h 284"/>
              <a:gd name="T2" fmla="*/ 73 w 488"/>
              <a:gd name="T3" fmla="*/ 93 h 284"/>
              <a:gd name="T4" fmla="*/ 211 w 488"/>
              <a:gd name="T5" fmla="*/ 5 h 284"/>
              <a:gd name="T6" fmla="*/ 366 w 488"/>
              <a:gd name="T7" fmla="*/ 60 h 284"/>
              <a:gd name="T8" fmla="*/ 488 w 488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284">
                <a:moveTo>
                  <a:pt x="0" y="270"/>
                </a:moveTo>
                <a:cubicBezTo>
                  <a:pt x="13" y="239"/>
                  <a:pt x="38" y="137"/>
                  <a:pt x="73" y="93"/>
                </a:cubicBezTo>
                <a:cubicBezTo>
                  <a:pt x="108" y="49"/>
                  <a:pt x="162" y="11"/>
                  <a:pt x="211" y="5"/>
                </a:cubicBezTo>
                <a:cubicBezTo>
                  <a:pt x="260" y="0"/>
                  <a:pt x="320" y="14"/>
                  <a:pt x="366" y="60"/>
                </a:cubicBezTo>
                <a:cubicBezTo>
                  <a:pt x="412" y="107"/>
                  <a:pt x="463" y="237"/>
                  <a:pt x="488" y="284"/>
                </a:cubicBezTo>
              </a:path>
            </a:pathLst>
          </a:custGeom>
          <a:noFill/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 w="lg" len="lg"/>
          </a:ln>
          <a:effectLst>
            <a:outerShdw blurRad="63500" dist="12700" dir="2700000" sx="101000" sy="101000" algn="ctr" rotWithShape="0">
              <a:schemeClr val="bg1"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861510" y="1546222"/>
            <a:ext cx="1454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Писане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820395" y="2955948"/>
            <a:ext cx="1454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Писане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blackWhite">
          <a:xfrm>
            <a:off x="684212" y="2798142"/>
            <a:ext cx="1978769" cy="1659085"/>
          </a:xfrm>
          <a:prstGeom prst="rect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tIns="72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Стабилно начално състояние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blackWhite">
          <a:xfrm>
            <a:off x="9499048" y="2551920"/>
            <a:ext cx="2501102" cy="2151528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08000" tIns="72000" rIns="108000" bIns="108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Стабилно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съгласувано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крайно състояние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White">
          <a:xfrm>
            <a:off x="4230364" y="2798142"/>
            <a:ext cx="2875592" cy="1659085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tIns="72000" bIns="108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bg-BG" sz="32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Поредица от прочитания и записвания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78742C45-3AC3-4CC4-A377-1DA655960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bg-BG" dirty="0"/>
              <a:t>Транзакциите гарантират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пълнотата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цялостността </a:t>
            </a:r>
            <a:r>
              <a:rPr lang="bg-BG" dirty="0"/>
              <a:t>на базата данни.</a:t>
            </a:r>
          </a:p>
          <a:p>
            <a:pPr lvl="1">
              <a:spcBef>
                <a:spcPct val="25000"/>
              </a:spcBef>
            </a:pPr>
            <a:r>
              <a:rPr lang="bg-BG" dirty="0"/>
              <a:t>Всички промени в транзакцията са временни.</a:t>
            </a:r>
            <a:endParaRPr lang="en-US" dirty="0"/>
          </a:p>
          <a:p>
            <a:pPr lvl="1">
              <a:spcBef>
                <a:spcPct val="25000"/>
              </a:spcBef>
            </a:pPr>
            <a:r>
              <a:rPr lang="bg-BG" dirty="0"/>
              <a:t>Промените се съхраняват едва след изпълнението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COMMIT</a:t>
            </a:r>
            <a:endParaRPr lang="en-US" dirty="0"/>
          </a:p>
          <a:p>
            <a:pPr lvl="1">
              <a:spcBef>
                <a:spcPct val="25000"/>
              </a:spcBef>
            </a:pPr>
            <a:r>
              <a:rPr lang="bg-BG" dirty="0"/>
              <a:t>По всяко време всички промени могат да се отменят 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ROLLBACK</a:t>
            </a:r>
            <a:r>
              <a:rPr lang="bg-BG" dirty="0">
                <a:latin typeface="+mj-lt"/>
                <a:cs typeface="Consolas" panose="020B0609020204030204" pitchFamily="49" charset="0"/>
              </a:rPr>
              <a:t>.</a:t>
            </a:r>
          </a:p>
          <a:p>
            <a:r>
              <a:rPr lang="bg-BG" dirty="0"/>
              <a:t>Всички операции се изпълняват като едно цяло.</a:t>
            </a: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Поведение на транзакции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FA7D02-0118-4560-826B-04DE6EEF6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Пунктове в игри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003" y="4211244"/>
            <a:ext cx="1681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Замък </a:t>
            </a:r>
            <a:r>
              <a:rPr lang="en-US" sz="2800" dirty="0"/>
              <a:t>1-1</a:t>
            </a:r>
            <a:endParaRPr lang="bg-B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663570" y="4191000"/>
            <a:ext cx="1681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Замък </a:t>
            </a:r>
            <a:r>
              <a:rPr lang="en-US" sz="2800" dirty="0"/>
              <a:t>1-2</a:t>
            </a:r>
            <a:endParaRPr lang="bg-B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22069" y="1918240"/>
            <a:ext cx="113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Смърт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5809" y="5398609"/>
            <a:ext cx="1850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Оцеляване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3350" y="5425279"/>
            <a:ext cx="133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Марио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70212" y="2620341"/>
            <a:ext cx="2470666" cy="1447801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95576" y="4618698"/>
            <a:ext cx="2340233" cy="918664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28203" y="2385400"/>
            <a:ext cx="2451809" cy="140176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40219" y="4618698"/>
            <a:ext cx="2583193" cy="918665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Резултат с изображение за Super Mario 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71" y="2226748"/>
            <a:ext cx="1674078" cy="19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тат с изображение за Super Mario 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3" y="2473446"/>
            <a:ext cx="1428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super mario transparent o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6874"/>
            <a:ext cx="2104566" cy="15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4D18C72F-6C54-4F2E-B0CD-E98616ACA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транзакциите?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2" y="2620341"/>
            <a:ext cx="1411139" cy="1570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183" y="4211244"/>
            <a:ext cx="204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Състояние </a:t>
            </a:r>
            <a:r>
              <a:rPr lang="en-US" sz="2800" dirty="0"/>
              <a:t>1</a:t>
            </a:r>
            <a:endParaRPr lang="bg-BG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95" y="2620341"/>
            <a:ext cx="1411139" cy="1570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34682" y="4239164"/>
            <a:ext cx="204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Състояние </a:t>
            </a:r>
            <a:r>
              <a:rPr lang="en-US" sz="2800" dirty="0"/>
              <a:t>2</a:t>
            </a:r>
            <a:endParaRPr lang="bg-BG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35685" y="2123790"/>
            <a:ext cx="168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ROLLBACK</a:t>
            </a:r>
            <a:endParaRPr lang="bg-BG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5809" y="5398609"/>
            <a:ext cx="1489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COMMIT</a:t>
            </a:r>
            <a:endParaRPr lang="bg-BG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70212" y="2620341"/>
            <a:ext cx="2470666" cy="1447801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95576" y="4618698"/>
            <a:ext cx="2340233" cy="918664"/>
          </a:xfrm>
          <a:prstGeom prst="straightConnector1">
            <a:avLst/>
          </a:prstGeom>
          <a:ln w="476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28203" y="2385400"/>
            <a:ext cx="2451809" cy="140176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40219" y="4618698"/>
            <a:ext cx="3061207" cy="918666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3" y="4782553"/>
            <a:ext cx="1841818" cy="18418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7612" y="5561311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Заявки</a:t>
            </a: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361B692B-2FE7-4D79-BE93-73F7EEECB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Синтаксис на транзакция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1812" y="1524000"/>
            <a:ext cx="11201400" cy="32778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START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TRANSACTION</a:t>
            </a: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UPDATE accounts SET balance = balance – </a:t>
            </a:r>
            <a:r>
              <a:rPr lang="en-US" sz="2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withdraw_amount</a:t>
            </a: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WHERE id = account</a:t>
            </a: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ROW_COUNT() &lt;&gt; 1 THEN</a:t>
            </a:r>
            <a:r>
              <a:rPr lang="bg-B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bg-BG" sz="23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-- </a:t>
            </a:r>
            <a:r>
              <a:rPr lang="en-US" sz="23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Affected rows are different than one.</a:t>
            </a:r>
          </a:p>
          <a:p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SIGNAL SQLSTATE </a:t>
            </a: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'45000' SET MESSAGE_TEXT = 'Invalid account';</a:t>
            </a:r>
          </a:p>
          <a:p>
            <a:r>
              <a:rPr lang="bg-BG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ROLLBACK</a:t>
            </a:r>
            <a:r>
              <a:rPr lang="bg-BG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lang="en-US" sz="23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ELSE </a:t>
            </a:r>
          </a:p>
          <a:p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	COMMIT;</a:t>
            </a: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 IF;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656012" y="1102946"/>
            <a:ext cx="4800600" cy="476903"/>
          </a:xfrm>
          <a:prstGeom prst="wedgeRoundRectCallout">
            <a:avLst>
              <a:gd name="adj1" fmla="val -56212"/>
              <a:gd name="adj2" fmla="val 1167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Започване на транзакцията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73275" y="3962400"/>
            <a:ext cx="4792937" cy="476903"/>
          </a:xfrm>
          <a:prstGeom prst="wedgeRoundRectCallout">
            <a:avLst>
              <a:gd name="adj1" fmla="val -57939"/>
              <a:gd name="adj2" fmla="val -16555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Отменяне на промените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741612" y="5334000"/>
            <a:ext cx="6324600" cy="476903"/>
          </a:xfrm>
          <a:prstGeom prst="wedgeRoundRectCallout">
            <a:avLst>
              <a:gd name="adj1" fmla="val -62667"/>
              <a:gd name="adj2" fmla="val -1723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Запазване на промените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18412" y="1752600"/>
            <a:ext cx="3290755" cy="476903"/>
          </a:xfrm>
          <a:prstGeom prst="wedgeRoundRectCallout">
            <a:avLst>
              <a:gd name="adj1" fmla="val -53541"/>
              <a:gd name="adj2" fmla="val 1241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Изтегляне на пари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28BEF939-9FEA-47AE-B6F1-3FA316A0A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725</Words>
  <Application>Microsoft Office PowerPoint</Application>
  <PresentationFormat>Custom</PresentationFormat>
  <Paragraphs>131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Какво е транзакция?</vt:lpstr>
      <vt:lpstr>Транзакции</vt:lpstr>
      <vt:lpstr>Транзакции: Жизнен цикъл (Rollback)</vt:lpstr>
      <vt:lpstr>Транзакции: Жизнен цикъл (Commit)</vt:lpstr>
      <vt:lpstr>Поведение на транзакции</vt:lpstr>
      <vt:lpstr>Пунктове в игри</vt:lpstr>
      <vt:lpstr>Какво са транзакциите?</vt:lpstr>
      <vt:lpstr>Синтаксис на транзакция</vt:lpstr>
      <vt:lpstr>Свойства на транзакциите</vt:lpstr>
      <vt:lpstr>Транзакции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2019-12-16T17:55:29Z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