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0"/>
  </p:notesMasterIdLst>
  <p:handoutMasterIdLst>
    <p:handoutMasterId r:id="rId11"/>
  </p:handoutMasterIdLst>
  <p:sldIdLst>
    <p:sldId id="616" r:id="rId3"/>
    <p:sldId id="611" r:id="rId4"/>
    <p:sldId id="605" r:id="rId5"/>
    <p:sldId id="606" r:id="rId6"/>
    <p:sldId id="614" r:id="rId7"/>
    <p:sldId id="612" r:id="rId8"/>
    <p:sldId id="481" r:id="rId9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ъведение" id="{878537AB-93DD-4F3D-9547-A85D216AD5B4}">
          <p14:sldIdLst>
            <p14:sldId id="616"/>
            <p14:sldId id="611"/>
            <p14:sldId id="605"/>
            <p14:sldId id="606"/>
          </p14:sldIdLst>
        </p14:section>
        <p14:section name="Заключение" id="{97C28F9C-16A7-4008-B3BC-DC0D6871E75B}">
          <p14:sldIdLst>
            <p14:sldId id="614"/>
            <p14:sldId id="612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A30A38DA-98BC-412C-95C0-347ECA4559A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787371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F8079324-795C-4318-AD91-F6B12B09A03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80546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7B498348-0D03-444D-9F51-F804D4E28FE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926852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5704E4C7-835D-49FD-AD10-AD5915CAC49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565574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5FC94D83-24C0-4FCE-BBDC-271F0EC9691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536694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creativecommons.org/licenses/by-nc-sa/4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15.jpeg"/><Relationship Id="rId4" Type="http://schemas.openxmlformats.org/officeDocument/2006/relationships/image" Target="../media/image12.png"/><Relationship Id="rId9" Type="http://schemas.openxmlformats.org/officeDocument/2006/relationships/hyperlink" Target="https://it-kariera.mon.bg/e-learn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 txBox="1">
            <a:spLocks/>
          </p:cNvSpPr>
          <p:nvPr/>
        </p:nvSpPr>
        <p:spPr>
          <a:xfrm>
            <a:off x="836612" y="762000"/>
            <a:ext cx="10729699" cy="116739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r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6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/>
              <a:t>Въведение в трислойния модел</a:t>
            </a:r>
            <a:endParaRPr lang="en-US" dirty="0"/>
          </a:p>
        </p:txBody>
      </p:sp>
      <p:sp>
        <p:nvSpPr>
          <p:cNvPr id="22" name="Subtitle 5"/>
          <p:cNvSpPr txBox="1">
            <a:spLocks/>
          </p:cNvSpPr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9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DD6E4-664D-4B27-BE61-5A56E60D9702}"/>
              </a:ext>
            </a:extLst>
          </p:cNvPr>
          <p:cNvGrpSpPr/>
          <p:nvPr/>
        </p:nvGrpSpPr>
        <p:grpSpPr>
          <a:xfrm>
            <a:off x="745783" y="3466623"/>
            <a:ext cx="5956116" cy="2682732"/>
            <a:chOff x="745783" y="3466623"/>
            <a:chExt cx="5956116" cy="2682732"/>
          </a:xfrm>
        </p:grpSpPr>
        <p:pic>
          <p:nvPicPr>
            <p:cNvPr id="24" name="Picture 23" descr="http://softuni.bg">
              <a:extLst>
                <a:ext uri="{FF2B5EF4-FFF2-40B4-BE49-F238E27FC236}">
                  <a16:creationId xmlns:a16="http://schemas.microsoft.com/office/drawing/2014/main" id="{09FAB067-40A6-4A38-93D1-07FB4AB7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5A4366-F5D6-4393-BD7A-141ED3660C17}"/>
                </a:ext>
              </a:extLst>
            </p:cNvPr>
            <p:cNvSpPr txBox="1"/>
            <p:nvPr/>
          </p:nvSpPr>
          <p:spPr>
            <a:xfrm rot="1323314">
              <a:off x="5163529" y="3466623"/>
              <a:ext cx="1538370" cy="6178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Разработка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на софтуер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6" name="Picture 4" title="CC-BY-NC-SA License">
              <a:hlinkClick r:id="rId4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56E2204D-C57C-439A-9210-E0B131EC6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DEC0E384-8CE2-4278-814B-20BBC04E21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6B9D00F6-6C28-4C4E-8777-DB21EB7CFB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9" name="Text Placeholder 11">
              <a:extLst>
                <a:ext uri="{FF2B5EF4-FFF2-40B4-BE49-F238E27FC236}">
                  <a16:creationId xmlns:a16="http://schemas.microsoft.com/office/drawing/2014/main" id="{F4228145-6F82-4534-95DE-2617A32E17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6"/>
                </a:rPr>
                <a:t>https://it-kariera.mon.bg/e-learning/</a:t>
              </a:r>
              <a:endParaRPr lang="en-GB"/>
            </a:p>
          </p:txBody>
        </p:sp>
      </p:grpSp>
      <p:sp>
        <p:nvSpPr>
          <p:cNvPr id="14" name="Subtitle 28">
            <a:extLst>
              <a:ext uri="{FF2B5EF4-FFF2-40B4-BE49-F238E27FC236}">
                <a16:creationId xmlns:a16="http://schemas.microsoft.com/office/drawing/2014/main" id="{965D0CC8-407E-4C79-AC34-3E4E54A632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0412" y="1905000"/>
            <a:ext cx="10799957" cy="642054"/>
          </a:xfrm>
        </p:spPr>
        <p:txBody>
          <a:bodyPr/>
          <a:lstStyle/>
          <a:p>
            <a:r>
              <a:rPr lang="en-US" dirty="0"/>
              <a:t>Client – Services – Database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CC9E43-2E56-4E6C-904F-5DCEEDEB17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7812" y="4419600"/>
            <a:ext cx="5054069" cy="203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464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Какво е трислоен </a:t>
            </a:r>
            <a:r>
              <a:rPr lang="bg-BG"/>
              <a:t>модел?</a:t>
            </a:r>
            <a:endParaRPr lang="en-US" dirty="0"/>
          </a:p>
        </p:txBody>
      </p:sp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Съдържание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86020" y="1905000"/>
            <a:ext cx="3547193" cy="4573849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9029A139-C447-4994-8D91-9C9BB8A133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23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03" y="1295400"/>
            <a:ext cx="9382409" cy="5229602"/>
          </a:xfrm>
        </p:spPr>
        <p:txBody>
          <a:bodyPr>
            <a:normAutofit/>
          </a:bodyPr>
          <a:lstStyle/>
          <a:p>
            <a:r>
              <a:rPr lang="bg-BG" dirty="0"/>
              <a:t>Разпределя приложението на слоеве</a:t>
            </a:r>
          </a:p>
          <a:p>
            <a:r>
              <a:rPr lang="bg-BG" dirty="0"/>
              <a:t>Всеки слой има строго определена задача</a:t>
            </a:r>
          </a:p>
          <a:p>
            <a:r>
              <a:rPr lang="bg-BG" dirty="0"/>
              <a:t>Във </a:t>
            </a:r>
            <a:r>
              <a:rPr lang="en-US" dirty="0"/>
              <a:t>Visual Studio </a:t>
            </a:r>
            <a:r>
              <a:rPr lang="bg-BG" dirty="0"/>
              <a:t>можем да създадем такова приложение създавайки различни проекти в рамките на </a:t>
            </a:r>
            <a:r>
              <a:rPr lang="en-US" dirty="0"/>
              <a:t>Solution-a </a:t>
            </a:r>
            <a:r>
              <a:rPr lang="bg-BG" dirty="0"/>
              <a:t>ни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bg-BG" dirty="0"/>
              <a:t>Какво е трислоен модел?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20CB9DCF-89BB-4617-A2E0-45C307B640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792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Какво е трислоен модел? (2)</a:t>
            </a:r>
          </a:p>
        </p:txBody>
      </p:sp>
      <p:sp>
        <p:nvSpPr>
          <p:cNvPr id="3" name="Rectangle 2"/>
          <p:cNvSpPr/>
          <p:nvPr/>
        </p:nvSpPr>
        <p:spPr>
          <a:xfrm>
            <a:off x="538691" y="1710453"/>
            <a:ext cx="11034600" cy="12473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b="1" dirty="0">
                <a:solidFill>
                  <a:schemeClr val="tx2">
                    <a:lumMod val="75000"/>
                  </a:schemeClr>
                </a:solidFill>
              </a:rPr>
              <a:t>ПРЕЗЕНТАЦИОНЕН</a:t>
            </a:r>
            <a:br>
              <a:rPr lang="bg-BG" sz="28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bg-BG" sz="2800" b="1" dirty="0">
                <a:solidFill>
                  <a:schemeClr val="tx2">
                    <a:lumMod val="75000"/>
                  </a:schemeClr>
                </a:solidFill>
              </a:rPr>
              <a:t>СЛОЙ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05674" y="1879599"/>
            <a:ext cx="3536138" cy="8805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dirty="0"/>
              <a:t>Вход</a:t>
            </a:r>
            <a:endParaRPr lang="en-US" sz="2800" dirty="0"/>
          </a:p>
        </p:txBody>
      </p:sp>
      <p:sp>
        <p:nvSpPr>
          <p:cNvPr id="49" name="Rounded Rectangle 48"/>
          <p:cNvSpPr/>
          <p:nvPr/>
        </p:nvSpPr>
        <p:spPr>
          <a:xfrm>
            <a:off x="7694612" y="1892150"/>
            <a:ext cx="3536138" cy="8805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dirty="0"/>
              <a:t>Изход</a:t>
            </a:r>
            <a:endParaRPr lang="en-US" sz="2800" dirty="0"/>
          </a:p>
        </p:txBody>
      </p:sp>
      <p:sp>
        <p:nvSpPr>
          <p:cNvPr id="50" name="Rectangle 49"/>
          <p:cNvSpPr/>
          <p:nvPr/>
        </p:nvSpPr>
        <p:spPr>
          <a:xfrm>
            <a:off x="531812" y="3380998"/>
            <a:ext cx="11034600" cy="12473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b="1">
                <a:solidFill>
                  <a:schemeClr val="tx2">
                    <a:lumMod val="75000"/>
                  </a:schemeClr>
                </a:solidFill>
              </a:rPr>
              <a:t>СЛОЙ ЗА УСЛУГИ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829486" y="3564440"/>
            <a:ext cx="3536138" cy="8805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dirty="0"/>
              <a:t>Обработка</a:t>
            </a:r>
            <a:endParaRPr lang="en-US" sz="2800" dirty="0"/>
          </a:p>
        </p:txBody>
      </p:sp>
      <p:sp>
        <p:nvSpPr>
          <p:cNvPr id="53" name="Rounded Rectangle 52"/>
          <p:cNvSpPr/>
          <p:nvPr/>
        </p:nvSpPr>
        <p:spPr>
          <a:xfrm>
            <a:off x="7694612" y="3564440"/>
            <a:ext cx="3536138" cy="8805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dirty="0"/>
              <a:t>Обработка</a:t>
            </a:r>
            <a:endParaRPr lang="en-US" sz="2800" dirty="0"/>
          </a:p>
        </p:txBody>
      </p:sp>
      <p:sp>
        <p:nvSpPr>
          <p:cNvPr id="54" name="Rectangle 53"/>
          <p:cNvSpPr/>
          <p:nvPr/>
        </p:nvSpPr>
        <p:spPr>
          <a:xfrm>
            <a:off x="531812" y="4953000"/>
            <a:ext cx="11034600" cy="12473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 sz="2800" b="1" dirty="0">
                <a:solidFill>
                  <a:schemeClr val="tx2">
                    <a:lumMod val="75000"/>
                  </a:schemeClr>
                </a:solidFill>
              </a:rPr>
              <a:t>СЛОЙ ЗА ДАННИ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4281043" y="5136442"/>
            <a:ext cx="3536138" cy="8805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dirty="0"/>
              <a:t>БД</a:t>
            </a:r>
            <a:endParaRPr lang="en-US" sz="2800" dirty="0"/>
          </a:p>
        </p:txBody>
      </p:sp>
      <p:sp>
        <p:nvSpPr>
          <p:cNvPr id="22" name="Down Arrow 21"/>
          <p:cNvSpPr/>
          <p:nvPr/>
        </p:nvSpPr>
        <p:spPr>
          <a:xfrm>
            <a:off x="2208212" y="2804100"/>
            <a:ext cx="609600" cy="7011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57" name="Down Arrow 56"/>
          <p:cNvSpPr/>
          <p:nvPr/>
        </p:nvSpPr>
        <p:spPr>
          <a:xfrm rot="-2700000">
            <a:off x="2863339" y="4461735"/>
            <a:ext cx="609600" cy="11000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58" name="Down Arrow 57"/>
          <p:cNvSpPr/>
          <p:nvPr/>
        </p:nvSpPr>
        <p:spPr>
          <a:xfrm rot="13319652">
            <a:off x="8178097" y="4637707"/>
            <a:ext cx="609600" cy="11000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59" name="Down Arrow 58"/>
          <p:cNvSpPr/>
          <p:nvPr/>
        </p:nvSpPr>
        <p:spPr>
          <a:xfrm rot="-10800000">
            <a:off x="9218612" y="2795632"/>
            <a:ext cx="609600" cy="7011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6" name="Slide Number Placeholder">
            <a:extLst>
              <a:ext uri="{FF2B5EF4-FFF2-40B4-BE49-F238E27FC236}">
                <a16:creationId xmlns:a16="http://schemas.microsoft.com/office/drawing/2014/main" id="{57464F29-0367-4998-97C8-87861DBB23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261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146362" y="1150938"/>
            <a:ext cx="9148450" cy="557053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bg-BG" sz="3600" dirty="0"/>
              <a:t>Трислойният модел разделя</a:t>
            </a:r>
            <a:r>
              <a:rPr lang="en-US" sz="3600" dirty="0"/>
              <a:t> </a:t>
            </a:r>
            <a:r>
              <a:rPr lang="bg-BG" sz="3600" dirty="0"/>
              <a:t>приложението на независими слоеве</a:t>
            </a:r>
          </a:p>
          <a:p>
            <a:pPr lvl="1">
              <a:lnSpc>
                <a:spcPct val="110000"/>
              </a:lnSpc>
            </a:pPr>
            <a:r>
              <a:rPr lang="bg-BG" sz="3600" dirty="0"/>
              <a:t>Слой за данни</a:t>
            </a:r>
          </a:p>
          <a:p>
            <a:pPr lvl="1">
              <a:lnSpc>
                <a:spcPct val="110000"/>
              </a:lnSpc>
            </a:pPr>
            <a:r>
              <a:rPr lang="bg-BG" sz="3600" dirty="0"/>
              <a:t>Бизнес слой</a:t>
            </a:r>
          </a:p>
          <a:p>
            <a:pPr lvl="1">
              <a:lnSpc>
                <a:spcPct val="110000"/>
              </a:lnSpc>
            </a:pPr>
            <a:r>
              <a:rPr lang="bg-BG" sz="3600" dirty="0"/>
              <a:t>Презентационен слой</a:t>
            </a:r>
          </a:p>
          <a:p>
            <a:pPr>
              <a:lnSpc>
                <a:spcPct val="110000"/>
              </a:lnSpc>
            </a:pPr>
            <a:endParaRPr lang="en-US" sz="3600" dirty="0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50812" y="39688"/>
            <a:ext cx="9426576" cy="1111250"/>
          </a:xfrm>
        </p:spPr>
        <p:txBody>
          <a:bodyPr/>
          <a:lstStyle/>
          <a:p>
            <a:r>
              <a:rPr lang="bg-BG" dirty="0"/>
              <a:t>Какво научихме в този час?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729" y="3534576"/>
            <a:ext cx="2209800" cy="14120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9418929" y="4038600"/>
            <a:ext cx="2108746" cy="2282193"/>
          </a:xfrm>
          <a:prstGeom prst="rect">
            <a:avLst/>
          </a:prstGeom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EE350F06-639D-43E7-B009-20802D516326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132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Въведение в трислойния модел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006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347D04C7-A43A-476C-B706-AF08DF3EC4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09775"/>
      </p:ext>
    </p:extLst>
  </p:cSld>
  <p:clrMapOvr>
    <a:masterClrMapping/>
  </p:clrMapOvr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7143</TotalTime>
  <Words>311</Words>
  <Application>Microsoft Office PowerPoint</Application>
  <PresentationFormat>Custom</PresentationFormat>
  <Paragraphs>51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Wingdings</vt:lpstr>
      <vt:lpstr>Wingdings 2</vt:lpstr>
      <vt:lpstr>SoftUni 16x9</vt:lpstr>
      <vt:lpstr>PowerPoint Presentation</vt:lpstr>
      <vt:lpstr>Съдържание</vt:lpstr>
      <vt:lpstr>Какво е трислоен модел?</vt:lpstr>
      <vt:lpstr>Какво е трислоен модел? (2)</vt:lpstr>
      <vt:lpstr>Какво научихме в този час?</vt:lpstr>
      <vt:lpstr>Въведение в трислойния модел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C# Web Development Basics - Introduction to MVC</dc:title>
  <dc:subject>Java; Bootstrap; Cookies; Sessions</dc:subject>
  <dc:creator>Software University Foundation</dc:creator>
  <cp:keywords>session; cache; pipeline; CSRF; sockets; rest; signalR; roles; authentication; authorization; web; net; core; entity; framework; csharp; server; http; protocol; html; css; cookies; asp; mvc; identity; razor; filters; SoftUni; Software University; programming; software development; software engineering; course</cp:keywords>
  <dc:description>Фондация "Софтуерен университет" - http://softuni.foundation</dc:description>
  <cp:lastModifiedBy>Svetlin Nakov</cp:lastModifiedBy>
  <cp:revision>299</cp:revision>
  <dcterms:created xsi:type="dcterms:W3CDTF">2014-01-02T17:00:34Z</dcterms:created>
  <dcterms:modified xsi:type="dcterms:W3CDTF">2019-12-17T11:49:33Z</dcterms:modified>
  <cp:category>programming;computer programming;software development;web development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