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2"/>
  </p:notesMasterIdLst>
  <p:handoutMasterIdLst>
    <p:handoutMasterId r:id="rId23"/>
  </p:handoutMasterIdLst>
  <p:sldIdLst>
    <p:sldId id="613" r:id="rId3"/>
    <p:sldId id="609" r:id="rId4"/>
    <p:sldId id="607" r:id="rId5"/>
    <p:sldId id="618" r:id="rId6"/>
    <p:sldId id="620" r:id="rId7"/>
    <p:sldId id="621" r:id="rId8"/>
    <p:sldId id="622" r:id="rId9"/>
    <p:sldId id="623" r:id="rId10"/>
    <p:sldId id="615" r:id="rId11"/>
    <p:sldId id="624" r:id="rId12"/>
    <p:sldId id="630" r:id="rId13"/>
    <p:sldId id="628" r:id="rId14"/>
    <p:sldId id="629" r:id="rId15"/>
    <p:sldId id="616" r:id="rId16"/>
    <p:sldId id="631" r:id="rId17"/>
    <p:sldId id="632" r:id="rId18"/>
    <p:sldId id="610" r:id="rId19"/>
    <p:sldId id="611" r:id="rId20"/>
    <p:sldId id="481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F6908024-0846-4C3E-9611-209F9EF81401}">
          <p14:sldIdLst>
            <p14:sldId id="613"/>
            <p14:sldId id="609"/>
          </p14:sldIdLst>
        </p14:section>
        <p14:section name="Клас Program" id="{F5A90F75-E7A1-41C6-A1FE-22FA5F4D31D8}">
          <p14:sldIdLst>
            <p14:sldId id="607"/>
            <p14:sldId id="618"/>
            <p14:sldId id="620"/>
            <p14:sldId id="621"/>
            <p14:sldId id="622"/>
            <p14:sldId id="623"/>
            <p14:sldId id="615"/>
            <p14:sldId id="624"/>
            <p14:sldId id="630"/>
            <p14:sldId id="628"/>
            <p14:sldId id="629"/>
            <p14:sldId id="616"/>
            <p14:sldId id="631"/>
            <p14:sldId id="632"/>
          </p14:sldIdLst>
        </p14:section>
        <p14:section name="Заключение" id="{5E277115-4C4C-46BF-A6BB-CEE1DDF99360}">
          <p14:sldIdLst>
            <p14:sldId id="610"/>
            <p14:sldId id="611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61DB58A-E43A-4FF6-A36E-B9F1A9FA87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45380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E163A34-8786-4F3F-BFA5-064E2D084F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800957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4624D8A-16D4-4CAF-9CFE-CE277C2D4B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494896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C12C2DD1-FCB7-470C-B54E-84813F74EE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05510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65FA381-9313-44DC-AAE5-A32D5E4950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79797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AF2ED61-596A-4CE6-B0E5-3DE9216589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5376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921308" y="762000"/>
            <a:ext cx="8645003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Въведение в </a:t>
            </a:r>
            <a:r>
              <a:rPr lang="en-US" dirty="0"/>
              <a:t>MVC</a:t>
            </a:r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6679582" cy="2524722"/>
            <a:chOff x="745783" y="3624633"/>
            <a:chExt cx="6679582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4564133" y="3666668"/>
              <a:ext cx="286123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4" name="Subtitle 28">
            <a:extLst>
              <a:ext uri="{FF2B5EF4-FFF2-40B4-BE49-F238E27FC236}">
                <a16:creationId xmlns:a16="http://schemas.microsoft.com/office/drawing/2014/main" id="{965D0CC8-407E-4C79-AC34-3E4E54A63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8028" y="1857286"/>
            <a:ext cx="7382341" cy="642054"/>
          </a:xfrm>
        </p:spPr>
        <p:txBody>
          <a:bodyPr/>
          <a:lstStyle/>
          <a:p>
            <a:r>
              <a:rPr lang="bg-BG" dirty="0"/>
              <a:t>Реализация на програма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r="6255"/>
          <a:stretch/>
        </p:blipFill>
        <p:spPr>
          <a:xfrm>
            <a:off x="7313612" y="3884177"/>
            <a:ext cx="4718728" cy="2629466"/>
          </a:xfrm>
          <a:prstGeom prst="roundRect">
            <a:avLst>
              <a:gd name="adj" fmla="val 810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86379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373881"/>
          </a:xfrm>
        </p:spPr>
        <p:txBody>
          <a:bodyPr>
            <a:normAutofit/>
          </a:bodyPr>
          <a:lstStyle/>
          <a:p>
            <a:r>
              <a:rPr lang="bg-BG" dirty="0"/>
              <a:t>Свойства:</a:t>
            </a:r>
          </a:p>
          <a:p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Класът </a:t>
            </a:r>
            <a:r>
              <a:rPr lang="en-US" dirty="0"/>
              <a:t>Display</a:t>
            </a:r>
            <a:endParaRPr lang="bg-BG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4212" y="1828800"/>
            <a:ext cx="7457564" cy="3539430"/>
          </a:xfrm>
          <a:prstGeom prst="rect">
            <a:avLst/>
          </a:prstGeom>
          <a:solidFill>
            <a:srgbClr val="A19574">
              <a:lumMod val="40000"/>
              <a:lumOff val="60000"/>
              <a:alpha val="15000"/>
            </a:srgbClr>
          </a:solidFill>
          <a:ln w="12700">
            <a:solidFill>
              <a:srgbClr val="A19574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public double Percent { get; set; }</a:t>
            </a:r>
          </a:p>
          <a:p>
            <a:endParaRPr lang="bg-BG" sz="3200" dirty="0"/>
          </a:p>
          <a:p>
            <a:r>
              <a:rPr lang="en-US" sz="3200" dirty="0"/>
              <a:t>public double Amount { get; set; }</a:t>
            </a:r>
          </a:p>
          <a:p>
            <a:endParaRPr lang="bg-BG" sz="3200" dirty="0"/>
          </a:p>
          <a:p>
            <a:r>
              <a:rPr lang="en-US" sz="3200" dirty="0"/>
              <a:t>public double Total { get; set; }</a:t>
            </a:r>
          </a:p>
          <a:p>
            <a:endParaRPr lang="bg-BG" sz="3200" dirty="0"/>
          </a:p>
          <a:p>
            <a:r>
              <a:rPr lang="en-US" sz="3200" dirty="0"/>
              <a:t>public double </a:t>
            </a:r>
            <a:r>
              <a:rPr lang="en-US" sz="3200" dirty="0" err="1"/>
              <a:t>TipAmount</a:t>
            </a:r>
            <a:r>
              <a:rPr lang="en-US" sz="3200" dirty="0"/>
              <a:t> { get; set; }</a:t>
            </a:r>
            <a:endParaRPr lang="bg-BG" sz="320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A33CA12-FD70-433F-AB7E-686573C0F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9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373881"/>
          </a:xfrm>
        </p:spPr>
        <p:txBody>
          <a:bodyPr>
            <a:normAutofit/>
          </a:bodyPr>
          <a:lstStyle/>
          <a:p>
            <a:r>
              <a:rPr lang="bg-BG" dirty="0"/>
              <a:t>Конструктор:</a:t>
            </a:r>
          </a:p>
          <a:p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Класът </a:t>
            </a:r>
            <a:r>
              <a:rPr lang="en-US" dirty="0"/>
              <a:t>Display</a:t>
            </a:r>
            <a:r>
              <a:rPr lang="bg-BG" dirty="0"/>
              <a:t>(</a:t>
            </a:r>
            <a:r>
              <a:rPr lang="en-US" dirty="0"/>
              <a:t>2</a:t>
            </a:r>
            <a:r>
              <a:rPr lang="bg-BG" dirty="0"/>
              <a:t>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4212" y="1828800"/>
            <a:ext cx="7457564" cy="4031873"/>
          </a:xfrm>
          <a:prstGeom prst="rect">
            <a:avLst/>
          </a:prstGeom>
          <a:solidFill>
            <a:srgbClr val="A19574">
              <a:lumMod val="40000"/>
              <a:lumOff val="60000"/>
              <a:alpha val="15000"/>
            </a:srgbClr>
          </a:solidFill>
          <a:ln w="12700">
            <a:solidFill>
              <a:srgbClr val="A19574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public Display()</a:t>
            </a:r>
          </a:p>
          <a:p>
            <a:r>
              <a:rPr lang="en-US" sz="3200" dirty="0"/>
              <a:t>{</a:t>
            </a:r>
            <a:endParaRPr lang="bg-BG" sz="3200" dirty="0"/>
          </a:p>
          <a:p>
            <a:r>
              <a:rPr lang="bg-BG" sz="3200" dirty="0"/>
              <a:t>	</a:t>
            </a:r>
            <a:r>
              <a:rPr lang="en-US" sz="3200" dirty="0"/>
              <a:t>Percent = 0;</a:t>
            </a:r>
            <a:endParaRPr lang="bg-BG" sz="3200" dirty="0"/>
          </a:p>
          <a:p>
            <a:r>
              <a:rPr lang="bg-BG" sz="3200" dirty="0"/>
              <a:t>	</a:t>
            </a:r>
            <a:r>
              <a:rPr lang="en-US" sz="3200" dirty="0"/>
              <a:t>Amount = 0;</a:t>
            </a:r>
            <a:endParaRPr lang="bg-BG" sz="3200" dirty="0"/>
          </a:p>
          <a:p>
            <a:r>
              <a:rPr lang="bg-BG" sz="3200" dirty="0"/>
              <a:t>	</a:t>
            </a:r>
            <a:r>
              <a:rPr lang="en-US" sz="3200" dirty="0"/>
              <a:t>Total = 0;</a:t>
            </a:r>
            <a:endParaRPr lang="bg-BG" sz="3200" dirty="0"/>
          </a:p>
          <a:p>
            <a:r>
              <a:rPr lang="bg-BG" sz="3200" dirty="0"/>
              <a:t>	</a:t>
            </a:r>
            <a:r>
              <a:rPr lang="en-US" sz="3200" dirty="0" err="1"/>
              <a:t>TipAmount</a:t>
            </a:r>
            <a:r>
              <a:rPr lang="en-US" sz="3200" dirty="0"/>
              <a:t> = 0</a:t>
            </a:r>
            <a:r>
              <a:rPr lang="bg-BG" sz="3200" dirty="0"/>
              <a:t>;</a:t>
            </a:r>
          </a:p>
          <a:p>
            <a:r>
              <a:rPr lang="bg-BG" sz="3200" dirty="0"/>
              <a:t>	</a:t>
            </a:r>
            <a:r>
              <a:rPr lang="en-US" sz="3200" dirty="0" err="1"/>
              <a:t>GetValues</a:t>
            </a:r>
            <a:r>
              <a:rPr lang="en-US" sz="3200" dirty="0"/>
              <a:t>();</a:t>
            </a:r>
          </a:p>
          <a:p>
            <a:r>
              <a:rPr lang="en-US" sz="3200" dirty="0"/>
              <a:t>}</a:t>
            </a:r>
            <a:endParaRPr lang="bg-BG" sz="320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DD7E941-0957-4C09-B752-1BB017581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4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4411479"/>
          </a:xfrm>
        </p:spPr>
        <p:txBody>
          <a:bodyPr>
            <a:normAutofit/>
          </a:bodyPr>
          <a:lstStyle/>
          <a:p>
            <a:r>
              <a:rPr lang="bg-BG" dirty="0"/>
              <a:t>Метод за въвеждане</a:t>
            </a:r>
          </a:p>
          <a:p>
            <a:pPr marL="0" indent="0">
              <a:buNone/>
            </a:pPr>
            <a:endParaRPr lang="bg-BG" sz="2800" dirty="0"/>
          </a:p>
          <a:p>
            <a:pPr marL="0" indent="0">
              <a:buNone/>
            </a:pPr>
            <a:r>
              <a:rPr lang="en-US" sz="2800" dirty="0"/>
              <a:t> </a:t>
            </a:r>
            <a:endParaRPr lang="bg-BG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Класът </a:t>
            </a:r>
            <a:r>
              <a:rPr lang="en-US" dirty="0"/>
              <a:t>Display</a:t>
            </a:r>
            <a:r>
              <a:rPr lang="bg-BG" dirty="0"/>
              <a:t>(</a:t>
            </a:r>
            <a:r>
              <a:rPr lang="en-US" dirty="0"/>
              <a:t>3</a:t>
            </a:r>
            <a:r>
              <a:rPr lang="bg-BG" dirty="0"/>
              <a:t>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1812" y="2044110"/>
            <a:ext cx="10668000" cy="3539430"/>
          </a:xfrm>
          <a:prstGeom prst="rect">
            <a:avLst/>
          </a:prstGeom>
          <a:solidFill>
            <a:srgbClr val="A19574">
              <a:lumMod val="40000"/>
              <a:lumOff val="60000"/>
              <a:alpha val="15000"/>
            </a:srgbClr>
          </a:solidFill>
          <a:ln w="12700">
            <a:solidFill>
              <a:srgbClr val="A19574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private void </a:t>
            </a:r>
            <a:r>
              <a:rPr lang="en-US" sz="3200" dirty="0" err="1"/>
              <a:t>GetValues</a:t>
            </a:r>
            <a:r>
              <a:rPr lang="en-US" sz="3200" dirty="0"/>
              <a:t>()</a:t>
            </a:r>
          </a:p>
          <a:p>
            <a:r>
              <a:rPr lang="en-US" sz="3200" dirty="0"/>
              <a:t>{</a:t>
            </a:r>
          </a:p>
          <a:p>
            <a:r>
              <a:rPr lang="en-US" sz="3200" dirty="0"/>
              <a:t>            </a:t>
            </a:r>
            <a:r>
              <a:rPr lang="en-US" sz="3200" dirty="0" err="1"/>
              <a:t>Console.WriteLine</a:t>
            </a:r>
            <a:r>
              <a:rPr lang="en-US" sz="3200" dirty="0"/>
              <a:t>("Enter the amount of the meal:");</a:t>
            </a:r>
          </a:p>
          <a:p>
            <a:r>
              <a:rPr lang="en-US" sz="3200" dirty="0"/>
              <a:t>            Amount = </a:t>
            </a:r>
            <a:r>
              <a:rPr lang="en-US" sz="3200" dirty="0" err="1"/>
              <a:t>double.Parse</a:t>
            </a:r>
            <a:r>
              <a:rPr lang="en-US" sz="3200" dirty="0"/>
              <a:t>(</a:t>
            </a:r>
            <a:r>
              <a:rPr lang="en-US" sz="3200" dirty="0" err="1"/>
              <a:t>Console.ReadLine</a:t>
            </a:r>
            <a:r>
              <a:rPr lang="en-US" sz="3200" dirty="0"/>
              <a:t>());</a:t>
            </a:r>
          </a:p>
          <a:p>
            <a:r>
              <a:rPr lang="en-US" sz="3200" dirty="0"/>
              <a:t>            </a:t>
            </a:r>
            <a:r>
              <a:rPr lang="en-US" sz="3200" dirty="0" err="1"/>
              <a:t>Console.WriteLine</a:t>
            </a:r>
            <a:r>
              <a:rPr lang="en-US" sz="3200" dirty="0"/>
              <a:t>("Enter the percent you want to tip: ");</a:t>
            </a:r>
          </a:p>
          <a:p>
            <a:r>
              <a:rPr lang="en-US" sz="3200" dirty="0"/>
              <a:t>            Percent = </a:t>
            </a:r>
            <a:r>
              <a:rPr lang="en-US" sz="3200" dirty="0" err="1"/>
              <a:t>double.Parse</a:t>
            </a:r>
            <a:r>
              <a:rPr lang="en-US" sz="3200" dirty="0"/>
              <a:t>(</a:t>
            </a:r>
            <a:r>
              <a:rPr lang="en-US" sz="3200" dirty="0" err="1"/>
              <a:t>Console.ReadLine</a:t>
            </a:r>
            <a:r>
              <a:rPr lang="en-US" sz="3200" dirty="0"/>
              <a:t>());</a:t>
            </a:r>
          </a:p>
          <a:p>
            <a:r>
              <a:rPr lang="en-US" sz="3200" dirty="0"/>
              <a:t>}</a:t>
            </a:r>
            <a:endParaRPr lang="bg-BG" sz="3200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180012" y="838200"/>
            <a:ext cx="4876800" cy="1524000"/>
          </a:xfrm>
          <a:prstGeom prst="wedgeRoundRectCallout">
            <a:avLst>
              <a:gd name="adj1" fmla="val -59081"/>
              <a:gd name="adj2" fmla="val 5475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g-BG" sz="2800" dirty="0"/>
              <a:t>Частен метод за въвеждане на данни, извикван от конструктора</a:t>
            </a:r>
            <a:endParaRPr lang="bg-BG" sz="2800" dirty="0">
              <a:solidFill>
                <a:srgbClr val="FFFFFF"/>
              </a:solidFill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750540E6-3170-49EC-AB02-5DAC9B555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4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4411479"/>
          </a:xfrm>
        </p:spPr>
        <p:txBody>
          <a:bodyPr>
            <a:normAutofit/>
          </a:bodyPr>
          <a:lstStyle/>
          <a:p>
            <a:r>
              <a:rPr lang="bg-BG" dirty="0"/>
              <a:t> публични свойства</a:t>
            </a:r>
          </a:p>
          <a:p>
            <a:pPr marL="0" indent="0">
              <a:buNone/>
            </a:pPr>
            <a:endParaRPr lang="bg-BG" sz="2800" dirty="0"/>
          </a:p>
          <a:p>
            <a:pPr marL="0" indent="0">
              <a:buNone/>
            </a:pPr>
            <a:r>
              <a:rPr lang="en-US" sz="2800" dirty="0"/>
              <a:t> </a:t>
            </a:r>
            <a:endParaRPr lang="bg-BG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Класът </a:t>
            </a:r>
            <a:r>
              <a:rPr lang="en-US" dirty="0"/>
              <a:t>Display</a:t>
            </a:r>
            <a:r>
              <a:rPr lang="bg-BG" dirty="0"/>
              <a:t>(</a:t>
            </a:r>
            <a:r>
              <a:rPr lang="en-US" dirty="0"/>
              <a:t>4</a:t>
            </a:r>
            <a:r>
              <a:rPr lang="bg-BG" dirty="0"/>
              <a:t>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4212" y="2095821"/>
            <a:ext cx="10549022" cy="2554545"/>
          </a:xfrm>
          <a:prstGeom prst="rect">
            <a:avLst/>
          </a:prstGeom>
          <a:solidFill>
            <a:srgbClr val="A19574">
              <a:lumMod val="40000"/>
              <a:lumOff val="60000"/>
              <a:alpha val="15000"/>
            </a:srgbClr>
          </a:solidFill>
          <a:ln w="12700">
            <a:solidFill>
              <a:srgbClr val="A19574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public void </a:t>
            </a:r>
            <a:r>
              <a:rPr lang="en-US" sz="3200" dirty="0" err="1"/>
              <a:t>ShowTipandTotal</a:t>
            </a:r>
            <a:r>
              <a:rPr lang="en-US" sz="3200" dirty="0"/>
              <a:t>()</a:t>
            </a:r>
          </a:p>
          <a:p>
            <a:r>
              <a:rPr lang="bg-BG" sz="3200" dirty="0"/>
              <a:t>{</a:t>
            </a:r>
          </a:p>
          <a:p>
            <a:r>
              <a:rPr lang="bg-BG" sz="3200" dirty="0"/>
              <a:t>	</a:t>
            </a:r>
            <a:r>
              <a:rPr lang="en-US" sz="3200" dirty="0" err="1"/>
              <a:t>Console.WriteLine</a:t>
            </a:r>
            <a:r>
              <a:rPr lang="en-US" sz="3200" dirty="0"/>
              <a:t>("Your tip is {0:C}", </a:t>
            </a:r>
            <a:r>
              <a:rPr lang="en-US" sz="3200" dirty="0" err="1"/>
              <a:t>TipAmount</a:t>
            </a:r>
            <a:r>
              <a:rPr lang="en-US" sz="3200" dirty="0"/>
              <a:t>);</a:t>
            </a:r>
          </a:p>
          <a:p>
            <a:r>
              <a:rPr lang="bg-BG" sz="3200" dirty="0"/>
              <a:t>	</a:t>
            </a:r>
            <a:r>
              <a:rPr lang="en-US" sz="3200" dirty="0" err="1"/>
              <a:t>Console.WriteLine</a:t>
            </a:r>
            <a:r>
              <a:rPr lang="en-US" sz="3200" dirty="0"/>
              <a:t>("The total will be {0:C}", Total);</a:t>
            </a:r>
            <a:endParaRPr lang="bg-BG" sz="3200" dirty="0"/>
          </a:p>
          <a:p>
            <a:r>
              <a:rPr lang="bg-BG" sz="3200" dirty="0"/>
              <a:t>}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904023" y="1136914"/>
            <a:ext cx="4876800" cy="1524000"/>
          </a:xfrm>
          <a:prstGeom prst="wedgeRoundRectCallout">
            <a:avLst>
              <a:gd name="adj1" fmla="val -54314"/>
              <a:gd name="adj2" fmla="val 3238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/>
              <a:t> </a:t>
            </a:r>
            <a:r>
              <a:rPr lang="bg-BG" sz="2800" dirty="0"/>
              <a:t>методът е публичен, така може да се извеждат данни с извикване от контролера</a:t>
            </a:r>
            <a:endParaRPr lang="bg-BG" sz="2800" dirty="0">
              <a:solidFill>
                <a:srgbClr val="FFFFFF"/>
              </a:solidFill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E416BBB5-EB5D-4BEB-98B4-1D55ADD92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5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2E47012-5E26-40AB-BA4C-4EDB5477C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Свързва</a:t>
            </a:r>
            <a:r>
              <a:rPr lang="ru-RU" dirty="0"/>
              <a:t> изгледа и модела</a:t>
            </a:r>
            <a:r>
              <a:rPr lang="bg-BG" dirty="0"/>
              <a:t>.</a:t>
            </a:r>
          </a:p>
          <a:p>
            <a:r>
              <a:rPr lang="bg-BG" dirty="0"/>
              <a:t>Създава инстанция на изгледа</a:t>
            </a:r>
          </a:p>
          <a:p>
            <a:r>
              <a:rPr lang="bg-BG" dirty="0"/>
              <a:t>Създава инстанция на модела</a:t>
            </a:r>
          </a:p>
          <a:p>
            <a:r>
              <a:rPr lang="bg-BG" dirty="0"/>
              <a:t>Предава данни към изгледа</a:t>
            </a:r>
          </a:p>
          <a:p>
            <a:r>
              <a:rPr lang="bg-BG" dirty="0"/>
              <a:t>Забележка: Тук трябва да добавите /имайте предвид, че името на проекта е </a:t>
            </a:r>
            <a:r>
              <a:rPr lang="en-US" dirty="0" err="1"/>
              <a:t>ConsoleMVC</a:t>
            </a:r>
            <a:r>
              <a:rPr lang="en-US" dirty="0"/>
              <a:t>/</a:t>
            </a:r>
            <a:r>
              <a:rPr lang="bg-BG" dirty="0"/>
              <a:t>:</a:t>
            </a:r>
            <a:br>
              <a:rPr lang="bg-BG" dirty="0"/>
            </a:br>
            <a:r>
              <a:rPr lang="en-US" dirty="0"/>
              <a:t>using </a:t>
            </a:r>
            <a:r>
              <a:rPr lang="en-US" dirty="0" err="1"/>
              <a:t>ConsoleMVC.Model</a:t>
            </a:r>
            <a:r>
              <a:rPr lang="en-US" dirty="0"/>
              <a:t>;</a:t>
            </a:r>
            <a:br>
              <a:rPr lang="bg-BG" dirty="0"/>
            </a:br>
            <a:r>
              <a:rPr lang="en-US" dirty="0"/>
              <a:t>using </a:t>
            </a:r>
            <a:r>
              <a:rPr lang="en-US" dirty="0" err="1"/>
              <a:t>ConsoleMVC.Views</a:t>
            </a:r>
            <a:r>
              <a:rPr lang="en-US" dirty="0"/>
              <a:t>;</a:t>
            </a:r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Контролер</a:t>
            </a:r>
          </a:p>
        </p:txBody>
      </p:sp>
    </p:spTree>
    <p:extLst>
      <p:ext uri="{BB962C8B-B14F-4D97-AF65-F5344CB8AC3E}">
        <p14:creationId xmlns:p14="http://schemas.microsoft.com/office/powerpoint/2010/main" val="2365020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4411479"/>
          </a:xfrm>
        </p:spPr>
        <p:txBody>
          <a:bodyPr>
            <a:normAutofit/>
          </a:bodyPr>
          <a:lstStyle/>
          <a:p>
            <a:r>
              <a:rPr lang="bg-BG" dirty="0"/>
              <a:t>полета</a:t>
            </a:r>
          </a:p>
          <a:p>
            <a:pPr marL="0" indent="0">
              <a:buNone/>
            </a:pPr>
            <a:endParaRPr lang="bg-BG" sz="2800" dirty="0"/>
          </a:p>
          <a:p>
            <a:pPr marL="0" indent="0">
              <a:buNone/>
            </a:pPr>
            <a:r>
              <a:rPr lang="en-US" sz="2800" dirty="0"/>
              <a:t> </a:t>
            </a:r>
            <a:endParaRPr lang="bg-BG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Класът </a:t>
            </a:r>
            <a:r>
              <a:rPr lang="en-US" dirty="0" err="1"/>
              <a:t>TipCalculatorController</a:t>
            </a:r>
            <a:endParaRPr lang="bg-BG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4212" y="2095821"/>
            <a:ext cx="10549022" cy="1077218"/>
          </a:xfrm>
          <a:prstGeom prst="rect">
            <a:avLst/>
          </a:prstGeom>
          <a:solidFill>
            <a:srgbClr val="A19574">
              <a:lumMod val="40000"/>
              <a:lumOff val="60000"/>
              <a:alpha val="15000"/>
            </a:srgbClr>
          </a:solidFill>
          <a:ln w="12700">
            <a:solidFill>
              <a:srgbClr val="A19574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private Tip </a:t>
            </a:r>
            <a:r>
              <a:rPr lang="en-US" sz="3200" dirty="0" err="1"/>
              <a:t>tip</a:t>
            </a:r>
            <a:r>
              <a:rPr lang="en-US" sz="3200" dirty="0"/>
              <a:t>;</a:t>
            </a:r>
          </a:p>
          <a:p>
            <a:r>
              <a:rPr lang="en-US" sz="3200" dirty="0"/>
              <a:t>private Display </a:t>
            </a:r>
            <a:r>
              <a:rPr lang="en-US" sz="3200" dirty="0" err="1"/>
              <a:t>display</a:t>
            </a:r>
            <a:r>
              <a:rPr lang="en-US" sz="3200" dirty="0"/>
              <a:t>;</a:t>
            </a:r>
            <a:endParaRPr lang="bg-BG" sz="3200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904023" y="1136914"/>
            <a:ext cx="4876800" cy="3130286"/>
          </a:xfrm>
          <a:prstGeom prst="wedgeRoundRectCallout">
            <a:avLst>
              <a:gd name="adj1" fmla="val -92856"/>
              <a:gd name="adj2" fmla="val -440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g-BG" sz="2800" dirty="0">
                <a:solidFill>
                  <a:srgbClr val="FFFFFF"/>
                </a:solidFill>
              </a:rPr>
              <a:t>Тук се създават полета за всички модели и изгледи, които желаем да се използват в рамките на контролера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97E1B7B4-4CAA-40C8-8B57-67DE75C8F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6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373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Конструктор по подразбиране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Класът </a:t>
            </a:r>
            <a:r>
              <a:rPr lang="en-US" dirty="0" err="1"/>
              <a:t>TipCalculatorController</a:t>
            </a:r>
            <a:r>
              <a:rPr lang="en-US" dirty="0"/>
              <a:t> </a:t>
            </a:r>
            <a:r>
              <a:rPr lang="bg-BG" dirty="0"/>
              <a:t>(2)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9412" y="1981200"/>
            <a:ext cx="9372600" cy="4031873"/>
          </a:xfrm>
          <a:prstGeom prst="rect">
            <a:avLst/>
          </a:prstGeom>
          <a:solidFill>
            <a:srgbClr val="A19574">
              <a:lumMod val="40000"/>
              <a:lumOff val="60000"/>
              <a:alpha val="15000"/>
            </a:srgbClr>
          </a:solidFill>
          <a:ln w="12700">
            <a:solidFill>
              <a:srgbClr val="A19574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public </a:t>
            </a:r>
            <a:r>
              <a:rPr lang="en-US" sz="3200" dirty="0" err="1"/>
              <a:t>TipCalculatorController</a:t>
            </a:r>
            <a:r>
              <a:rPr lang="en-US" sz="3200" dirty="0"/>
              <a:t>()</a:t>
            </a:r>
          </a:p>
          <a:p>
            <a:r>
              <a:rPr lang="bg-BG" sz="3200" dirty="0"/>
              <a:t>        {</a:t>
            </a:r>
          </a:p>
          <a:p>
            <a:r>
              <a:rPr lang="en-US" sz="3200" dirty="0"/>
              <a:t>            display = new Display();</a:t>
            </a:r>
          </a:p>
          <a:p>
            <a:r>
              <a:rPr lang="en-US" sz="3200" dirty="0"/>
              <a:t>            tip = new Tip(</a:t>
            </a:r>
            <a:r>
              <a:rPr lang="en-US" sz="3200" dirty="0" err="1"/>
              <a:t>display.Amt</a:t>
            </a:r>
            <a:r>
              <a:rPr lang="en-US" sz="3200" dirty="0"/>
              <a:t>,</a:t>
            </a:r>
            <a:r>
              <a:rPr lang="bg-BG" sz="3200" dirty="0"/>
              <a:t> </a:t>
            </a:r>
            <a:r>
              <a:rPr lang="en-US" sz="3200" dirty="0" err="1"/>
              <a:t>display.Percentage</a:t>
            </a:r>
            <a:r>
              <a:rPr lang="en-US" sz="3200" dirty="0"/>
              <a:t>);</a:t>
            </a:r>
          </a:p>
          <a:p>
            <a:r>
              <a:rPr lang="en-US" sz="3200" dirty="0"/>
              <a:t>            </a:t>
            </a:r>
            <a:r>
              <a:rPr lang="en-US" sz="3200" dirty="0" err="1"/>
              <a:t>display.TipAmount</a:t>
            </a:r>
            <a:r>
              <a:rPr lang="en-US" sz="3200" dirty="0"/>
              <a:t> = </a:t>
            </a:r>
            <a:r>
              <a:rPr lang="en-US" sz="3200" dirty="0" err="1"/>
              <a:t>tip.CalculateTip</a:t>
            </a:r>
            <a:r>
              <a:rPr lang="en-US" sz="3200" dirty="0"/>
              <a:t>();</a:t>
            </a:r>
          </a:p>
          <a:p>
            <a:r>
              <a:rPr lang="en-US" sz="3200" dirty="0"/>
              <a:t>            </a:t>
            </a:r>
            <a:r>
              <a:rPr lang="en-US" sz="3200" dirty="0" err="1"/>
              <a:t>display.Total</a:t>
            </a:r>
            <a:r>
              <a:rPr lang="en-US" sz="3200" dirty="0"/>
              <a:t> = </a:t>
            </a:r>
            <a:r>
              <a:rPr lang="en-US" sz="3200" dirty="0" err="1"/>
              <a:t>tip.CalculateTotal</a:t>
            </a:r>
            <a:r>
              <a:rPr lang="en-US" sz="3200" dirty="0"/>
              <a:t>();</a:t>
            </a:r>
          </a:p>
          <a:p>
            <a:r>
              <a:rPr lang="en-US" sz="3200" dirty="0"/>
              <a:t>            </a:t>
            </a:r>
            <a:r>
              <a:rPr lang="en-US" sz="3200" dirty="0" err="1"/>
              <a:t>display.ShowTipandTotal</a:t>
            </a:r>
            <a:r>
              <a:rPr lang="en-US" sz="3200" dirty="0"/>
              <a:t>();</a:t>
            </a:r>
          </a:p>
          <a:p>
            <a:r>
              <a:rPr lang="bg-BG" sz="3200" dirty="0"/>
              <a:t>        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9D79253-9312-4DFD-9F3E-AC9B05887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0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8113799" cy="557035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bg-BG" sz="3200" dirty="0"/>
              <a:t>Структурата на </a:t>
            </a:r>
            <a:r>
              <a:rPr lang="en-US" sz="3200" dirty="0"/>
              <a:t>MVC </a:t>
            </a:r>
            <a:r>
              <a:rPr lang="bg-BG" sz="3200" dirty="0"/>
              <a:t>проекта е добре да е разпределена в 3 отделни подпапки: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Controllers – </a:t>
            </a:r>
            <a:r>
              <a:rPr lang="bg-BG" sz="2800" dirty="0"/>
              <a:t>съдържаща контролер класовете</a:t>
            </a:r>
            <a:endParaRPr lang="en-US" sz="2800" dirty="0"/>
          </a:p>
          <a:p>
            <a:pPr lvl="1">
              <a:lnSpc>
                <a:spcPct val="110000"/>
              </a:lnSpc>
            </a:pPr>
            <a:r>
              <a:rPr lang="en-US" sz="2800" dirty="0"/>
              <a:t>Model</a:t>
            </a:r>
            <a:r>
              <a:rPr lang="bg-BG" sz="2800" dirty="0"/>
              <a:t> – съдържаща класовете за моделите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Views </a:t>
            </a:r>
            <a:r>
              <a:rPr lang="bg-BG" sz="2800" dirty="0"/>
              <a:t>– съдържаща изгледите</a:t>
            </a:r>
            <a:endParaRPr lang="bg-BG" dirty="0"/>
          </a:p>
          <a:p>
            <a:pPr>
              <a:lnSpc>
                <a:spcPct val="110000"/>
              </a:lnSpc>
            </a:pPr>
            <a:r>
              <a:rPr lang="bg-BG" sz="3200" dirty="0"/>
              <a:t>Разгледахме примерен код за мини </a:t>
            </a:r>
            <a:r>
              <a:rPr lang="en-US" sz="3200" dirty="0"/>
              <a:t>MVC </a:t>
            </a:r>
            <a:r>
              <a:rPr lang="bg-BG" sz="3200" dirty="0"/>
              <a:t>приложение</a:t>
            </a:r>
          </a:p>
          <a:p>
            <a:pPr marL="377887" lvl="1" indent="0">
              <a:lnSpc>
                <a:spcPct val="110000"/>
              </a:lnSpc>
              <a:buNone/>
            </a:pPr>
            <a:endParaRPr lang="bg-BG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научихме в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377743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752012" y="1881767"/>
            <a:ext cx="2108746" cy="2282193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A0E5DD0-79F6-4719-9FCF-53CDB6FC0B47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60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Въведение в </a:t>
            </a:r>
            <a:r>
              <a:rPr lang="en-US" dirty="0"/>
              <a:t>MVC</a:t>
            </a:r>
            <a:r>
              <a:rPr lang="bg-BG" dirty="0"/>
              <a:t>. Реализиране на </a:t>
            </a:r>
            <a:r>
              <a:rPr lang="en-US" dirty="0"/>
              <a:t>MVC </a:t>
            </a:r>
            <a:r>
              <a:rPr lang="bg-BG" dirty="0"/>
              <a:t>програма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435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AA069C7A-D3AF-40D7-8354-AEBD439B1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55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500"/>
              </a:spcBef>
              <a:buAutoNum type="arabicPeriod"/>
            </a:pPr>
            <a:r>
              <a:rPr lang="en-US" dirty="0" err="1"/>
              <a:t>Program.cs</a:t>
            </a:r>
            <a:endParaRPr lang="bg-BG" dirty="0"/>
          </a:p>
          <a:p>
            <a:pPr marL="514350" indent="-514350">
              <a:lnSpc>
                <a:spcPct val="100000"/>
              </a:lnSpc>
              <a:spcBef>
                <a:spcPts val="500"/>
              </a:spcBef>
              <a:buAutoNum type="arabicPeriod"/>
            </a:pPr>
            <a:r>
              <a:rPr lang="en-US" dirty="0"/>
              <a:t>Model/</a:t>
            </a:r>
            <a:r>
              <a:rPr lang="en-US" dirty="0" err="1"/>
              <a:t>Tip.cs</a:t>
            </a:r>
            <a:endParaRPr lang="bg-BG" dirty="0"/>
          </a:p>
          <a:p>
            <a:pPr marL="514350" indent="-514350">
              <a:lnSpc>
                <a:spcPct val="100000"/>
              </a:lnSpc>
              <a:spcBef>
                <a:spcPts val="500"/>
              </a:spcBef>
              <a:buAutoNum type="arabicPeriod"/>
            </a:pPr>
            <a:r>
              <a:rPr lang="en-US" dirty="0"/>
              <a:t>Views/</a:t>
            </a:r>
            <a:r>
              <a:rPr lang="en-US" dirty="0" err="1"/>
              <a:t>Display.cs</a:t>
            </a:r>
            <a:endParaRPr lang="bg-BG" dirty="0"/>
          </a:p>
          <a:p>
            <a:pPr marL="514350" indent="-514350">
              <a:lnSpc>
                <a:spcPct val="100000"/>
              </a:lnSpc>
              <a:spcBef>
                <a:spcPts val="500"/>
              </a:spcBef>
              <a:buAutoNum type="arabicPeriod"/>
            </a:pPr>
            <a:r>
              <a:rPr lang="en-US" dirty="0"/>
              <a:t>Controllers/</a:t>
            </a:r>
            <a:r>
              <a:rPr lang="en-US" sz="3600" dirty="0" err="1"/>
              <a:t>TipCalculatorController.cs</a:t>
            </a:r>
            <a:endParaRPr lang="bg-BG" dirty="0"/>
          </a:p>
          <a:p>
            <a:pPr marL="514350" indent="-514350">
              <a:lnSpc>
                <a:spcPct val="100000"/>
              </a:lnSpc>
              <a:spcBef>
                <a:spcPts val="500"/>
              </a:spcBef>
              <a:buAutoNum type="arabicPeriod"/>
            </a:pP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1A5D1B2-EE9B-4279-BE5A-E0B9DDE90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1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4944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Ще използваме </a:t>
            </a:r>
            <a:r>
              <a:rPr lang="en-US" dirty="0"/>
              <a:t>Program </a:t>
            </a:r>
            <a:r>
              <a:rPr lang="bg-BG" dirty="0"/>
              <a:t>класът като входна точка. Тук ще създадем контролера, който ще управлява всичко. Възможно е да се наложи да добавите </a:t>
            </a:r>
            <a:r>
              <a:rPr lang="en-US" dirty="0"/>
              <a:t>using </a:t>
            </a:r>
            <a:r>
              <a:rPr lang="en-US" dirty="0" err="1"/>
              <a:t>ConsoleMVC.Controllers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Класът </a:t>
            </a:r>
            <a:r>
              <a:rPr lang="en-US" dirty="0"/>
              <a:t>Program</a:t>
            </a:r>
            <a:endParaRPr lang="bg-BG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9412" y="2937570"/>
            <a:ext cx="11277600" cy="3539430"/>
          </a:xfrm>
          <a:prstGeom prst="rect">
            <a:avLst/>
          </a:prstGeom>
          <a:solidFill>
            <a:srgbClr val="A19574">
              <a:lumMod val="40000"/>
              <a:lumOff val="60000"/>
              <a:alpha val="15000"/>
            </a:srgbClr>
          </a:solidFill>
          <a:ln w="12700">
            <a:solidFill>
              <a:srgbClr val="A19574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Consolas" panose="020B0609020204030204" pitchFamily="49" charset="0"/>
              </a:rPr>
              <a:t>class Program</a:t>
            </a:r>
          </a:p>
          <a:p>
            <a:r>
              <a:rPr lang="bg-BG" sz="2800" b="1" dirty="0">
                <a:latin typeface="Consolas" panose="020B0609020204030204" pitchFamily="49" charset="0"/>
              </a:rPr>
              <a:t>    {</a:t>
            </a:r>
          </a:p>
          <a:p>
            <a:r>
              <a:rPr lang="en-US" sz="2800" b="1" dirty="0">
                <a:latin typeface="Consolas" panose="020B0609020204030204" pitchFamily="49" charset="0"/>
              </a:rPr>
              <a:t>        static void Main(string[] </a:t>
            </a:r>
            <a:r>
              <a:rPr lang="en-US" sz="2800" b="1" dirty="0" err="1">
                <a:latin typeface="Consolas" panose="020B0609020204030204" pitchFamily="49" charset="0"/>
              </a:rPr>
              <a:t>args</a:t>
            </a:r>
            <a:r>
              <a:rPr lang="en-US" sz="2800" b="1" dirty="0">
                <a:latin typeface="Consolas" panose="020B0609020204030204" pitchFamily="49" charset="0"/>
              </a:rPr>
              <a:t>)</a:t>
            </a:r>
          </a:p>
          <a:p>
            <a:r>
              <a:rPr lang="bg-BG" sz="2800" b="1" dirty="0">
                <a:latin typeface="Consolas" panose="020B0609020204030204" pitchFamily="49" charset="0"/>
              </a:rPr>
              <a:t>        {</a:t>
            </a:r>
          </a:p>
          <a:p>
            <a:r>
              <a:rPr lang="en-US" sz="2800" b="1" dirty="0">
                <a:latin typeface="Consolas" panose="020B0609020204030204" pitchFamily="49" charset="0"/>
              </a:rPr>
              <a:t>            </a:t>
            </a:r>
            <a:r>
              <a:rPr lang="en-US" sz="2800" b="1" dirty="0" err="1">
                <a:latin typeface="Consolas" panose="020B0609020204030204" pitchFamily="49" charset="0"/>
              </a:rPr>
              <a:t>TipCalculatorController</a:t>
            </a:r>
            <a:r>
              <a:rPr lang="en-US" sz="2800" b="1" dirty="0">
                <a:latin typeface="Consolas" panose="020B0609020204030204" pitchFamily="49" charset="0"/>
              </a:rPr>
              <a:t> t =</a:t>
            </a:r>
          </a:p>
          <a:p>
            <a:r>
              <a:rPr lang="en-US" sz="2800" b="1" dirty="0">
                <a:latin typeface="Consolas" panose="020B0609020204030204" pitchFamily="49" charset="0"/>
              </a:rPr>
              <a:t>                new </a:t>
            </a:r>
            <a:r>
              <a:rPr lang="en-US" sz="2800" b="1" dirty="0" err="1">
                <a:latin typeface="Consolas" panose="020B0609020204030204" pitchFamily="49" charset="0"/>
              </a:rPr>
              <a:t>TipCalculatorController</a:t>
            </a:r>
            <a:r>
              <a:rPr lang="en-US" sz="2800" b="1" dirty="0">
                <a:latin typeface="Consolas" panose="020B0609020204030204" pitchFamily="49" charset="0"/>
              </a:rPr>
              <a:t>();</a:t>
            </a:r>
          </a:p>
          <a:p>
            <a:r>
              <a:rPr lang="bg-BG" sz="2800" b="1" dirty="0">
                <a:latin typeface="Consolas" panose="020B0609020204030204" pitchFamily="49" charset="0"/>
              </a:rPr>
              <a:t>        }</a:t>
            </a:r>
          </a:p>
          <a:p>
            <a:r>
              <a:rPr lang="bg-BG" sz="2800" b="1" dirty="0">
                <a:latin typeface="Consolas" panose="020B0609020204030204" pitchFamily="49" charset="0"/>
              </a:rPr>
              <a:t>    }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3553633-67AD-4E85-B2F1-D676E8E03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0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162686D6-2B17-4974-8A58-365FC2D0D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Две полета за сума и процент</a:t>
            </a:r>
          </a:p>
          <a:p>
            <a:r>
              <a:rPr lang="bg-BG" dirty="0"/>
              <a:t>Свойство за сумата</a:t>
            </a:r>
          </a:p>
          <a:p>
            <a:r>
              <a:rPr lang="bg-BG" dirty="0"/>
              <a:t>Свойство за процент с валидация на процент</a:t>
            </a:r>
          </a:p>
          <a:p>
            <a:r>
              <a:rPr lang="bg-BG" dirty="0"/>
              <a:t>Конструктор с 2 параметъра; конструктор по подразбиране без параметри</a:t>
            </a:r>
          </a:p>
          <a:p>
            <a:r>
              <a:rPr lang="bg-BG" dirty="0"/>
              <a:t>Метод </a:t>
            </a:r>
            <a:r>
              <a:rPr lang="en-US" dirty="0" err="1"/>
              <a:t>CalculateTip</a:t>
            </a:r>
            <a:r>
              <a:rPr lang="en-US" dirty="0"/>
              <a:t>()</a:t>
            </a:r>
          </a:p>
          <a:p>
            <a:r>
              <a:rPr lang="bg-BG" dirty="0"/>
              <a:t>Метод </a:t>
            </a:r>
            <a:r>
              <a:rPr lang="en-US" dirty="0" err="1"/>
              <a:t>CalculateTotal</a:t>
            </a:r>
            <a:r>
              <a:rPr lang="en-US" dirty="0"/>
              <a:t>()</a:t>
            </a:r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Модел</a:t>
            </a:r>
          </a:p>
        </p:txBody>
      </p:sp>
    </p:spTree>
    <p:extLst>
      <p:ext uri="{BB962C8B-B14F-4D97-AF65-F5344CB8AC3E}">
        <p14:creationId xmlns:p14="http://schemas.microsoft.com/office/powerpoint/2010/main" val="1101827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373881"/>
          </a:xfrm>
        </p:spPr>
        <p:txBody>
          <a:bodyPr>
            <a:normAutofit/>
          </a:bodyPr>
          <a:lstStyle/>
          <a:p>
            <a:r>
              <a:rPr lang="bg-BG" dirty="0"/>
              <a:t>Полета</a:t>
            </a:r>
          </a:p>
          <a:p>
            <a:endParaRPr lang="en-US" dirty="0"/>
          </a:p>
          <a:p>
            <a:r>
              <a:rPr lang="en-US" sz="2800" dirty="0"/>
              <a:t> </a:t>
            </a:r>
            <a:r>
              <a:rPr lang="bg-BG" dirty="0"/>
              <a:t>конструктори по подразбиране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Класът </a:t>
            </a:r>
            <a:r>
              <a:rPr lang="en-US" dirty="0"/>
              <a:t>Tip</a:t>
            </a:r>
            <a:endParaRPr lang="bg-BG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4412" y="1295400"/>
            <a:ext cx="4648200" cy="1077218"/>
          </a:xfrm>
          <a:prstGeom prst="rect">
            <a:avLst/>
          </a:prstGeom>
          <a:solidFill>
            <a:srgbClr val="A19574">
              <a:lumMod val="40000"/>
              <a:lumOff val="60000"/>
              <a:alpha val="15000"/>
            </a:srgbClr>
          </a:solidFill>
          <a:ln w="12700">
            <a:solidFill>
              <a:srgbClr val="A19574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private double amount;</a:t>
            </a:r>
          </a:p>
          <a:p>
            <a:r>
              <a:rPr lang="en-US" sz="3200" dirty="0"/>
              <a:t>private double percent;</a:t>
            </a:r>
            <a:endParaRPr lang="bg-BG" sz="32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4212" y="3352801"/>
            <a:ext cx="10287000" cy="3046988"/>
          </a:xfrm>
          <a:prstGeom prst="rect">
            <a:avLst/>
          </a:prstGeom>
          <a:solidFill>
            <a:srgbClr val="A19574">
              <a:lumMod val="40000"/>
              <a:lumOff val="60000"/>
              <a:alpha val="15000"/>
            </a:srgbClr>
          </a:solidFill>
          <a:ln w="12700">
            <a:solidFill>
              <a:srgbClr val="A19574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public Tip(double amount, double percent)  {</a:t>
            </a:r>
            <a:endParaRPr lang="bg-BG" sz="3200" dirty="0"/>
          </a:p>
          <a:p>
            <a:r>
              <a:rPr lang="bg-BG" sz="3200" dirty="0"/>
              <a:t>      </a:t>
            </a:r>
            <a:r>
              <a:rPr lang="en-US" sz="3200" dirty="0"/>
              <a:t>Amount = amount;</a:t>
            </a:r>
          </a:p>
          <a:p>
            <a:r>
              <a:rPr lang="bg-BG" sz="3200" dirty="0"/>
              <a:t>      </a:t>
            </a:r>
            <a:r>
              <a:rPr lang="en-US" sz="3200" dirty="0"/>
              <a:t>Percent = percent;</a:t>
            </a:r>
          </a:p>
          <a:p>
            <a:r>
              <a:rPr lang="en-US" sz="3200" dirty="0"/>
              <a:t>}</a:t>
            </a:r>
          </a:p>
          <a:p>
            <a:endParaRPr lang="bg-BG" sz="3200" dirty="0"/>
          </a:p>
          <a:p>
            <a:r>
              <a:rPr lang="en-US" sz="3200" dirty="0"/>
              <a:t>public Tip() : this(0, 0) { }</a:t>
            </a:r>
            <a:endParaRPr lang="bg-BG" sz="3200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126792" y="4574298"/>
            <a:ext cx="5473799" cy="1522988"/>
          </a:xfrm>
          <a:prstGeom prst="wedgeRoundRectCallout">
            <a:avLst>
              <a:gd name="adj1" fmla="val -68044"/>
              <a:gd name="adj2" fmla="val 44147"/>
              <a:gd name="adj3" fmla="val 16667"/>
            </a:avLst>
          </a:prstGeom>
          <a:solidFill>
            <a:srgbClr val="663606">
              <a:alpha val="94902"/>
            </a:srgbClr>
          </a:solidFill>
          <a:ln w="19050" cap="flat" cmpd="sng" algn="ctr">
            <a:solidFill>
              <a:srgbClr val="F8D49E">
                <a:alpha val="8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g-BG" sz="2800" dirty="0"/>
              <a:t>Верижно извикване на горния конструктор, подавайки му нули като параметри по подразбиране</a:t>
            </a:r>
            <a:endParaRPr kumimoji="0" lang="bg-BG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4157EE04-7F2A-4047-9C74-D762A9FDA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2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4411479"/>
          </a:xfrm>
        </p:spPr>
        <p:txBody>
          <a:bodyPr>
            <a:normAutofit/>
          </a:bodyPr>
          <a:lstStyle/>
          <a:p>
            <a:r>
              <a:rPr lang="bg-BG" dirty="0"/>
              <a:t>Свойство за сумата</a:t>
            </a:r>
          </a:p>
          <a:p>
            <a:pPr marL="0" indent="0">
              <a:buNone/>
            </a:pPr>
            <a:endParaRPr lang="bg-BG" sz="2800" dirty="0"/>
          </a:p>
          <a:p>
            <a:pPr marL="0" indent="0">
              <a:buNone/>
            </a:pPr>
            <a:r>
              <a:rPr lang="en-US" sz="2800" dirty="0"/>
              <a:t> </a:t>
            </a:r>
            <a:endParaRPr lang="bg-BG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Класът </a:t>
            </a:r>
            <a:r>
              <a:rPr lang="en-US" dirty="0"/>
              <a:t>Tip</a:t>
            </a:r>
            <a:r>
              <a:rPr lang="bg-BG" dirty="0"/>
              <a:t>(2)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4212" y="1905000"/>
            <a:ext cx="7457564" cy="2554545"/>
          </a:xfrm>
          <a:prstGeom prst="rect">
            <a:avLst/>
          </a:prstGeom>
          <a:solidFill>
            <a:srgbClr val="A19574">
              <a:lumMod val="40000"/>
              <a:lumOff val="60000"/>
              <a:alpha val="15000"/>
            </a:srgbClr>
          </a:solidFill>
          <a:ln w="12700">
            <a:solidFill>
              <a:srgbClr val="A19574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public double Amount</a:t>
            </a:r>
          </a:p>
          <a:p>
            <a:r>
              <a:rPr lang="bg-BG" sz="3200" dirty="0"/>
              <a:t>{</a:t>
            </a:r>
          </a:p>
          <a:p>
            <a:r>
              <a:rPr lang="en-US" sz="3200" dirty="0"/>
              <a:t>            get { return amount; }</a:t>
            </a:r>
          </a:p>
          <a:p>
            <a:r>
              <a:rPr lang="en-US" sz="3200" dirty="0"/>
              <a:t>            set { amount = value; }</a:t>
            </a:r>
          </a:p>
          <a:p>
            <a:r>
              <a:rPr lang="bg-BG" sz="3200" dirty="0"/>
              <a:t>}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41B5621-E459-4E09-9765-0CA4BC73F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9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4411479"/>
          </a:xfrm>
        </p:spPr>
        <p:txBody>
          <a:bodyPr>
            <a:normAutofit/>
          </a:bodyPr>
          <a:lstStyle/>
          <a:p>
            <a:r>
              <a:rPr lang="bg-BG" dirty="0"/>
              <a:t>Свойство за процента</a:t>
            </a:r>
          </a:p>
          <a:p>
            <a:pPr marL="0" indent="0">
              <a:buNone/>
            </a:pPr>
            <a:endParaRPr lang="bg-BG" sz="2800" dirty="0"/>
          </a:p>
          <a:p>
            <a:pPr marL="0" indent="0">
              <a:buNone/>
            </a:pPr>
            <a:r>
              <a:rPr lang="en-US" sz="2800" dirty="0"/>
              <a:t> </a:t>
            </a:r>
            <a:endParaRPr lang="bg-BG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Класът </a:t>
            </a:r>
            <a:r>
              <a:rPr lang="en-US" dirty="0"/>
              <a:t>Tip</a:t>
            </a:r>
            <a:r>
              <a:rPr lang="bg-BG" dirty="0"/>
              <a:t>(</a:t>
            </a:r>
            <a:r>
              <a:rPr lang="en-US" dirty="0"/>
              <a:t>3</a:t>
            </a:r>
            <a:r>
              <a:rPr lang="bg-BG" dirty="0"/>
              <a:t>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4212" y="1877576"/>
            <a:ext cx="9296400" cy="4647426"/>
          </a:xfrm>
          <a:prstGeom prst="rect">
            <a:avLst/>
          </a:prstGeom>
          <a:solidFill>
            <a:srgbClr val="A19574">
              <a:lumMod val="40000"/>
              <a:lumOff val="60000"/>
              <a:alpha val="15000"/>
            </a:srgbClr>
          </a:solidFill>
          <a:ln w="12700">
            <a:solidFill>
              <a:srgbClr val="A19574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 </a:t>
            </a:r>
            <a:r>
              <a:rPr lang="en-US" dirty="0"/>
              <a:t>public double Percent</a:t>
            </a:r>
          </a:p>
          <a:p>
            <a:r>
              <a:rPr lang="bg-BG" dirty="0"/>
              <a:t>        {</a:t>
            </a:r>
          </a:p>
          <a:p>
            <a:r>
              <a:rPr lang="en-US" dirty="0"/>
              <a:t>            get { return percent; }</a:t>
            </a:r>
          </a:p>
          <a:p>
            <a:r>
              <a:rPr lang="en-US" dirty="0"/>
              <a:t>            set</a:t>
            </a:r>
          </a:p>
          <a:p>
            <a:r>
              <a:rPr lang="bg-BG" dirty="0"/>
              <a:t>            {</a:t>
            </a:r>
          </a:p>
          <a:p>
            <a:r>
              <a:rPr lang="bg-BG" dirty="0"/>
              <a:t>	</a:t>
            </a:r>
            <a:r>
              <a:rPr lang="en-US" dirty="0"/>
              <a:t>if (value &gt; 1)</a:t>
            </a:r>
          </a:p>
          <a:p>
            <a:r>
              <a:rPr lang="bg-BG" dirty="0"/>
              <a:t>               	 {</a:t>
            </a:r>
          </a:p>
          <a:p>
            <a:r>
              <a:rPr lang="en-US" dirty="0"/>
              <a:t>                   </a:t>
            </a:r>
            <a:r>
              <a:rPr lang="bg-BG" dirty="0"/>
              <a:t>  </a:t>
            </a:r>
            <a:r>
              <a:rPr lang="en-US" dirty="0"/>
              <a:t> value /= 100.0;</a:t>
            </a:r>
          </a:p>
          <a:p>
            <a:r>
              <a:rPr lang="bg-BG" dirty="0"/>
              <a:t>               	 }</a:t>
            </a:r>
          </a:p>
          <a:p>
            <a:r>
              <a:rPr lang="en-US" dirty="0"/>
              <a:t>                </a:t>
            </a:r>
            <a:r>
              <a:rPr lang="bg-BG" dirty="0"/>
              <a:t>	</a:t>
            </a:r>
            <a:r>
              <a:rPr lang="en-US" dirty="0"/>
              <a:t>percent = value;</a:t>
            </a:r>
          </a:p>
          <a:p>
            <a:r>
              <a:rPr lang="bg-BG" dirty="0"/>
              <a:t>            }</a:t>
            </a:r>
          </a:p>
          <a:p>
            <a:r>
              <a:rPr lang="bg-BG" dirty="0"/>
              <a:t>        }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475412" y="1151121"/>
            <a:ext cx="5305411" cy="2819400"/>
          </a:xfrm>
          <a:prstGeom prst="wedgeRoundRectCallout">
            <a:avLst>
              <a:gd name="adj1" fmla="val -81946"/>
              <a:gd name="adj2" fmla="val 49382"/>
              <a:gd name="adj3" fmla="val 16667"/>
            </a:avLst>
          </a:prstGeom>
          <a:solidFill>
            <a:srgbClr val="663606">
              <a:alpha val="94902"/>
            </a:srgbClr>
          </a:solidFill>
          <a:ln w="19050" cap="flat" cmpd="sng" algn="ctr">
            <a:solidFill>
              <a:srgbClr val="F8D49E">
                <a:alpha val="8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g-BG" sz="2800" dirty="0"/>
              <a:t>Въведеният процент може да е цяло число или десетична дроб по-малка от 1. Ако е по-голямо от 1, се дели на 100, така най-голямата възможна стойност е </a:t>
            </a:r>
            <a:r>
              <a:rPr lang="en-US" sz="2800" dirty="0"/>
              <a:t>100%</a:t>
            </a:r>
            <a:endParaRPr kumimoji="0" lang="bg-BG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DB9D9705-17E8-41C0-B4C1-14B6155E2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8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4411479"/>
          </a:xfrm>
        </p:spPr>
        <p:txBody>
          <a:bodyPr>
            <a:normAutofit/>
          </a:bodyPr>
          <a:lstStyle/>
          <a:p>
            <a:r>
              <a:rPr lang="bg-BG" dirty="0"/>
              <a:t> публични методи</a:t>
            </a:r>
          </a:p>
          <a:p>
            <a:pPr marL="0" indent="0">
              <a:buNone/>
            </a:pPr>
            <a:endParaRPr lang="bg-BG" sz="2800" dirty="0"/>
          </a:p>
          <a:p>
            <a:pPr marL="0" indent="0">
              <a:buNone/>
            </a:pPr>
            <a:r>
              <a:rPr lang="en-US" sz="2800" dirty="0"/>
              <a:t> </a:t>
            </a:r>
            <a:endParaRPr lang="bg-BG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Класът </a:t>
            </a:r>
            <a:r>
              <a:rPr lang="en-US" dirty="0"/>
              <a:t>Tip</a:t>
            </a:r>
            <a:r>
              <a:rPr lang="bg-BG" dirty="0"/>
              <a:t>(</a:t>
            </a:r>
            <a:r>
              <a:rPr lang="en-US" dirty="0"/>
              <a:t>4</a:t>
            </a:r>
            <a:r>
              <a:rPr lang="bg-BG" dirty="0"/>
              <a:t>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6612" y="1828800"/>
            <a:ext cx="9296400" cy="4524315"/>
          </a:xfrm>
          <a:prstGeom prst="rect">
            <a:avLst/>
          </a:prstGeom>
          <a:solidFill>
            <a:srgbClr val="A19574">
              <a:lumMod val="40000"/>
              <a:lumOff val="60000"/>
              <a:alpha val="15000"/>
            </a:srgbClr>
          </a:solidFill>
          <a:ln w="12700">
            <a:solidFill>
              <a:srgbClr val="A19574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public double </a:t>
            </a:r>
            <a:r>
              <a:rPr lang="en-US" sz="3200" dirty="0" err="1"/>
              <a:t>CalculateTip</a:t>
            </a:r>
            <a:r>
              <a:rPr lang="en-US" sz="3200" dirty="0"/>
              <a:t>()</a:t>
            </a:r>
          </a:p>
          <a:p>
            <a:r>
              <a:rPr lang="en-US" sz="3200" dirty="0"/>
              <a:t>{</a:t>
            </a:r>
          </a:p>
          <a:p>
            <a:r>
              <a:rPr lang="en-US" sz="3200" dirty="0"/>
              <a:t>	return Amount * Percent;</a:t>
            </a:r>
          </a:p>
          <a:p>
            <a:r>
              <a:rPr lang="bg-BG" sz="3200" dirty="0"/>
              <a:t>}</a:t>
            </a:r>
          </a:p>
          <a:p>
            <a:endParaRPr lang="bg-BG" sz="3200" dirty="0"/>
          </a:p>
          <a:p>
            <a:r>
              <a:rPr lang="en-US" sz="3200" dirty="0"/>
              <a:t>public double </a:t>
            </a:r>
            <a:r>
              <a:rPr lang="en-US" sz="3200" dirty="0" err="1"/>
              <a:t>CalculateTotal</a:t>
            </a:r>
            <a:r>
              <a:rPr lang="en-US" sz="3200" dirty="0"/>
              <a:t>()</a:t>
            </a:r>
          </a:p>
          <a:p>
            <a:r>
              <a:rPr lang="bg-BG" sz="3200" dirty="0"/>
              <a:t>{</a:t>
            </a:r>
          </a:p>
          <a:p>
            <a:r>
              <a:rPr lang="en-US" sz="3200" dirty="0"/>
              <a:t>	return </a:t>
            </a:r>
            <a:r>
              <a:rPr lang="en-US" sz="3200" dirty="0" err="1"/>
              <a:t>CalculateTip</a:t>
            </a:r>
            <a:r>
              <a:rPr lang="en-US" sz="3200" dirty="0"/>
              <a:t>() + Amount;</a:t>
            </a:r>
          </a:p>
          <a:p>
            <a:r>
              <a:rPr lang="bg-BG" sz="3200" dirty="0"/>
              <a:t>}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7466012" y="2925678"/>
            <a:ext cx="3214956" cy="906279"/>
          </a:xfrm>
          <a:prstGeom prst="wedgeRoundRectCallout">
            <a:avLst>
              <a:gd name="adj1" fmla="val -87765"/>
              <a:gd name="adj2" fmla="val 195568"/>
              <a:gd name="adj3" fmla="val 16667"/>
            </a:avLst>
          </a:prstGeom>
          <a:solidFill>
            <a:srgbClr val="663606">
              <a:alpha val="94902"/>
            </a:srgbClr>
          </a:solidFill>
          <a:ln w="19050" cap="flat" cmpd="sng" algn="ctr">
            <a:solidFill>
              <a:srgbClr val="F8D49E">
                <a:alpha val="8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g-BG" sz="2800" dirty="0"/>
              <a:t>Общо за плащане</a:t>
            </a:r>
            <a:endParaRPr lang="en-US" sz="2800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B817017-AB9F-44E0-9FA1-F2841BCC6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8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0" y="954647"/>
            <a:ext cx="11804822" cy="4760353"/>
          </a:xfrm>
        </p:spPr>
        <p:txBody>
          <a:bodyPr>
            <a:normAutofit/>
          </a:bodyPr>
          <a:lstStyle/>
          <a:p>
            <a:r>
              <a:rPr lang="bg-BG" dirty="0"/>
              <a:t>Клас </a:t>
            </a:r>
            <a:r>
              <a:rPr lang="en-US" dirty="0" err="1"/>
              <a:t>Display.cs</a:t>
            </a:r>
            <a:endParaRPr lang="bg-BG" dirty="0"/>
          </a:p>
          <a:p>
            <a:r>
              <a:rPr lang="bg-BG" dirty="0"/>
              <a:t>Полета / свойства за: процент, сума, бакшиш, обща сума</a:t>
            </a:r>
          </a:p>
          <a:p>
            <a:r>
              <a:rPr lang="bg-BG" dirty="0"/>
              <a:t>Конструктор по подразбиране</a:t>
            </a:r>
          </a:p>
          <a:p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Изглед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852FD7B0-8693-4749-9E14-375FE600A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30400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7150</TotalTime>
  <Words>1004</Words>
  <Application>Microsoft Office PowerPoint</Application>
  <PresentationFormat>Custom</PresentationFormat>
  <Paragraphs>194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Класът Program</vt:lpstr>
      <vt:lpstr>Модел</vt:lpstr>
      <vt:lpstr>Класът Tip</vt:lpstr>
      <vt:lpstr>Класът Tip(2)</vt:lpstr>
      <vt:lpstr>Класът Tip(3)</vt:lpstr>
      <vt:lpstr>Класът Tip(4)</vt:lpstr>
      <vt:lpstr>Изглед</vt:lpstr>
      <vt:lpstr>Класът Display</vt:lpstr>
      <vt:lpstr>Класът Display(2)</vt:lpstr>
      <vt:lpstr>Класът Display(3)</vt:lpstr>
      <vt:lpstr>Класът Display(4)</vt:lpstr>
      <vt:lpstr>Контролер</vt:lpstr>
      <vt:lpstr>Класът TipCalculatorController</vt:lpstr>
      <vt:lpstr>Класът TipCalculatorController (2)</vt:lpstr>
      <vt:lpstr>Какво научихме в този час?</vt:lpstr>
      <vt:lpstr>Въведение в MVC. Реализиране на MVC програма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 Web Development Basics - Introduction to MVC</dc:title>
  <dc:subject>Java; Bootstrap; Cookies; Sessions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2019-12-17T11:56:56Z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