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597" r:id="rId3"/>
    <p:sldId id="598" r:id="rId4"/>
    <p:sldId id="584" r:id="rId5"/>
    <p:sldId id="585" r:id="rId6"/>
    <p:sldId id="586" r:id="rId7"/>
    <p:sldId id="587" r:id="rId8"/>
    <p:sldId id="588" r:id="rId9"/>
    <p:sldId id="589" r:id="rId10"/>
    <p:sldId id="590" r:id="rId11"/>
    <p:sldId id="591" r:id="rId12"/>
    <p:sldId id="592" r:id="rId13"/>
    <p:sldId id="593" r:id="rId14"/>
    <p:sldId id="594" r:id="rId15"/>
    <p:sldId id="599" r:id="rId16"/>
    <p:sldId id="600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69A646D6-3E6E-4006-A438-62C2CE91336D}">
          <p14:sldIdLst>
            <p14:sldId id="597"/>
            <p14:sldId id="598"/>
          </p14:sldIdLst>
        </p14:section>
        <p14:section name="Добри практики" id="{49668581-D390-4CF4-8A57-97AD4A0FE83D}">
          <p14:sldIdLst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</p14:sldIdLst>
        </p14:section>
        <p14:section name="Заключение" id="{60CCDC0C-8E73-4B19-AC09-A950999BF5FB}">
          <p14:sldIdLst>
            <p14:sldId id="599"/>
            <p14:sldId id="600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F07E0AC-AFC3-4377-963C-F31C0330C5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1721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847D490-2478-460F-ADCC-1DF4B8069F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99977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983D38A-621B-4F63-813F-2DC846765A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0730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3B854FB-C22C-47CF-AAB1-FF44353958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4247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879011A-3E6F-4EB2-8E15-6BED7DC198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557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it-kariera.mon.bg/e-learning/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en-us/projects/pex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244508" cy="58373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>
              <a:solidFill>
                <a:srgbClr val="F0A22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248184"/>
            <a:ext cx="5479956" cy="2901171"/>
            <a:chOff x="745783" y="3248184"/>
            <a:chExt cx="5479956" cy="29011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687369" y="3248184"/>
              <a:ext cx="15383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3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>
                  <a:solidFill>
                    <a:srgbClr val="F0A22E">
                      <a:lumMod val="40000"/>
                      <a:lumOff val="60000"/>
                    </a:srgbClr>
                  </a:solidFill>
                </a:rPr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5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17" y="3603510"/>
            <a:ext cx="2015967" cy="2183004"/>
          </a:xfrm>
          <a:prstGeom prst="rect">
            <a:avLst/>
          </a:prstGeom>
        </p:spPr>
      </p:pic>
      <p:sp>
        <p:nvSpPr>
          <p:cNvPr id="19" name="Title 4"/>
          <p:cNvSpPr>
            <a:spLocks noGrp="1"/>
          </p:cNvSpPr>
          <p:nvPr>
            <p:ph type="ctrTitle"/>
          </p:nvPr>
        </p:nvSpPr>
        <p:spPr>
          <a:xfrm>
            <a:off x="1209502" y="1154006"/>
            <a:ext cx="10577299" cy="788071"/>
          </a:xfrm>
        </p:spPr>
        <p:txBody>
          <a:bodyPr>
            <a:normAutofit/>
          </a:bodyPr>
          <a:lstStyle/>
          <a:p>
            <a:r>
              <a:rPr lang="bg-BG" altLang="en-US" dirty="0">
                <a:latin typeface="+mn-ea"/>
              </a:rPr>
              <a:t>Компонентно тестване</a:t>
            </a:r>
            <a:endParaRPr lang="x-none" altLang="en-US" dirty="0">
              <a:latin typeface="+mn-ea"/>
            </a:endParaRPr>
          </a:p>
        </p:txBody>
      </p:sp>
      <p:sp>
        <p:nvSpPr>
          <p:cNvPr id="20" name="Subtitle 5"/>
          <p:cNvSpPr>
            <a:spLocks noGrp="1"/>
          </p:cNvSpPr>
          <p:nvPr>
            <p:ph type="subTitle" idx="1"/>
          </p:nvPr>
        </p:nvSpPr>
        <p:spPr>
          <a:xfrm>
            <a:off x="3876502" y="2250923"/>
            <a:ext cx="7910298" cy="803801"/>
          </a:xfrm>
        </p:spPr>
        <p:txBody>
          <a:bodyPr>
            <a:normAutofit fontScale="97500"/>
          </a:bodyPr>
          <a:lstStyle/>
          <a:p>
            <a:r>
              <a:rPr lang="bg-BG" altLang="en-US" dirty="0">
                <a:latin typeface="+mn-ea"/>
              </a:rPr>
              <a:t>Добри практики</a:t>
            </a:r>
            <a:endParaRPr lang="x-none" altLang="en-US" dirty="0">
              <a:latin typeface="+mn-ea"/>
            </a:endParaRPr>
          </a:p>
        </p:txBody>
      </p:sp>
      <p:pic>
        <p:nvPicPr>
          <p:cNvPr id="13" name="Picture 2" descr="http://www.datatraverse.com/style/swtes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624" y="4298457"/>
            <a:ext cx="3513227" cy="1754561"/>
          </a:xfrm>
          <a:prstGeom prst="roundRect">
            <a:avLst>
              <a:gd name="adj" fmla="val 4085"/>
            </a:avLst>
          </a:prstGeom>
          <a:noFill/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1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Съобщението от провеката в теста е едно от най-важните неща!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Трябва да ни казва какво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очаква да се случи, </a:t>
            </a:r>
            <a:r>
              <a:rPr lang="ru-RU" dirty="0"/>
              <a:t>но не 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какво е станало вместо това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Доброто съобщение от проверката ни помага да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проследим грешките</a:t>
            </a:r>
            <a:r>
              <a:rPr lang="en-US" dirty="0"/>
              <a:t> </a:t>
            </a:r>
            <a:r>
              <a:rPr lang="bg-BG" dirty="0"/>
              <a:t>и да разберем по-лесно компонентното тестване</a:t>
            </a:r>
            <a:r>
              <a:rPr lang="en-US" dirty="0"/>
              <a:t> </a:t>
            </a:r>
            <a:r>
              <a:rPr lang="bg-BG" dirty="0"/>
              <a:t>Пример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i="1" dirty="0"/>
              <a:t>„</a:t>
            </a:r>
            <a:r>
              <a:rPr lang="ru-RU" i="1" dirty="0"/>
              <a:t>Изтеглянето е неуспешно: сметките не би трябвало да имат отрицателно салдо</a:t>
            </a:r>
            <a:r>
              <a:rPr lang="bg-BG" i="1" dirty="0"/>
              <a:t>“</a:t>
            </a:r>
            <a:endParaRPr lang="en-US" dirty="0"/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Какво трябва да казват съобщенията от проверката</a:t>
            </a:r>
            <a:r>
              <a:rPr lang="en-US" dirty="0"/>
              <a:t>?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B49F189-09A7-4ECA-A95F-B4843037E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7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sz="3600" dirty="0"/>
              <a:t>Изразяват какво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трябва да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/>
              <a:t>да се случи и какво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трябва </a:t>
            </a:r>
            <a:r>
              <a:rPr lang="bg-BG" sz="3600" dirty="0"/>
              <a:t>да се случи</a:t>
            </a:r>
            <a:endParaRPr lang="en-US" sz="3600" dirty="0"/>
          </a:p>
          <a:p>
            <a:pPr lvl="1">
              <a:lnSpc>
                <a:spcPct val="100000"/>
              </a:lnSpc>
            </a:pPr>
            <a:r>
              <a:rPr lang="en-US" dirty="0"/>
              <a:t>“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Verify()</a:t>
            </a:r>
            <a:r>
              <a:rPr lang="en-US" i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i="1" dirty="0"/>
              <a:t>не хвърли изключение</a:t>
            </a:r>
            <a:r>
              <a:rPr lang="en-US" dirty="0"/>
              <a:t>”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Connect()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/>
              <a:t>не отвори връзката преди да завърши</a:t>
            </a:r>
            <a:r>
              <a:rPr lang="en-US" dirty="0"/>
              <a:t>”</a:t>
            </a:r>
          </a:p>
          <a:p>
            <a:pPr>
              <a:lnSpc>
                <a:spcPct val="100000"/>
              </a:lnSpc>
            </a:pP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ru-RU" sz="3600" dirty="0"/>
              <a:t>връщат празни или безсмислени съобщения</a:t>
            </a:r>
          </a:p>
          <a:p>
            <a:pPr lvl="1">
              <a:lnSpc>
                <a:spcPct val="100000"/>
              </a:lnSpc>
            </a:pPr>
            <a:r>
              <a:rPr lang="ru-RU" sz="3600" dirty="0"/>
              <a:t>връщат съобщения, които повтарят името на тестовия случай</a:t>
            </a:r>
            <a:endParaRPr lang="en-US" sz="3600" dirty="0"/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dirty="0"/>
              <a:t>Какво трябва да казват съобщенията от проверката</a:t>
            </a:r>
            <a:r>
              <a:rPr lang="en-US" dirty="0"/>
              <a:t>? 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7FFE77D-DA28-4119-AB50-AD593196B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800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447800"/>
            <a:ext cx="11804822" cy="52736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Избягвайте 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множествена проверка </a:t>
            </a:r>
            <a:r>
              <a:rPr lang="bg-BG" dirty="0"/>
              <a:t>в единичен тестов случай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Ако първата проверка пропадне, изпълнението на теста спира за този тестов случай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108420"/>
            <a:ext cx="11804822" cy="1110780"/>
          </a:xfrm>
        </p:spPr>
        <p:txBody>
          <a:bodyPr>
            <a:noAutofit/>
          </a:bodyPr>
          <a:lstStyle/>
          <a:p>
            <a:r>
              <a:rPr lang="bg-BG" dirty="0"/>
              <a:t>Избягвайте множество проверки в един компонентен тест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3632" y="3974675"/>
            <a:ext cx="10358384" cy="219752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19088" indent="-319088" eaLnBrk="0" hangingPunct="0">
              <a:lnSpc>
                <a:spcPct val="95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TestSum_AnyParamBiggerThan1000IsNotSummed() </a:t>
            </a:r>
          </a:p>
          <a:p>
            <a:pPr marL="319088" indent="-319088" eaLnBrk="0" hangingPunct="0">
              <a:lnSpc>
                <a:spcPct val="95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marL="319088" indent="-319088" eaLnBrk="0" hangingPunct="0">
              <a:lnSpc>
                <a:spcPct val="95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Assert.AreEqual(3, Sum(1001, 1, 2);</a:t>
            </a:r>
          </a:p>
          <a:p>
            <a:pPr marL="319088" indent="-319088" eaLnBrk="0" hangingPunct="0">
              <a:lnSpc>
                <a:spcPct val="95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Assert.AreEqual(3, Sum(1, 1001, 2);</a:t>
            </a:r>
          </a:p>
          <a:p>
            <a:pPr marL="319088" indent="-319088" eaLnBrk="0" hangingPunct="0">
              <a:lnSpc>
                <a:spcPct val="95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Assert.AreEqual(3, Sum(1, 2, 1001);</a:t>
            </a:r>
          </a:p>
          <a:p>
            <a:pPr marL="319088" indent="-319088" eaLnBrk="0" hangingPunct="0">
              <a:lnSpc>
                <a:spcPct val="95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875E2F5-4F41-41E4-BE68-F75D0EA5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0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Концепцията за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компонентно тестване </a:t>
            </a:r>
            <a:r>
              <a:rPr lang="bg-BG" sz="3200" dirty="0"/>
              <a:t>е от много години в общността на разработчиците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Нови методологии в частност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Scrum</a:t>
            </a:r>
            <a:r>
              <a:rPr lang="en-US" sz="3200" dirty="0"/>
              <a:t> </a:t>
            </a:r>
            <a:r>
              <a:rPr lang="bg-BG" sz="3200" dirty="0"/>
              <a:t>и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XP</a:t>
            </a:r>
            <a:r>
              <a:rPr lang="en-US" sz="3200" dirty="0"/>
              <a:t>, </a:t>
            </a:r>
            <a:r>
              <a:rPr lang="ru-RU" sz="3200" dirty="0"/>
              <a:t>са превърнали компонентното тестване в основа на разработка на софтуер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Писането на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добри и ефективни </a:t>
            </a:r>
            <a:r>
              <a:rPr lang="bg-BG" sz="3200" dirty="0"/>
              <a:t>компоненти тестове е важно</a:t>
            </a:r>
            <a:r>
              <a:rPr lang="en-US" sz="3200" dirty="0"/>
              <a:t>!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Съществуват инструменти за генериране на тестове</a:t>
            </a:r>
            <a:r>
              <a:rPr lang="en-US" sz="3200" dirty="0"/>
              <a:t> (</a:t>
            </a:r>
            <a:r>
              <a:rPr lang="bg-BG" sz="3200" dirty="0"/>
              <a:t>например </a:t>
            </a:r>
            <a:r>
              <a:rPr lang="en-US" sz="3200" noProof="1">
                <a:hlinkClick r:id="rId2"/>
              </a:rPr>
              <a:t>Pex</a:t>
            </a:r>
            <a:r>
              <a:rPr lang="en-US" sz="3200" dirty="0"/>
              <a:t>)</a:t>
            </a:r>
          </a:p>
          <a:p>
            <a:pPr lvl="1">
              <a:lnSpc>
                <a:spcPct val="100000"/>
              </a:lnSpc>
            </a:pPr>
            <a:r>
              <a:rPr lang="ru-RU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Въпреки това тези инструменти не са перфектни и често се налага разработчиците да редактират генерирания код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12000010" cy="1110780"/>
          </a:xfrm>
        </p:spPr>
        <p:txBody>
          <a:bodyPr>
            <a:normAutofit fontScale="90000"/>
          </a:bodyPr>
          <a:lstStyle/>
          <a:p>
            <a:r>
              <a:rPr lang="bg-BG" sz="4800" dirty="0"/>
              <a:t>Компонентно тестване </a:t>
            </a:r>
            <a:r>
              <a:rPr lang="en-US" sz="4800" dirty="0"/>
              <a:t>– </a:t>
            </a:r>
            <a:r>
              <a:rPr lang="bg-BG" sz="4800" dirty="0"/>
              <a:t>Предизвикателството</a:t>
            </a:r>
            <a:endParaRPr lang="en-US" sz="48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0F30485-9318-4549-ACE5-9EEA99803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0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263532"/>
            <a:ext cx="11804821" cy="5297423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800" dirty="0"/>
              <a:t>Пишете код, удобен за тестване</a:t>
            </a:r>
            <a:endParaRPr lang="en-US" sz="28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800" dirty="0"/>
              <a:t>Следвайте шаблона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3A</a:t>
            </a:r>
            <a:endParaRPr lang="en-US" sz="28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800" dirty="0"/>
              <a:t>Пишете компоненти тестове, съгласно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bg-BG" sz="2800" dirty="0"/>
              <a:t>спецификациите</a:t>
            </a:r>
            <a:endParaRPr lang="en-US" sz="2800" dirty="0"/>
          </a:p>
          <a:p>
            <a:pPr marL="819096" lvl="1" indent="-514350">
              <a:lnSpc>
                <a:spcPct val="100000"/>
              </a:lnSpc>
            </a:pPr>
            <a:r>
              <a:rPr lang="bg-BG" sz="2800" dirty="0"/>
              <a:t>При смяна на спецификацията</a:t>
            </a:r>
            <a:r>
              <a:rPr lang="en-US" sz="2800" dirty="0"/>
              <a:t> </a:t>
            </a:r>
            <a:r>
              <a:rPr lang="bg-BG" sz="2800" dirty="0"/>
              <a:t>трябва да се сменят също и тестовете</a:t>
            </a:r>
            <a:endParaRPr lang="en-US" sz="28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800" dirty="0"/>
              <a:t>Когато пишем компонентен тест</a:t>
            </a:r>
            <a:r>
              <a:rPr lang="en-US" sz="2800" dirty="0"/>
              <a:t>, </a:t>
            </a:r>
            <a:r>
              <a:rPr lang="bg-BG" sz="2800" dirty="0"/>
              <a:t>следвайте правилата за качествен програмен код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800" dirty="0"/>
              <a:t>Компонентното тестване е добра документация на кода</a:t>
            </a: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36" y="649589"/>
            <a:ext cx="2209800" cy="1412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294812" y="762000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88ADE58-38A8-4A6A-826D-4F410A5E8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7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+mn-ea"/>
              </a:rPr>
              <a:t>Компонентно тестване – Добри практики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5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EB59F63-815C-404E-B2DA-F0E3177BC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8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g-BG" altLang="en-US" sz="3600" spc="200" dirty="0"/>
              <a:t>Добри практики за компонентно тестване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g-BG" sz="3600" spc="200" dirty="0">
                <a:ea typeface="+mj-ea"/>
                <a:cs typeface="+mj-cs"/>
              </a:rPr>
              <a:t>Именуване на тестовете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g-BG" sz="3600" spc="200" dirty="0">
                <a:ea typeface="+mj-ea"/>
                <a:cs typeface="+mj-cs"/>
              </a:rPr>
              <a:t>Какво тестваме?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g-BG" sz="3600" spc="200" dirty="0">
                <a:ea typeface="+mj-ea"/>
                <a:cs typeface="+mj-cs"/>
              </a:rPr>
              <a:t>Какви съобщения да съставяме?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g-BG" sz="3600" spc="200" dirty="0">
                <a:ea typeface="+mj-ea"/>
                <a:cs typeface="+mj-cs"/>
              </a:rPr>
              <a:t>Проверките в </a:t>
            </a:r>
            <a:r>
              <a:rPr lang="bg-BG" sz="3600" spc="200">
                <a:ea typeface="+mj-ea"/>
                <a:cs typeface="+mj-cs"/>
              </a:rPr>
              <a:t>тестовия метод</a:t>
            </a:r>
            <a:endParaRPr lang="bg-BG" sz="3600" dirty="0">
              <a:ea typeface="+mj-ea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0775703-4342-4278-8E73-AEEE1728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Името на теста </a:t>
            </a:r>
            <a:r>
              <a:rPr lang="bg-BG" dirty="0"/>
              <a:t>трябва да изразява специфичните изисквания, които се тестват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Обикновено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</a:rPr>
              <a:t>[TestMethod_StateUnderTest_ExpectedBehavior]</a:t>
            </a:r>
          </a:p>
          <a:p>
            <a:pPr lvl="1">
              <a:lnSpc>
                <a:spcPct val="110000"/>
              </a:lnSpc>
            </a:pPr>
            <a:r>
              <a:rPr lang="bg-BG" dirty="0"/>
              <a:t>Например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TestAccountDepositNegativeSum()</a:t>
            </a:r>
            <a:r>
              <a:rPr lang="en-US" noProof="1">
                <a:latin typeface="+mj-lt"/>
                <a:cs typeface="Consolas" pitchFamily="49" charset="0"/>
              </a:rPr>
              <a:t> </a:t>
            </a:r>
            <a:r>
              <a:rPr lang="bg-BG" noProof="1">
                <a:latin typeface="+mj-lt"/>
                <a:cs typeface="Consolas" pitchFamily="49" charset="0"/>
              </a:rPr>
              <a:t>или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AccountShouldNotDepositNegativeSum()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bg-BG" dirty="0"/>
              <a:t>Името на теста трябва да включва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Очакваното входното състояние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Очаквания резултат или състояние </a:t>
            </a:r>
          </a:p>
          <a:p>
            <a:pPr lvl="1">
              <a:lnSpc>
                <a:spcPct val="110000"/>
              </a:lnSpc>
            </a:pPr>
            <a:r>
              <a:rPr lang="ru-RU" dirty="0"/>
              <a:t>Името на тествания метод или клас</a:t>
            </a:r>
            <a:endParaRPr lang="en-US" dirty="0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800" dirty="0"/>
              <a:t>Стандарти за именуване в компонентното тестване</a:t>
            </a:r>
            <a:endParaRPr lang="en-US" sz="38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1A263A9-C068-451E-A358-8C47A9616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4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1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295400"/>
            <a:ext cx="11804822" cy="5063959"/>
          </a:xfrm>
        </p:spPr>
        <p:txBody>
          <a:bodyPr/>
          <a:lstStyle/>
          <a:p>
            <a:pPr marL="290513" indent="-290513">
              <a:lnSpc>
                <a:spcPct val="100000"/>
              </a:lnSpc>
              <a:tabLst>
                <a:tab pos="914400" algn="l"/>
              </a:tabLst>
            </a:pPr>
            <a:r>
              <a:rPr lang="bg-BG" dirty="0"/>
              <a:t>Даден е метод</a:t>
            </a:r>
            <a:r>
              <a:rPr lang="en-US" dirty="0"/>
              <a:t>:</a:t>
            </a:r>
          </a:p>
          <a:p>
            <a:pPr marL="347663" indent="-347663">
              <a:lnSpc>
                <a:spcPct val="100000"/>
              </a:lnSpc>
              <a:buFontTx/>
              <a:buNone/>
              <a:tabLst>
                <a:tab pos="914400" algn="l"/>
              </a:tabLst>
            </a:pPr>
            <a:endParaRPr lang="en-US" dirty="0"/>
          </a:p>
          <a:p>
            <a:pPr marL="347663" indent="-347663">
              <a:lnSpc>
                <a:spcPct val="100000"/>
              </a:lnSpc>
              <a:buFontTx/>
              <a:buNone/>
              <a:tabLst>
                <a:tab pos="914400" algn="l"/>
              </a:tabLst>
            </a:pPr>
            <a:r>
              <a:rPr lang="en-US" dirty="0"/>
              <a:t>	</a:t>
            </a:r>
            <a:r>
              <a:rPr lang="bg-BG" dirty="0"/>
              <a:t>с изискване да се игнорират числата, по-големи от </a:t>
            </a:r>
            <a:r>
              <a:rPr lang="en-US" dirty="0"/>
              <a:t>100 </a:t>
            </a:r>
            <a:r>
              <a:rPr lang="bg-BG" dirty="0"/>
              <a:t> в процеса на сумиране</a:t>
            </a:r>
            <a:endParaRPr lang="en-US" dirty="0"/>
          </a:p>
          <a:p>
            <a:pPr marL="290513" indent="-290513">
              <a:lnSpc>
                <a:spcPct val="100000"/>
              </a:lnSpc>
              <a:spcBef>
                <a:spcPts val="1200"/>
              </a:spcBef>
              <a:tabLst>
                <a:tab pos="231775" algn="l"/>
              </a:tabLst>
            </a:pPr>
            <a:r>
              <a:rPr lang="bg-BG" dirty="0"/>
              <a:t>Името на теста трябва да е</a:t>
            </a:r>
            <a:r>
              <a:rPr lang="en-US" dirty="0"/>
              <a:t>:</a:t>
            </a:r>
          </a:p>
        </p:txBody>
      </p:sp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Стандарти за именуване в компонентното тестване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729092" name="Rectangle 4"/>
          <p:cNvSpPr>
            <a:spLocks noChangeArrowheads="1"/>
          </p:cNvSpPr>
          <p:nvPr/>
        </p:nvSpPr>
        <p:spPr bwMode="auto">
          <a:xfrm>
            <a:off x="1015735" y="2057400"/>
            <a:ext cx="10070594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19088" indent="-319088" eaLnBrk="0" hangingPunct="0"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int Sum(params int[] values)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5733" y="4675572"/>
            <a:ext cx="10070594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19088" indent="-319088" eaLnBrk="0" hangingPunct="0"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TestSumNumberIgnoredIfGreaterThan100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E0F2952-D2BF-4880-95D8-897763A22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1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Най-общо</a:t>
            </a:r>
            <a:r>
              <a:rPr lang="en-US" dirty="0"/>
              <a:t>, </a:t>
            </a:r>
            <a:r>
              <a:rPr lang="bg-BG" dirty="0"/>
              <a:t> успешните тестове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никога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не се премахват</a:t>
            </a:r>
          </a:p>
          <a:p>
            <a:pPr>
              <a:lnSpc>
                <a:spcPct val="100000"/>
              </a:lnSpc>
            </a:pPr>
            <a:r>
              <a:rPr lang="bg-BG" dirty="0"/>
              <a:t>Тези тестове подсигуряват това, че промените в кода не повреждат работещия код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Успешен тест трябва да се променя само ако се цели да се подобри четимостта му</a:t>
            </a:r>
          </a:p>
          <a:p>
            <a:pPr>
              <a:lnSpc>
                <a:spcPct val="100000"/>
              </a:lnSpc>
            </a:pPr>
            <a:r>
              <a:rPr lang="bg-BG" dirty="0"/>
              <a:t>Когато тестовете не минават - това обикновено значи, че има конфликтни изисквания – или самият тест е написан дефектно или в кода, който тества има дефект</a:t>
            </a:r>
            <a:endParaRPr lang="en-US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Кога трябва да се промени или премахне тест</a:t>
            </a:r>
            <a:r>
              <a:rPr lang="en-US" dirty="0"/>
              <a:t>?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A5B8FA7-D215-4D29-83F3-32002BFEE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8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Пример</a:t>
            </a:r>
            <a:r>
              <a:rPr lang="en-US" dirty="0"/>
              <a:t>:</a:t>
            </a:r>
          </a:p>
          <a:p>
            <a:pPr>
              <a:buFontTx/>
              <a:buNone/>
            </a:pPr>
            <a:endParaRPr lang="en-US" sz="2400" b="0" u="sng" dirty="0"/>
          </a:p>
          <a:p>
            <a:pPr>
              <a:buFontTx/>
              <a:buNone/>
            </a:pPr>
            <a:endParaRPr lang="en-US" sz="2400" b="0" u="sng" dirty="0"/>
          </a:p>
          <a:p>
            <a:pPr>
              <a:buFontTx/>
              <a:buNone/>
            </a:pPr>
            <a:endParaRPr lang="en-US" sz="2400" b="0" u="sng" dirty="0"/>
          </a:p>
          <a:p>
            <a:pPr>
              <a:buFontTx/>
              <a:buNone/>
            </a:pPr>
            <a:endParaRPr lang="en-US" sz="2400" dirty="0"/>
          </a:p>
          <a:p>
            <a:r>
              <a:rPr lang="bg-BG" dirty="0"/>
              <a:t>Този тест ще бъде променен, ако се добави нова функционалност, която позволява отрицателни числа.</a:t>
            </a:r>
            <a:endParaRPr lang="en-US" dirty="0"/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-40341"/>
            <a:ext cx="11377597" cy="1110780"/>
          </a:xfrm>
        </p:spPr>
        <p:txBody>
          <a:bodyPr>
            <a:normAutofit/>
          </a:bodyPr>
          <a:lstStyle/>
          <a:p>
            <a:r>
              <a:rPr lang="ru-RU" dirty="0"/>
              <a:t>Кога трябва да се промени или премахне тест</a:t>
            </a:r>
            <a:r>
              <a:rPr lang="en-US" dirty="0"/>
              <a:t>?</a:t>
            </a:r>
            <a:r>
              <a:rPr lang="bg-BG" dirty="0"/>
              <a:t> </a:t>
            </a:r>
            <a:r>
              <a:rPr lang="en-US" dirty="0"/>
              <a:t>(2)</a:t>
            </a:r>
          </a:p>
        </p:txBody>
      </p:sp>
      <p:sp>
        <p:nvSpPr>
          <p:cNvPr id="731140" name="Rectangle 4"/>
          <p:cNvSpPr>
            <a:spLocks noChangeArrowheads="1"/>
          </p:cNvSpPr>
          <p:nvPr/>
        </p:nvSpPr>
        <p:spPr bwMode="auto">
          <a:xfrm>
            <a:off x="684212" y="2016407"/>
            <a:ext cx="10899481" cy="171739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19088" indent="-319088" eaLnBrk="0" hangingPunct="0">
              <a:lnSpc>
                <a:spcPct val="110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TestSum_FirstNegativeNumberThrowsException()</a:t>
            </a:r>
          </a:p>
          <a:p>
            <a:pPr marL="319088" indent="-319088" eaLnBrk="0" hangingPunct="0">
              <a:lnSpc>
                <a:spcPct val="110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endParaRPr lang="bg-BG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319088" indent="-319088" eaLnBrk="0" hangingPunct="0">
              <a:lnSpc>
                <a:spcPct val="110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Assert.Throws&lt;Exception&gt;(()=&gt; Sum(-1, 1, 2));</a:t>
            </a:r>
          </a:p>
          <a:p>
            <a:pPr marL="319088" indent="-319088" eaLnBrk="0" hangingPunct="0">
              <a:lnSpc>
                <a:spcPct val="110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105C360-7984-4F94-8BE8-AF7AABFDB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8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bg-BG" dirty="0"/>
              <a:t>Нов разработчик е написал следния тест</a:t>
            </a:r>
            <a:r>
              <a:rPr lang="en-US" dirty="0"/>
              <a:t>:</a:t>
            </a:r>
          </a:p>
          <a:p>
            <a:pPr marL="354013" indent="-354013">
              <a:buFontTx/>
              <a:buNone/>
            </a:pPr>
            <a:endParaRPr lang="en-US" u="sng" dirty="0"/>
          </a:p>
          <a:p>
            <a:pPr marL="354013" indent="-354013">
              <a:buFontTx/>
              <a:buNone/>
            </a:pPr>
            <a:endParaRPr lang="en-US" u="sng" dirty="0"/>
          </a:p>
          <a:p>
            <a:pPr marL="354013" indent="-354013">
              <a:buFontTx/>
              <a:buNone/>
            </a:pPr>
            <a:endParaRPr lang="en-US" dirty="0"/>
          </a:p>
          <a:p>
            <a:pPr marL="354013" indent="-354013">
              <a:buFontTx/>
              <a:buNone/>
            </a:pPr>
            <a:endParaRPr lang="en-US" dirty="0"/>
          </a:p>
          <a:p>
            <a:pPr marL="354013" indent="-354013"/>
            <a:r>
              <a:rPr lang="bg-BG" dirty="0"/>
              <a:t>Предишният тест пропада поради промяна на изискванията</a:t>
            </a:r>
            <a:endParaRPr lang="en-US" dirty="0"/>
          </a:p>
        </p:txBody>
      </p:sp>
      <p:sp>
        <p:nvSpPr>
          <p:cNvPr id="73216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ru-RU" dirty="0"/>
              <a:t>Кога трябва да се промени или премахне тест</a:t>
            </a:r>
            <a:r>
              <a:rPr lang="en-US" dirty="0"/>
              <a:t>? (3)</a:t>
            </a:r>
          </a:p>
        </p:txBody>
      </p:sp>
      <p:sp>
        <p:nvSpPr>
          <p:cNvPr id="732166" name="Rectangle 6"/>
          <p:cNvSpPr>
            <a:spLocks noChangeArrowheads="1"/>
          </p:cNvSpPr>
          <p:nvPr/>
        </p:nvSpPr>
        <p:spPr bwMode="auto">
          <a:xfrm>
            <a:off x="755870" y="1991142"/>
            <a:ext cx="10658624" cy="21236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19088" indent="-319088" eaLnBrk="0" hangingPunct="0">
              <a:lnSpc>
                <a:spcPct val="110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TestSum_FirstNegativeNumberCalculatesCorrectly()</a:t>
            </a:r>
          </a:p>
          <a:p>
            <a:pPr marL="319088" indent="-319088" eaLnBrk="0" hangingPunct="0">
              <a:lnSpc>
                <a:spcPct val="110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marL="319088" indent="-319088" eaLnBrk="0" hangingPunct="0">
              <a:lnSpc>
                <a:spcPct val="110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sumResult = Sum(-1, 1, 2);</a:t>
            </a:r>
          </a:p>
          <a:p>
            <a:pPr marL="319088" indent="-319088" eaLnBrk="0" hangingPunct="0">
              <a:lnSpc>
                <a:spcPct val="110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Assert.AreEqual(2, sumResult);</a:t>
            </a:r>
          </a:p>
          <a:p>
            <a:pPr marL="319088" indent="-319088" eaLnBrk="0" hangingPunct="0">
              <a:lnSpc>
                <a:spcPct val="110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B0856F0-906F-4857-BBDE-1E35072F8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0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4013" indent="-354013">
              <a:lnSpc>
                <a:spcPct val="100000"/>
              </a:lnSpc>
            </a:pPr>
            <a:r>
              <a:rPr lang="bg-BG" sz="3600" dirty="0"/>
              <a:t>Две посоки на действие:</a:t>
            </a:r>
            <a:endParaRPr lang="en-US" sz="3600" dirty="0"/>
          </a:p>
          <a:p>
            <a:pPr marL="982663" lvl="1" indent="-449263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bg-BG" sz="3400" dirty="0"/>
              <a:t>Изтрийте пропаднал тест след потвърждение на неговата невалидност</a:t>
            </a:r>
            <a:endParaRPr lang="en-US" sz="3400" dirty="0"/>
          </a:p>
          <a:p>
            <a:pPr marL="982663" lvl="1" indent="-449263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bg-BG" sz="3400" dirty="0"/>
              <a:t>Промяна на стари тестове</a:t>
            </a:r>
            <a:r>
              <a:rPr lang="en-US" sz="3400" dirty="0"/>
              <a:t>:</a:t>
            </a:r>
          </a:p>
          <a:p>
            <a:pPr marL="1435100" lvl="2" indent="-266700">
              <a:lnSpc>
                <a:spcPct val="100000"/>
              </a:lnSpc>
            </a:pPr>
            <a:r>
              <a:rPr lang="ru-RU" sz="3200" dirty="0"/>
              <a:t>или тестване на новото изискване</a:t>
            </a:r>
            <a:endParaRPr lang="bg-BG" sz="3200" dirty="0"/>
          </a:p>
          <a:p>
            <a:pPr marL="1435100" lvl="2" indent="-266700">
              <a:lnSpc>
                <a:spcPct val="100000"/>
              </a:lnSpc>
            </a:pPr>
            <a:r>
              <a:rPr lang="bg-BG" sz="3200" dirty="0"/>
              <a:t>или</a:t>
            </a:r>
            <a:r>
              <a:rPr lang="en-US" sz="3200" dirty="0"/>
              <a:t> </a:t>
            </a:r>
            <a:r>
              <a:rPr lang="bg-BG" sz="3200" dirty="0"/>
              <a:t>тестване на старите изисквани</a:t>
            </a:r>
            <a:br>
              <a:rPr lang="en-US" sz="3200" dirty="0"/>
            </a:br>
            <a:r>
              <a:rPr lang="bg-BG" sz="3200" dirty="0"/>
              <a:t>при новите обстоятелства</a:t>
            </a:r>
            <a:endParaRPr lang="en-US" sz="3200" dirty="0"/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ru-RU" dirty="0"/>
              <a:t>Кога трябва да се промени или премахне тест</a:t>
            </a:r>
            <a:r>
              <a:rPr lang="bg-BG" dirty="0"/>
              <a:t>(4)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2" y="4114800"/>
            <a:ext cx="3109800" cy="2133600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3154965-6446-48E3-B7AC-73BBCEE59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0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r>
              <a:rPr lang="ru-RU" dirty="0"/>
              <a:t>Какво не е наред в следния тест</a:t>
            </a:r>
            <a:r>
              <a:rPr lang="en-US" dirty="0"/>
              <a:t>?</a:t>
            </a:r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bg-BG" dirty="0"/>
              <a:t>Пропадането на </a:t>
            </a:r>
            <a:r>
              <a:rPr lang="ru-RU" dirty="0"/>
              <a:t>тест трябва да докаже, че има нещо нередно с кода, който тестваме</a:t>
            </a:r>
            <a:r>
              <a:rPr lang="bg-BG" dirty="0"/>
              <a:t>, а не с кода на теста</a:t>
            </a:r>
            <a:endParaRPr lang="en-US" dirty="0"/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Тестовете трябва да отразяват реалните изисквания</a:t>
            </a:r>
            <a:endParaRPr lang="en-US" dirty="0"/>
          </a:p>
        </p:txBody>
      </p:sp>
      <p:sp>
        <p:nvSpPr>
          <p:cNvPr id="733188" name="Rectangle 4"/>
          <p:cNvSpPr>
            <a:spLocks noChangeArrowheads="1"/>
          </p:cNvSpPr>
          <p:nvPr/>
        </p:nvSpPr>
        <p:spPr bwMode="auto">
          <a:xfrm>
            <a:off x="1024202" y="1295399"/>
            <a:ext cx="10148887" cy="41395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19088" indent="-319088" eaLnBrk="0" hangingPunct="0">
              <a:lnSpc>
                <a:spcPct val="95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Sum(int a, int b) –&gt; returns sum of a and b</a:t>
            </a:r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1024203" y="2590800"/>
            <a:ext cx="10148887" cy="170046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19088" indent="-319088" eaLnBrk="0" hangingPunct="0">
              <a:lnSpc>
                <a:spcPct val="95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Sum_AddsOneAndTwo()</a:t>
            </a:r>
          </a:p>
          <a:p>
            <a:pPr marL="319088" indent="-319088" eaLnBrk="0" hangingPunct="0">
              <a:lnSpc>
                <a:spcPct val="95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marL="319088" indent="-319088" eaLnBrk="0" hangingPunct="0">
              <a:lnSpc>
                <a:spcPct val="95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result = Sum(1, 2);</a:t>
            </a:r>
          </a:p>
          <a:p>
            <a:pPr marL="319088" indent="-319088" eaLnBrk="0" hangingPunct="0">
              <a:lnSpc>
                <a:spcPct val="95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Assert.AreEqual(4, result, "Bad sum");</a:t>
            </a:r>
          </a:p>
          <a:p>
            <a:pPr marL="319088" indent="-319088" eaLnBrk="0" hangingPunct="0">
              <a:lnSpc>
                <a:spcPct val="95000"/>
              </a:lnSpc>
              <a:spcBef>
                <a:spcPts val="0"/>
              </a:spcBef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6842125" algn="l"/>
              </a:tabLst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E24B33C-953B-4ABC-A399-23FAEF879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8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7153</TotalTime>
  <Words>981</Words>
  <Application>Microsoft Office PowerPoint</Application>
  <PresentationFormat>Custom</PresentationFormat>
  <Paragraphs>142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Компонентно тестване</vt:lpstr>
      <vt:lpstr>Съдържание</vt:lpstr>
      <vt:lpstr>Стандарти за именуване в компонентното тестване</vt:lpstr>
      <vt:lpstr>Стандарти за именуване в компонентното тестване – Пример</vt:lpstr>
      <vt:lpstr>Кога трябва да се промени или премахне тест?</vt:lpstr>
      <vt:lpstr>Кога трябва да се промени или премахне тест? (2)</vt:lpstr>
      <vt:lpstr>Кога трябва да се промени или премахне тест? (3)</vt:lpstr>
      <vt:lpstr>Кога трябва да се промени или премахне тест(4)</vt:lpstr>
      <vt:lpstr>Тестовете трябва да отразяват реалните изисквания</vt:lpstr>
      <vt:lpstr>Какво трябва да казват съобщенията от проверката?</vt:lpstr>
      <vt:lpstr>Какво трябва да казват съобщенията от проверката? (2)</vt:lpstr>
      <vt:lpstr>Избягвайте множество проверки в един компонентен тест</vt:lpstr>
      <vt:lpstr>Компонентно тестване – Предизвикателството</vt:lpstr>
      <vt:lpstr>Обобщение</vt:lpstr>
      <vt:lpstr>Компонентно тестване – Добри практики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Documentation</dc:title>
  <dc:subject>C# Basics Course</dc:subject>
  <dc:creator>Software University Foundation</dc:creator>
  <cp:keywords>quality code; programming; course; SoftUni; Software University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2019-12-17T11:59:45Z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