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36"/>
  </p:notesMasterIdLst>
  <p:handoutMasterIdLst>
    <p:handoutMasterId r:id="rId37"/>
  </p:handoutMasterIdLst>
  <p:sldIdLst>
    <p:sldId id="512" r:id="rId3"/>
    <p:sldId id="513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5" r:id="rId24"/>
    <p:sldId id="496" r:id="rId25"/>
    <p:sldId id="497" r:id="rId26"/>
    <p:sldId id="510" r:id="rId27"/>
    <p:sldId id="499" r:id="rId28"/>
    <p:sldId id="500" r:id="rId29"/>
    <p:sldId id="501" r:id="rId30"/>
    <p:sldId id="502" r:id="rId31"/>
    <p:sldId id="503" r:id="rId32"/>
    <p:sldId id="514" r:id="rId33"/>
    <p:sldId id="515" r:id="rId34"/>
    <p:sldId id="516" r:id="rId3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D80126C-1D67-498D-94C0-59F385BB9F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6818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A7BD97E-DD31-4B27-A4BC-AEC81551F4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2969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EB8E37B-DBD8-4B60-8015-41368B33A8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289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Comment does not add anything</a:t>
            </a:r>
            <a:r>
              <a:rPr lang="en-US" baseline="0" dirty="0"/>
              <a:t> to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244F689-5421-4668-9422-24B49D18BC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27205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Comment does not add anything</a:t>
            </a:r>
            <a:r>
              <a:rPr lang="en-US" baseline="0" dirty="0"/>
              <a:t> to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62B8F433-2298-490D-92F5-61A97402EB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4409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A4B2BA5-0E50-47A9-8BBE-36823B0D57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5552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0F18CFF-6140-4951-8CCB-20A566C6A3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66081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74FC450-A33F-455E-A15D-C9E6AB38FF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23102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A1A8084-F6A5-4033-A112-6DE441DC69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260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5ast78ax.asp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oodruff.us/shfbdocs/" TargetMode="External"/><Relationship Id="rId2" Type="http://schemas.openxmlformats.org/officeDocument/2006/relationships/hyperlink" Target="https://github.com/EWSoftware/SHFB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460832"/>
            <a:ext cx="6002730" cy="2688523"/>
            <a:chOff x="745783" y="3460832"/>
            <a:chExt cx="6002730" cy="2688523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5240984" y="3460832"/>
              <a:ext cx="1507529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745784" y="609600"/>
            <a:ext cx="10606430" cy="1171552"/>
          </a:xfrm>
        </p:spPr>
        <p:txBody>
          <a:bodyPr>
            <a:normAutofit/>
          </a:bodyPr>
          <a:lstStyle/>
          <a:p>
            <a:r>
              <a:rPr lang="bg-BG" sz="4800" dirty="0"/>
              <a:t>Документиране</a:t>
            </a:r>
            <a:r>
              <a:rPr lang="en-US" sz="4800" dirty="0"/>
              <a:t> </a:t>
            </a:r>
            <a:r>
              <a:rPr lang="bg-BG" sz="4800" dirty="0"/>
              <a:t>и коментиране</a:t>
            </a:r>
            <a:r>
              <a:rPr lang="en-US" sz="4800" dirty="0"/>
              <a:t> </a:t>
            </a:r>
            <a:r>
              <a:rPr lang="bg-BG" sz="4800" dirty="0"/>
              <a:t>на</a:t>
            </a:r>
            <a:r>
              <a:rPr lang="en-US" sz="4800" dirty="0"/>
              <a:t> </a:t>
            </a:r>
            <a:r>
              <a:rPr lang="bg-BG" sz="4800" dirty="0"/>
              <a:t>кода</a:t>
            </a:r>
            <a:endParaRPr lang="en-US" sz="4800" dirty="0"/>
          </a:p>
        </p:txBody>
      </p:sp>
      <p:sp>
        <p:nvSpPr>
          <p:cNvPr id="15" name="Subtitle 5"/>
          <p:cNvSpPr>
            <a:spLocks noGrp="1"/>
          </p:cNvSpPr>
          <p:nvPr>
            <p:ph type="subTitle" idx="1"/>
          </p:nvPr>
        </p:nvSpPr>
        <p:spPr>
          <a:xfrm>
            <a:off x="745783" y="1863377"/>
            <a:ext cx="10611726" cy="1260823"/>
          </a:xfrm>
        </p:spPr>
        <p:txBody>
          <a:bodyPr>
            <a:noAutofit/>
          </a:bodyPr>
          <a:lstStyle/>
          <a:p>
            <a:r>
              <a:rPr lang="bg-BG" sz="3600" dirty="0"/>
              <a:t>Коментари в програмата и</a:t>
            </a:r>
            <a:br>
              <a:rPr lang="en-US" sz="3600" dirty="0"/>
            </a:br>
            <a:r>
              <a:rPr lang="bg-BG" sz="3600" dirty="0" err="1"/>
              <a:t>самоописателен</a:t>
            </a:r>
            <a:r>
              <a:rPr lang="bg-BG" sz="3600" dirty="0"/>
              <a:t> код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16" name="Picture 2" descr="http://www.vuidesign.net/wp-content/images/documentation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2212" y="3988595"/>
            <a:ext cx="3808413" cy="2090280"/>
          </a:xfrm>
          <a:prstGeom prst="roundRect">
            <a:avLst>
              <a:gd name="adj" fmla="val 332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4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Добър стил на програмиране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7868" y="1229294"/>
            <a:ext cx="11173090" cy="516141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(primeCandidate = 1; primeCandidate &lt;= num; primeCandidate++)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isPrime[primeCandidate] = true;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factor = 2; factor &lt; (num / 2); factor++)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factorableNumber = factor + factor;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while (factorableNumber &lt;= num)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isPrime[factorableNumber] = false;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factorableNumber = factorableNumber + factor;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(primeCandidate = 1; primeCandidate &lt;= num; primeCandidate++)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(isPrime[primeCandidate])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Console.WriteLine(primeCandidate + " is prime.");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8212" y="1349829"/>
            <a:ext cx="1552622" cy="1469572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DCAFF8E-5F6C-4686-91F3-813834B33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3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Програмен код, разчитащ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добър стил на програмиране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Да предостави голяма част от информацията, предвидена за документацията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Основни принципи на </a:t>
            </a:r>
            <a:r>
              <a:rPr lang="bg-BG" dirty="0" err="1"/>
              <a:t>самоописателния</a:t>
            </a:r>
            <a:r>
              <a:rPr lang="bg-BG" dirty="0"/>
              <a:t> код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Самоописателен</a:t>
            </a:r>
            <a:r>
              <a:rPr lang="bg-BG" dirty="0"/>
              <a:t> код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1015" y="3615904"/>
            <a:ext cx="10665222" cy="643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Най-добрата документация е самият код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1015" y="5681249"/>
            <a:ext cx="10665222" cy="643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Не документирайте лош код, пренапишете го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!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1015" y="4415816"/>
            <a:ext cx="10665222" cy="11050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Направете кода самообясняващ се и самоописателен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, </a:t>
            </a:r>
            <a:r>
              <a:rPr lang="bg-BG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лесен за четене и разбиране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.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19435E9B-4298-45C9-B8D1-473D61F0C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5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Класове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Представлява ли интерфейсът на класа завършена абстракция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Ясно ли е от интерфейса на класа как ще се ползва този клас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Добре именуван ли е класът</a:t>
            </a:r>
            <a:r>
              <a:rPr lang="en-US" dirty="0"/>
              <a:t>? </a:t>
            </a:r>
            <a:r>
              <a:rPr lang="bg-BG" dirty="0"/>
              <a:t>Името му описва ли целта му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Може ли да третирате класа като „черна кутия“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Използвате ли от много места кода </a:t>
            </a:r>
            <a:r>
              <a:rPr lang="en-US" dirty="0"/>
              <a:t>(</a:t>
            </a:r>
            <a:r>
              <a:rPr lang="bg-BG" dirty="0"/>
              <a:t>вместо да го повтаряте</a:t>
            </a:r>
            <a:r>
              <a:rPr lang="en-US" dirty="0"/>
              <a:t>)?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0248997" cy="1110780"/>
          </a:xfrm>
        </p:spPr>
        <p:txBody>
          <a:bodyPr>
            <a:normAutofit/>
          </a:bodyPr>
          <a:lstStyle/>
          <a:p>
            <a:r>
              <a:rPr lang="bg-BG" dirty="0"/>
              <a:t>Списък с напомняния за </a:t>
            </a:r>
            <a:r>
              <a:rPr lang="bg-BG" dirty="0" err="1"/>
              <a:t>самоописателен</a:t>
            </a:r>
            <a:r>
              <a:rPr lang="bg-BG" dirty="0"/>
              <a:t> код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C64ED50-2E4D-4FF4-A6B9-4134663D9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03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Описва ли името това, което прави съответният метод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Извършва ли всеки метод една-единствена добре дефинирана задача с минимална зависимост (от други методи)</a:t>
            </a:r>
            <a:r>
              <a:rPr lang="en-US" dirty="0"/>
              <a:t>?</a:t>
            </a: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Имена на данните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Имената на типовете достатъчно ли са описателни, за да подпомагат документирането на декларациите на данни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Променливите ползват ли се с единствена цел</a:t>
            </a:r>
            <a:r>
              <a:rPr lang="en-US" dirty="0"/>
              <a:t>? </a:t>
            </a:r>
            <a:r>
              <a:rPr lang="bg-BG" dirty="0"/>
              <a:t>Тази цел добре дефинирана ли е</a:t>
            </a:r>
            <a:r>
              <a:rPr lang="en-US" dirty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99441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Списък с напомняния за </a:t>
            </a:r>
            <a:r>
              <a:rPr lang="bg-BG" dirty="0" err="1"/>
              <a:t>самоописателен</a:t>
            </a:r>
            <a:r>
              <a:rPr lang="bg-BG" dirty="0"/>
              <a:t> код </a:t>
            </a:r>
            <a:r>
              <a:rPr lang="en-US" dirty="0"/>
              <a:t>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2BC8155-52AE-4B37-8A6E-37674EE0B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58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2" y="1143000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Имена на данните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Конвенциите на именуване различават ли се при имената на типове, изброими типове</a:t>
            </a:r>
            <a:r>
              <a:rPr lang="en-US" dirty="0"/>
              <a:t>, </a:t>
            </a:r>
            <a:r>
              <a:rPr lang="bg-BG" dirty="0"/>
              <a:t>именувани константи, локални променливи</a:t>
            </a:r>
            <a:r>
              <a:rPr lang="en-US" dirty="0"/>
              <a:t>, </a:t>
            </a:r>
            <a:r>
              <a:rPr lang="bg-BG" dirty="0"/>
              <a:t>клас-променливи и глобални променливи</a:t>
            </a:r>
            <a:r>
              <a:rPr lang="en-US" dirty="0"/>
              <a:t>?</a:t>
            </a: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Други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Типовете данни достатъчно прости ли са, за да бъде сложността максимално ниска</a:t>
            </a:r>
            <a:r>
              <a:rPr lang="en-US" dirty="0"/>
              <a:t>? 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Свързаните команди групирани ли са заедно</a:t>
            </a:r>
            <a:r>
              <a:rPr lang="en-US" dirty="0"/>
              <a:t>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03251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Списък с напомняния за </a:t>
            </a:r>
            <a:r>
              <a:rPr lang="bg-BG" dirty="0" err="1"/>
              <a:t>самоописателен</a:t>
            </a:r>
            <a:r>
              <a:rPr lang="bg-BG" dirty="0"/>
              <a:t> код </a:t>
            </a:r>
            <a:r>
              <a:rPr lang="en-US" dirty="0"/>
              <a:t>(3)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B70FB48-3379-4B40-BE07-C067E3450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36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Ефективните коментари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 повтарят </a:t>
            </a:r>
            <a:r>
              <a:rPr lang="bg-BG" dirty="0"/>
              <a:t>кода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Обясняват го на по-високо ниво и разкриват неочевидни детайли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Най-добрата софтуерна документация е самият програмен код </a:t>
            </a:r>
            <a:r>
              <a:rPr lang="en-US" dirty="0"/>
              <a:t>– </a:t>
            </a:r>
            <a:r>
              <a:rPr lang="bg-BG" dirty="0"/>
              <a:t>нека да е изчистен и четлив</a:t>
            </a:r>
            <a:r>
              <a:rPr lang="en-US" dirty="0"/>
              <a:t>!</a:t>
            </a:r>
          </a:p>
          <a:p>
            <a:pPr>
              <a:lnSpc>
                <a:spcPct val="100000"/>
              </a:lnSpc>
            </a:pP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Самоописателният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/>
              <a:t>код се подразбира и не се нуждае от коментари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Прост дизайн, малки добре именувани методи</a:t>
            </a:r>
            <a:r>
              <a:rPr lang="en-US" dirty="0"/>
              <a:t>, </a:t>
            </a:r>
            <a:r>
              <a:rPr lang="bg-BG" dirty="0"/>
              <a:t>силна свързаност и слаба зависимост</a:t>
            </a:r>
            <a:r>
              <a:rPr lang="en-US" dirty="0"/>
              <a:t>, </a:t>
            </a:r>
            <a:r>
              <a:rPr lang="bg-BG" dirty="0"/>
              <a:t>проста логика, удачни имена на променливите</a:t>
            </a:r>
            <a:r>
              <a:rPr lang="en-US" dirty="0"/>
              <a:t>, </a:t>
            </a:r>
            <a:r>
              <a:rPr lang="bg-BG" dirty="0"/>
              <a:t>добро форматиране</a:t>
            </a:r>
            <a:r>
              <a:rPr lang="en-US" dirty="0"/>
              <a:t>, …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Ефективни коментари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F1864A5-DB61-40DD-B381-13242C722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02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Подвеждащи коментари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Ефективни коментари </a:t>
            </a:r>
            <a:r>
              <a:rPr lang="en-US" dirty="0"/>
              <a:t>– </a:t>
            </a:r>
            <a:r>
              <a:rPr lang="bg-BG" dirty="0"/>
              <a:t>Грешки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441" y="2093416"/>
            <a:ext cx="10766795" cy="415498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write out the sums 1..n for all n from 1 to num  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current = 1;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previous = 0;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sum = 1;  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num; i++)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 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Console.WriteLine("Sum = " + sum);  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sum = current + previous;  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previous = current;  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current = sum;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872098" y="2626816"/>
            <a:ext cx="3836682" cy="896699"/>
          </a:xfrm>
          <a:prstGeom prst="wedgeRoundRectCallout">
            <a:avLst>
              <a:gd name="adj1" fmla="val -62926"/>
              <a:gd name="adj2" fmla="val 33870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Какъв проблем разрешава този алгоритъм</a:t>
            </a:r>
            <a:r>
              <a:rPr lang="en-US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?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727072" y="5272197"/>
            <a:ext cx="4558339" cy="896699"/>
          </a:xfrm>
          <a:prstGeom prst="wedgeRoundRectCallout">
            <a:avLst>
              <a:gd name="adj1" fmla="val -41953"/>
              <a:gd name="adj2" fmla="val -82785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Можете ли да познаете коя сума е равна на</a:t>
            </a:r>
            <a:r>
              <a:rPr lang="en-US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i</a:t>
            </a:r>
            <a:r>
              <a:rPr lang="bg-BG" sz="2200" b="1" baseline="30000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тото</a:t>
            </a:r>
            <a:r>
              <a:rPr lang="en-US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число на Фибоначи</a:t>
            </a:r>
            <a:r>
              <a:rPr lang="en-US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?</a:t>
            </a:r>
          </a:p>
        </p:txBody>
      </p:sp>
      <p:pic>
        <p:nvPicPr>
          <p:cNvPr id="10" name="Picture 9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960" y="2228115"/>
            <a:ext cx="1333637" cy="12954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AAA8E88A-8F21-440E-8998-105834249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Коментари, повтарящи кода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Ефективни коментари </a:t>
            </a:r>
            <a:r>
              <a:rPr lang="en-US" dirty="0"/>
              <a:t>– </a:t>
            </a:r>
            <a:r>
              <a:rPr lang="bg-BG" dirty="0"/>
              <a:t>Грешки </a:t>
            </a:r>
            <a:r>
              <a:rPr lang="en-US" dirty="0"/>
              <a:t>(2)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5905" y="1981200"/>
            <a:ext cx="10360501" cy="415498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set product to "base"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product = base;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loop from 2 to "num"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 int i = 2; i &lt;= num; i++ 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multiply "base" by "product" 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product = product * base;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Console.WriteLine("Product = " + product);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078133" y="2261901"/>
            <a:ext cx="2336191" cy="499428"/>
          </a:xfrm>
          <a:prstGeom prst="wedgeRoundRectCallout">
            <a:avLst>
              <a:gd name="adj1" fmla="val -86021"/>
              <a:gd name="adj2" fmla="val -59354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Очевидно</a:t>
            </a:r>
            <a:r>
              <a:rPr lang="en-US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…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434788" y="3176270"/>
            <a:ext cx="2998176" cy="499428"/>
          </a:xfrm>
          <a:prstGeom prst="wedgeRoundRectCallout">
            <a:avLst>
              <a:gd name="adj1" fmla="val -99749"/>
              <a:gd name="adj2" fmla="val -24794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Не думай</a:t>
            </a:r>
            <a:r>
              <a:rPr lang="en-US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…</a:t>
            </a:r>
          </a:p>
        </p:txBody>
      </p:sp>
      <p:pic>
        <p:nvPicPr>
          <p:cNvPr id="10" name="Picture 9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2533" y="2130584"/>
            <a:ext cx="1333637" cy="12954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37CB01D5-832C-49AD-B2CB-E8FA150FD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5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Лош стил на кода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4200"/>
              </a:spcBef>
            </a:pPr>
            <a:r>
              <a:rPr lang="bg-BG" sz="3600" dirty="0"/>
              <a:t>Не коментирайте лош код, </a:t>
            </a:r>
            <a:br>
              <a:rPr lang="bg-BG" sz="3600" dirty="0"/>
            </a:br>
            <a:r>
              <a:rPr lang="bg-BG" sz="3600" dirty="0"/>
              <a:t>пренапишете го</a:t>
            </a:r>
            <a:r>
              <a:rPr lang="en-US" sz="3600" dirty="0"/>
              <a:t>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Ефективни коментари </a:t>
            </a:r>
            <a:r>
              <a:rPr lang="en-US" dirty="0"/>
              <a:t>– </a:t>
            </a:r>
            <a:r>
              <a:rPr lang="bg-BG" dirty="0"/>
              <a:t>Грешки </a:t>
            </a:r>
            <a:r>
              <a:rPr lang="en-US" dirty="0"/>
              <a:t>(3)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589" y="1931075"/>
            <a:ext cx="10563648" cy="30469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compute the square root of num using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the Newton-Raphson approximation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 = num / 2;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(Math.Abs(r - (num / r)) &gt; Tolerance)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r = 0.5 * (r + (num / r) );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pt-BR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Console.WriteLine("r = " + r); </a:t>
            </a:r>
            <a:endParaRPr lang="en-US" b="1" noProof="1">
              <a:solidFill>
                <a:srgbClr val="FB8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074" name="Picture 2" descr="code, maliciou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49" y="4335566"/>
            <a:ext cx="3066223" cy="23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412" y="2030097"/>
            <a:ext cx="1333637" cy="12954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8A65D895-0238-4707-A0E7-2D3248047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38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/>
          </a:bodyPr>
          <a:lstStyle/>
          <a:p>
            <a:r>
              <a:rPr lang="bg-BG" dirty="0"/>
              <a:t>Ползвайте стил, който не блокира промените и не им пречи</a:t>
            </a:r>
            <a:endParaRPr lang="en-US" dirty="0"/>
          </a:p>
          <a:p>
            <a:pPr marL="0" indent="0">
              <a:buNone/>
            </a:pPr>
            <a:br>
              <a:rPr lang="bg-BG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3000"/>
              </a:spcBef>
            </a:pP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Горните коментари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трудни за поддръжка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0248997" cy="111078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Ключови аспекти на ефективното коментиране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0441" y="2261901"/>
            <a:ext cx="10766795" cy="28623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 Variable            Meaning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 --------            -------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 xPos .............. X coordinate position (in meters)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 yPos .............. Y coordinate position (in meters)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 zPos .............. Z coordinate position (in meters)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 radius ............ The radius of the sphere where the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        battle ship is located (in meters)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 distance .......... The distance from the start position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        (in meters)</a:t>
            </a:r>
          </a:p>
        </p:txBody>
      </p:sp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0612" y="2635148"/>
            <a:ext cx="1333637" cy="12954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214BD7C-E040-44D7-81C1-015507348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0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075" y="2258375"/>
            <a:ext cx="3117274" cy="401949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Концепция за </a:t>
            </a:r>
            <a:r>
              <a:rPr lang="bg-BG" dirty="0" err="1"/>
              <a:t>самоописателен</a:t>
            </a:r>
            <a:r>
              <a:rPr lang="bg-BG" dirty="0"/>
              <a:t> код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Лошо написани коментари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Добър стил на програмиране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Да коментираш или не</a:t>
            </a:r>
            <a:r>
              <a:rPr lang="en-US" dirty="0"/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Ключови аспекти на коментирането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Препоръчителни практики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C# XML </a:t>
            </a:r>
            <a:r>
              <a:rPr lang="bg-BG" dirty="0"/>
              <a:t>документация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9097A52-F6F3-4BDB-9D83-3743060D5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Коментирайте целта на кода</a:t>
            </a:r>
            <a:r>
              <a:rPr lang="en-US" dirty="0"/>
              <a:t>, </a:t>
            </a:r>
            <a:r>
              <a:rPr lang="bg-BG" dirty="0"/>
              <a:t>не детайли от изпълнението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06299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Ключови аспекти на ефективното коментиране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441" y="1828800"/>
            <a:ext cx="10969943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Scan char by char to find the command-word terminator ($)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done = false;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maxLen = inputString.length;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 = 0;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(!done &amp;&amp; (i &lt; maxLen))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(inputString[i] == '$')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done = true;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i++;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9271" y="5499896"/>
            <a:ext cx="1117309" cy="1025106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570A5E5-A34F-4441-BAB3-E687691BA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12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50921"/>
            <a:ext cx="11804822" cy="5730879"/>
          </a:xfrm>
        </p:spPr>
        <p:txBody>
          <a:bodyPr>
            <a:normAutofit/>
          </a:bodyPr>
          <a:lstStyle/>
          <a:p>
            <a:r>
              <a:rPr lang="bg-BG" dirty="0"/>
              <a:t>Фокусът на усилията ви за документиране да е върху кода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04775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Ключови аспекти на ефективното коментиране </a:t>
            </a:r>
            <a:r>
              <a:rPr lang="en-US" dirty="0"/>
              <a:t>(3)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012" y="1754465"/>
            <a:ext cx="10773785" cy="477053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Find the command-word terminator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terminatorFound = false;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maxCommandLength = inputString.Length;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testCharPosition = 0;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(!terminatorFound &amp;&amp; (testCharPosition &lt; maxCommandLength))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(inputString[testCharPosition] == CommandWordTerminator)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terminatorFound = true;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terminatorPosition = testCharPosition;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testCharPosition = testCharPosition + 1;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 </a:t>
            </a:r>
          </a:p>
          <a:p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472653" y="2057400"/>
            <a:ext cx="4909143" cy="499428"/>
          </a:xfrm>
          <a:prstGeom prst="wedgeRoundRectCallout">
            <a:avLst>
              <a:gd name="adj1" fmla="val -69689"/>
              <a:gd name="adj2" fmla="val -31543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По-добър код </a:t>
            </a:r>
            <a:r>
              <a:rPr lang="en-US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  <a:sym typeface="Wingdings" panose="05000000000000000000" pitchFamily="2" charset="2"/>
              </a:rPr>
              <a:t> </a:t>
            </a: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  <a:sym typeface="Wingdings" panose="05000000000000000000" pitchFamily="2" charset="2"/>
              </a:rPr>
              <a:t>по-малко коментари</a:t>
            </a:r>
            <a:endParaRPr lang="en-US" sz="22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1260" y="5499896"/>
            <a:ext cx="1117309" cy="1025106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A5A3672D-9893-440E-A501-D429B27E1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9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Коментарите над абзаца – да обясняват </a:t>
            </a:r>
            <a:r>
              <a:rPr lang="en-US" dirty="0"/>
              <a:t>„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защо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"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bg-BG" dirty="0"/>
              <a:t>не </a:t>
            </a:r>
            <a:r>
              <a:rPr lang="en-US" dirty="0"/>
              <a:t>„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как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"</a:t>
            </a:r>
          </a:p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0">
              <a:spcBef>
                <a:spcPts val="3000"/>
              </a:spcBef>
            </a:pP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Използвайте коментари, за да подготвите </a:t>
            </a:r>
            <a:b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читателя за това, което следва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Избягвайте съкращения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07061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Ключови аспекти на ефективното коментиране </a:t>
            </a:r>
            <a:r>
              <a:rPr lang="en-US" dirty="0"/>
              <a:t>(4)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9" y="1972161"/>
            <a:ext cx="10563648" cy="19389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Establish a new account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(accountType == AccountType.NewAccount) 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…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</a:p>
        </p:txBody>
      </p:sp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3012" y="2730684"/>
            <a:ext cx="1117309" cy="1025106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yoursocialmove.com/wp-content/uploads/2011/10/110117-acronyms1-e1319656963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05" y="4311180"/>
            <a:ext cx="3293832" cy="207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0460" y="4978390"/>
            <a:ext cx="1333637" cy="12954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32216E0F-FE56-4980-87AB-C1D1EA1FA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0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Коментирайте всичко, което е заобиколно решение на проблем или пък е </a:t>
            </a:r>
            <a:r>
              <a:rPr lang="bg-BG" dirty="0" err="1"/>
              <a:t>недокументирана</a:t>
            </a:r>
            <a:r>
              <a:rPr lang="bg-BG" dirty="0"/>
              <a:t> функция</a:t>
            </a:r>
            <a:endParaRPr lang="en-US" dirty="0"/>
          </a:p>
          <a:p>
            <a:pPr lvl="1"/>
            <a:r>
              <a:rPr lang="bg-BG" dirty="0" err="1"/>
              <a:t>Напр</a:t>
            </a:r>
            <a:r>
              <a:rPr lang="en-US" dirty="0"/>
              <a:t>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anose="020B0609020204030204" pitchFamily="49" charset="0"/>
              </a:rPr>
              <a:t>// This is a workaround for bug #3712</a:t>
            </a:r>
          </a:p>
          <a:p>
            <a:r>
              <a:rPr lang="bg-BG" dirty="0">
                <a:cs typeface="Consolas" panose="020B0609020204030204" pitchFamily="49" charset="0"/>
              </a:rPr>
              <a:t>Това оправдава нарушение на добрия стил на програмиране</a:t>
            </a:r>
            <a:endParaRPr lang="en-US" dirty="0">
              <a:cs typeface="Consolas" panose="020B0609020204030204" pitchFamily="49" charset="0"/>
            </a:endParaRPr>
          </a:p>
          <a:p>
            <a:pPr lvl="0"/>
            <a:r>
              <a:rPr lang="bg-BG" sz="3600" dirty="0"/>
              <a:t>Ползвайте вградените в средата начини за коментиране</a:t>
            </a:r>
            <a:endParaRPr lang="en-US" sz="3600" dirty="0"/>
          </a:p>
          <a:p>
            <a:pPr lvl="0"/>
            <a:r>
              <a:rPr lang="bg-BG" dirty="0"/>
              <a:t>Не коментирайте сложен код </a:t>
            </a:r>
            <a:r>
              <a:rPr lang="en-US" dirty="0"/>
              <a:t>– </a:t>
            </a:r>
            <a:r>
              <a:rPr lang="bg-BG" dirty="0"/>
              <a:t>пренапишете го</a:t>
            </a:r>
            <a:endParaRPr lang="en-US" dirty="0"/>
          </a:p>
          <a:p>
            <a:pPr lvl="0"/>
            <a:r>
              <a:rPr lang="bg-BG" dirty="0"/>
              <a:t>Пишете документацията с помощта на инструменти</a:t>
            </a:r>
            <a:endParaRPr lang="en-US" dirty="0"/>
          </a:p>
          <a:p>
            <a:pPr lvl="1"/>
            <a:r>
              <a:rPr lang="en-US" dirty="0"/>
              <a:t>XML </a:t>
            </a:r>
            <a:r>
              <a:rPr lang="bg-BG" dirty="0"/>
              <a:t>коментари</a:t>
            </a:r>
            <a:endParaRPr lang="en-US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887" lvl="1" indent="0">
              <a:buNone/>
            </a:pPr>
            <a:endParaRPr lang="bg-BG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cs typeface="Consolas" panose="020B0609020204030204" pitchFamily="49" charset="0"/>
            </a:endParaRPr>
          </a:p>
          <a:p>
            <a:endParaRPr lang="en-US" b="1" i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/>
          </a:p>
          <a:p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10109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Ключови аспекти на ефективното коментиране </a:t>
            </a:r>
            <a:r>
              <a:rPr lang="en-US" dirty="0"/>
              <a:t>(5)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2E15B88-CBA2-43FB-9A4B-E150F8155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27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3600" dirty="0"/>
              <a:t>Опишете идеята за дизайна на класа</a:t>
            </a:r>
            <a:endParaRPr lang="en-US" sz="3600" dirty="0"/>
          </a:p>
          <a:p>
            <a:pPr lvl="0"/>
            <a:r>
              <a:rPr lang="bg-BG" sz="3600" dirty="0"/>
              <a:t>Опишете ограничения</a:t>
            </a:r>
            <a:r>
              <a:rPr lang="en-US" sz="3600" dirty="0"/>
              <a:t>, </a:t>
            </a:r>
            <a:r>
              <a:rPr lang="bg-BG" sz="3600" dirty="0"/>
              <a:t>изисквания за работа и </a:t>
            </a:r>
            <a:r>
              <a:rPr lang="bg-BG" sz="3600" dirty="0" err="1"/>
              <a:t>др</a:t>
            </a:r>
            <a:r>
              <a:rPr lang="en-US" sz="3600" dirty="0"/>
              <a:t>.</a:t>
            </a:r>
          </a:p>
          <a:p>
            <a:pPr lvl="0"/>
            <a:r>
              <a:rPr lang="bg-BG" sz="3600" dirty="0"/>
              <a:t>Коментирайте интерфейса на класа </a:t>
            </a:r>
            <a:r>
              <a:rPr lang="en-US" sz="3600" dirty="0"/>
              <a:t>(</a:t>
            </a:r>
            <a:r>
              <a:rPr lang="bg-BG" sz="3600" dirty="0"/>
              <a:t>публични методи </a:t>
            </a:r>
            <a:r>
              <a:rPr lang="en-US" sz="3600" dirty="0"/>
              <a:t>/ </a:t>
            </a:r>
            <a:r>
              <a:rPr lang="bg-BG" sz="3600" dirty="0"/>
              <a:t>свойства </a:t>
            </a:r>
            <a:r>
              <a:rPr lang="en-US" sz="3600" dirty="0"/>
              <a:t>/ </a:t>
            </a:r>
            <a:r>
              <a:rPr lang="bg-BG" sz="3600" dirty="0"/>
              <a:t>събития </a:t>
            </a:r>
            <a:r>
              <a:rPr lang="en-US" sz="3600" dirty="0"/>
              <a:t>/ </a:t>
            </a:r>
            <a:r>
              <a:rPr lang="bg-BG" sz="3600" dirty="0"/>
              <a:t>конструктори</a:t>
            </a:r>
            <a:r>
              <a:rPr lang="en-US" sz="3600" dirty="0"/>
              <a:t>)</a:t>
            </a:r>
          </a:p>
          <a:p>
            <a:pPr lvl="0"/>
            <a:r>
              <a:rPr lang="bg-BG" sz="3600" dirty="0"/>
              <a:t>Не документирайте детайли по изпълнението в интерфейса на класа</a:t>
            </a:r>
            <a:endParaRPr lang="en-US" sz="3600" dirty="0"/>
          </a:p>
          <a:p>
            <a:r>
              <a:rPr lang="bg-BG" sz="3600" dirty="0"/>
              <a:t>Опишете целта и съдържанието на всеки файл</a:t>
            </a:r>
            <a:endParaRPr lang="en-US" sz="3600" dirty="0"/>
          </a:p>
          <a:p>
            <a:r>
              <a:rPr lang="bg-BG" sz="3600" dirty="0"/>
              <a:t>Именувайте файла според съдържанието му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9867997" cy="1110780"/>
          </a:xfrm>
        </p:spPr>
        <p:txBody>
          <a:bodyPr>
            <a:normAutofit/>
          </a:bodyPr>
          <a:lstStyle/>
          <a:p>
            <a:r>
              <a:rPr lang="bg-BG" dirty="0"/>
              <a:t>Съвети за документация от по-високо ниво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971509D-3343-4D61-9287-98EBF1905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39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097279"/>
          </a:xfrm>
        </p:spPr>
        <p:txBody>
          <a:bodyPr/>
          <a:lstStyle/>
          <a:p>
            <a:r>
              <a:rPr lang="en-US" sz="3600" dirty="0"/>
              <a:t>„</a:t>
            </a:r>
            <a:r>
              <a:rPr lang="bg-BG" sz="3600" dirty="0"/>
              <a:t>Нямам време да пиша коментари</a:t>
            </a:r>
            <a:r>
              <a:rPr lang="en-US" sz="3600" dirty="0"/>
              <a:t>"</a:t>
            </a:r>
          </a:p>
          <a:p>
            <a:pPr lvl="1"/>
            <a:r>
              <a:rPr lang="bg-BG" dirty="0"/>
              <a:t>После </a:t>
            </a:r>
            <a:r>
              <a:rPr lang="bg-BG" dirty="0" err="1"/>
              <a:t>дешифроването</a:t>
            </a:r>
            <a:r>
              <a:rPr lang="bg-BG" dirty="0"/>
              <a:t> на кода ще отнеме повече време</a:t>
            </a:r>
            <a:endParaRPr lang="en-US" dirty="0"/>
          </a:p>
          <a:p>
            <a:r>
              <a:rPr lang="en-US" sz="3200" dirty="0"/>
              <a:t>„</a:t>
            </a:r>
            <a:r>
              <a:rPr lang="bg-BG" dirty="0"/>
              <a:t>По-късно ще напиша коментарите</a:t>
            </a:r>
            <a:r>
              <a:rPr lang="en-US" sz="3200" dirty="0"/>
              <a:t>"</a:t>
            </a:r>
            <a:endParaRPr lang="en-US" dirty="0"/>
          </a:p>
          <a:p>
            <a:pPr lvl="1"/>
            <a:r>
              <a:rPr lang="bg-BG" dirty="0"/>
              <a:t>Най-вероятно това няма да се случи</a:t>
            </a:r>
            <a:endParaRPr lang="en-US" dirty="0"/>
          </a:p>
          <a:p>
            <a:r>
              <a:rPr lang="en-US" dirty="0"/>
              <a:t>„</a:t>
            </a:r>
            <a:r>
              <a:rPr lang="bg-BG" dirty="0"/>
              <a:t>Кодът ми е </a:t>
            </a:r>
            <a:r>
              <a:rPr lang="bg-BG" dirty="0" err="1"/>
              <a:t>самоописателен</a:t>
            </a:r>
            <a:r>
              <a:rPr lang="bg-BG" dirty="0"/>
              <a:t>, не му трябват коментари</a:t>
            </a:r>
            <a:r>
              <a:rPr lang="en-US" dirty="0"/>
              <a:t>"</a:t>
            </a:r>
          </a:p>
          <a:p>
            <a:pPr lvl="1"/>
            <a:r>
              <a:rPr lang="bg-BG" dirty="0"/>
              <a:t>Може да са необходими коментари, за да обяснят някоя объркваща част</a:t>
            </a:r>
            <a:r>
              <a:rPr lang="en-US" dirty="0"/>
              <a:t>, </a:t>
            </a:r>
            <a:r>
              <a:rPr lang="bg-BG" dirty="0"/>
              <a:t>да опишат структурата и поведението на приложението и </a:t>
            </a:r>
            <a:r>
              <a:rPr lang="bg-BG" dirty="0" err="1"/>
              <a:t>др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9867997" cy="1110780"/>
          </a:xfrm>
        </p:spPr>
        <p:txBody>
          <a:bodyPr>
            <a:normAutofit/>
          </a:bodyPr>
          <a:lstStyle/>
          <a:p>
            <a:r>
              <a:rPr lang="bg-BG" dirty="0"/>
              <a:t>Оправдания и провали в документацията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0E63B15-204C-49BD-8D30-C3B36362C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10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fontScale="92500"/>
          </a:bodyPr>
          <a:lstStyle/>
          <a:p>
            <a:r>
              <a:rPr lang="bg-BG" dirty="0"/>
              <a:t>В</a:t>
            </a:r>
            <a:r>
              <a:rPr lang="en-US" dirty="0"/>
              <a:t> C# </a:t>
            </a:r>
            <a:r>
              <a:rPr lang="bg-BG" dirty="0"/>
              <a:t>можете да документирате кода с </a:t>
            </a:r>
            <a:r>
              <a:rPr lang="en-US" dirty="0"/>
              <a:t>XML </a:t>
            </a:r>
            <a:r>
              <a:rPr lang="bg-BG" dirty="0"/>
              <a:t>тагове в специални коментари</a:t>
            </a:r>
            <a:endParaRPr lang="en-US" dirty="0"/>
          </a:p>
          <a:p>
            <a:pPr lvl="1"/>
            <a:r>
              <a:rPr lang="bg-BG" dirty="0"/>
              <a:t>Директно в програмния код</a:t>
            </a:r>
            <a:endParaRPr lang="en-US" dirty="0"/>
          </a:p>
          <a:p>
            <a:r>
              <a:rPr lang="bg-BG" dirty="0"/>
              <a:t>Например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XML doc </a:t>
            </a:r>
            <a:r>
              <a:rPr lang="bg-BG" dirty="0"/>
              <a:t>коментарите не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метаданни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Не са включени в компилираното </a:t>
            </a:r>
            <a:r>
              <a:rPr lang="bg-BG" dirty="0" err="1"/>
              <a:t>асембли</a:t>
            </a:r>
            <a:endParaRPr lang="en-US" dirty="0"/>
          </a:p>
          <a:p>
            <a:pPr lvl="1"/>
            <a:r>
              <a:rPr lang="bg-BG" dirty="0"/>
              <a:t>Достъпни са като отделен </a:t>
            </a:r>
            <a:r>
              <a:rPr lang="en-US" dirty="0"/>
              <a:t>XML </a:t>
            </a:r>
            <a:r>
              <a:rPr lang="bg-BG" dirty="0"/>
              <a:t>файл след компилирането на кода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XML </a:t>
            </a:r>
            <a:r>
              <a:rPr lang="bg-BG" dirty="0"/>
              <a:t>документация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1015" y="3400961"/>
            <a:ext cx="10563648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&lt;summary&gt;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This class performs an important function.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&lt;/summary&gt;</a:t>
            </a:r>
          </a:p>
          <a:p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MyClass { 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E391166-9418-4068-A166-77B428B34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&lt;summary&gt;</a:t>
            </a:r>
          </a:p>
          <a:p>
            <a:pPr lvl="1"/>
            <a:r>
              <a:rPr lang="bg-BG" dirty="0"/>
              <a:t>Резюме на класа </a:t>
            </a:r>
            <a:r>
              <a:rPr lang="en-US" dirty="0"/>
              <a:t>/ </a:t>
            </a:r>
            <a:r>
              <a:rPr lang="bg-BG" dirty="0"/>
              <a:t>метода </a:t>
            </a:r>
            <a:r>
              <a:rPr lang="en-US" dirty="0"/>
              <a:t>/ </a:t>
            </a:r>
            <a:r>
              <a:rPr lang="bg-BG" dirty="0"/>
              <a:t>обекта</a:t>
            </a:r>
            <a:endParaRPr lang="en-US" dirty="0"/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&lt;param&gt;</a:t>
            </a:r>
          </a:p>
          <a:p>
            <a:pPr lvl="1"/>
            <a:endParaRPr lang="en-US" dirty="0"/>
          </a:p>
          <a:p>
            <a:pPr lvl="1"/>
            <a:r>
              <a:rPr lang="bg-BG" dirty="0"/>
              <a:t>Описва някой от параметрите в метод</a:t>
            </a:r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&lt;returns&gt;</a:t>
            </a:r>
          </a:p>
          <a:p>
            <a:pPr lvl="1"/>
            <a:r>
              <a:rPr lang="bg-BG" dirty="0"/>
              <a:t>Описание на връщаната стойност</a:t>
            </a:r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&lt;remarks&gt;</a:t>
            </a:r>
          </a:p>
          <a:p>
            <a:pPr lvl="1"/>
            <a:r>
              <a:rPr lang="bg-BG" dirty="0"/>
              <a:t>Допълнителна информация </a:t>
            </a:r>
            <a:r>
              <a:rPr lang="en-US" dirty="0"/>
              <a:t>(</a:t>
            </a:r>
            <a:r>
              <a:rPr lang="bg-BG" dirty="0"/>
              <a:t>бележки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</a:t>
            </a:r>
            <a:r>
              <a:rPr lang="bg-BG" dirty="0"/>
              <a:t>тагове за документация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6612" y="2971800"/>
            <a:ext cx="10515600" cy="51473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r>
              <a: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&lt;param name="name"&gt;description&lt;/param&gt;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4F7783A-733D-4DA7-A548-D68C324D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46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82845"/>
            <a:ext cx="11804822" cy="5542157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&lt;c&gt;</a:t>
            </a:r>
            <a:r>
              <a:rPr lang="en-US" sz="3200" dirty="0"/>
              <a:t> /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&lt;code&gt;</a:t>
            </a:r>
            <a:r>
              <a:rPr lang="en-US" dirty="0">
                <a:latin typeface="+mj-lt"/>
                <a:cs typeface="Consolas" panose="020B0609020204030204" pitchFamily="49" charset="0"/>
              </a:rPr>
              <a:t> - </a:t>
            </a:r>
            <a:r>
              <a:rPr lang="bg-BG" dirty="0"/>
              <a:t>позволява обозначаването на код</a:t>
            </a:r>
            <a:endParaRPr lang="en-US" dirty="0"/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see&gt; </a:t>
            </a:r>
            <a:r>
              <a:rPr lang="en-US" sz="3200" noProof="1"/>
              <a:t>/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&lt;seealso&gt;</a:t>
            </a:r>
            <a:r>
              <a:rPr lang="en-US" sz="3200" noProof="1"/>
              <a:t> +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cref</a:t>
            </a:r>
            <a:r>
              <a:rPr lang="en-US" sz="3200" noProof="1">
                <a:latin typeface="+mj-lt"/>
                <a:cs typeface="Consolas" panose="020B0609020204030204" pitchFamily="49" charset="0"/>
              </a:rPr>
              <a:t> </a:t>
            </a:r>
            <a:r>
              <a:rPr lang="en-US" noProof="1">
                <a:latin typeface="+mj-lt"/>
                <a:cs typeface="Consolas" panose="020B0609020204030204" pitchFamily="49" charset="0"/>
              </a:rPr>
              <a:t>- </a:t>
            </a:r>
            <a:r>
              <a:rPr lang="bg-BG" noProof="1"/>
              <a:t>препратка към кода</a:t>
            </a:r>
            <a:br>
              <a:rPr lang="bg-BG" noProof="1"/>
            </a:br>
            <a:br>
              <a:rPr lang="bg-BG" sz="3200" noProof="1"/>
            </a:br>
            <a:br>
              <a:rPr lang="bg-BG" sz="3200" noProof="1"/>
            </a:b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&lt;exception&gt;</a:t>
            </a:r>
          </a:p>
          <a:p>
            <a:pPr lvl="1"/>
            <a:r>
              <a:rPr lang="bg-BG" dirty="0"/>
              <a:t>Позволява да уточните кои изключения може да се хвърлят</a:t>
            </a:r>
            <a:endParaRPr lang="en-US" dirty="0"/>
          </a:p>
          <a:p>
            <a:pPr lvl="1"/>
            <a:endParaRPr lang="en-US" sz="2800" dirty="0"/>
          </a:p>
          <a:p>
            <a:r>
              <a:rPr lang="bg-BG" sz="3200" dirty="0"/>
              <a:t>Всички тагове</a:t>
            </a:r>
            <a:r>
              <a:rPr lang="en-US" sz="3200" dirty="0"/>
              <a:t>: </a:t>
            </a:r>
            <a:br>
              <a:rPr lang="bg-BG" sz="3200" dirty="0"/>
            </a:br>
            <a:r>
              <a:rPr lang="en-US" sz="3200" dirty="0">
                <a:hlinkClick r:id="rId2"/>
              </a:rPr>
              <a:t>http://msdn.microsoft.com/en-us/library/5ast78ax.aspx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</a:t>
            </a:r>
            <a:r>
              <a:rPr lang="bg-BG" dirty="0"/>
              <a:t>тагове за документация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2286000"/>
            <a:ext cx="10332131" cy="4839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&lt;see cref="GetConfigurationSettings"/&gt;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0410" y="4814737"/>
            <a:ext cx="10332131" cy="4839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&lt;exception cref="System.Exception"&gt;Thrown when...&lt;/exception&gt;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0410" y="3028273"/>
            <a:ext cx="10332131" cy="4839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&lt;seealso cref="TestClass.Main"/&gt;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7928B52-68F4-42F4-B27B-B66956F18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94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</a:t>
            </a:r>
            <a:r>
              <a:rPr lang="en-US" dirty="0"/>
              <a:t>XML </a:t>
            </a:r>
            <a:r>
              <a:rPr lang="bg-BG" dirty="0"/>
              <a:t>документация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1035382"/>
            <a:ext cx="10563648" cy="54416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&lt;summary&gt; 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The GetZero method. Always returns zero.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&lt;/summary&gt; 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&lt;example&gt;  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This sample shows how to call the &lt;see cref="GetZero"/&gt; method.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&lt;code&gt; 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class TestClass  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{ 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    static int Main()  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    { 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        return GetZero(); 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    } 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} 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&lt;/code&gt; 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 &lt;/example&gt;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int GetZero()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>
              <a:lnSpc>
                <a:spcPts val="2200"/>
              </a:lnSpc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26DFE99-8984-4621-9F8A-36294122F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3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Състои се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документи </a:t>
            </a:r>
            <a:r>
              <a:rPr lang="bg-BG" dirty="0"/>
              <a:t>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информация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Както в програмния код, така и извън него</a:t>
            </a:r>
            <a:endParaRPr lang="en-US" dirty="0"/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Външна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/>
              <a:t>документация</a:t>
            </a:r>
            <a:endParaRPr lang="en-US" dirty="0"/>
          </a:p>
          <a:p>
            <a:pPr lvl="1"/>
            <a:r>
              <a:rPr lang="bg-BG" dirty="0"/>
              <a:t>На по-високо ниво от кода</a:t>
            </a:r>
            <a:endParaRPr lang="en-US" dirty="0"/>
          </a:p>
          <a:p>
            <a:pPr lvl="1"/>
            <a:r>
              <a:rPr lang="bg-BG" dirty="0"/>
              <a:t>Описания на проблема, изисквания</a:t>
            </a:r>
            <a:r>
              <a:rPr lang="en-US" dirty="0"/>
              <a:t>, </a:t>
            </a:r>
            <a:r>
              <a:rPr lang="bg-BG" dirty="0"/>
              <a:t>проектиране, дизайн</a:t>
            </a:r>
            <a:r>
              <a:rPr lang="en-US" dirty="0"/>
              <a:t>, </a:t>
            </a:r>
            <a:r>
              <a:rPr lang="bg-BG" dirty="0"/>
              <a:t>планове за проекта</a:t>
            </a:r>
            <a:r>
              <a:rPr lang="en-US" dirty="0"/>
              <a:t>, </a:t>
            </a:r>
            <a:r>
              <a:rPr lang="bg-BG" dirty="0"/>
              <a:t>планове за тестване и </a:t>
            </a:r>
            <a:r>
              <a:rPr lang="bg-BG" dirty="0" err="1"/>
              <a:t>т.н</a:t>
            </a:r>
            <a:r>
              <a:rPr lang="en-US" dirty="0"/>
              <a:t>.</a:t>
            </a: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Вътрешна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bg-BG" dirty="0"/>
              <a:t>документация</a:t>
            </a:r>
            <a:endParaRPr lang="en-US" dirty="0"/>
          </a:p>
          <a:p>
            <a:pPr lvl="1"/>
            <a:r>
              <a:rPr lang="bg-BG" dirty="0"/>
              <a:t>На по-ниско ниво </a:t>
            </a:r>
            <a:r>
              <a:rPr lang="en-US" dirty="0"/>
              <a:t>– </a:t>
            </a:r>
            <a:r>
              <a:rPr lang="bg-BG" dirty="0"/>
              <a:t>обяснява клас, метод </a:t>
            </a:r>
            <a:br>
              <a:rPr lang="bg-BG" dirty="0"/>
            </a:br>
            <a:r>
              <a:rPr lang="bg-BG" dirty="0"/>
              <a:t>или част от кода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800" dirty="0"/>
              <a:t>Какво е проектна документация</a:t>
            </a:r>
            <a:r>
              <a:rPr lang="en-US" sz="3800" dirty="0"/>
              <a:t>?</a:t>
            </a:r>
          </a:p>
        </p:txBody>
      </p:sp>
      <p:pic>
        <p:nvPicPr>
          <p:cNvPr id="1026" name="Picture 2" descr="documentation, produc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86" y="4572459"/>
            <a:ext cx="2538726" cy="19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2112313-A620-4BA6-B216-D806B303D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69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Studio </a:t>
            </a:r>
            <a:r>
              <a:rPr lang="bg-BG" dirty="0"/>
              <a:t>ще ползва </a:t>
            </a:r>
            <a:r>
              <a:rPr lang="en-US" dirty="0"/>
              <a:t>XML </a:t>
            </a:r>
            <a:r>
              <a:rPr lang="bg-BG" dirty="0"/>
              <a:t>документацията за автоматично допълване</a:t>
            </a:r>
            <a:endParaRPr lang="en-US" dirty="0"/>
          </a:p>
          <a:p>
            <a:pPr lvl="1"/>
            <a:r>
              <a:rPr lang="bg-BG" dirty="0"/>
              <a:t>Автоматично е, просто ползва </a:t>
            </a:r>
            <a:r>
              <a:rPr lang="en-US" dirty="0"/>
              <a:t>XML </a:t>
            </a:r>
            <a:r>
              <a:rPr lang="bg-BG" dirty="0"/>
              <a:t>документите</a:t>
            </a:r>
            <a:endParaRPr lang="en-US" dirty="0"/>
          </a:p>
          <a:p>
            <a:r>
              <a:rPr lang="bg-BG" dirty="0"/>
              <a:t>Компилиране на </a:t>
            </a:r>
            <a:r>
              <a:rPr lang="en-US" dirty="0"/>
              <a:t>XML </a:t>
            </a:r>
            <a:r>
              <a:rPr lang="bg-BG" dirty="0"/>
              <a:t>документацията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Компилирайте кода с опция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/doc</a:t>
            </a:r>
            <a:r>
              <a:rPr lang="bg-BG" dirty="0"/>
              <a:t>, за да извлечете </a:t>
            </a:r>
            <a:r>
              <a:rPr lang="en-US" dirty="0"/>
              <a:t>XML </a:t>
            </a:r>
            <a:r>
              <a:rPr lang="bg-BG" dirty="0"/>
              <a:t>документ във външен </a:t>
            </a:r>
            <a:r>
              <a:rPr lang="en-US" dirty="0"/>
              <a:t>XML </a:t>
            </a:r>
            <a:r>
              <a:rPr lang="bg-BG" dirty="0"/>
              <a:t>файл</a:t>
            </a:r>
            <a:endParaRPr lang="en-US" dirty="0"/>
          </a:p>
          <a:p>
            <a:pPr lvl="1"/>
            <a:r>
              <a:rPr lang="bg-BG" dirty="0"/>
              <a:t>Ползвайте </a:t>
            </a:r>
            <a:r>
              <a:rPr lang="en-US" dirty="0">
                <a:hlinkClick r:id="rId2"/>
              </a:rPr>
              <a:t>Sandcastle</a:t>
            </a:r>
            <a:r>
              <a:rPr lang="en-US" dirty="0"/>
              <a:t> </a:t>
            </a:r>
            <a:r>
              <a:rPr lang="bg-BG" dirty="0"/>
              <a:t>или друг инструмент да генерирате </a:t>
            </a:r>
            <a:r>
              <a:rPr lang="en-US" dirty="0"/>
              <a:t>CHM / PDF / HTML / </a:t>
            </a:r>
            <a:r>
              <a:rPr lang="bg-BG" dirty="0"/>
              <a:t>друг </a:t>
            </a:r>
            <a:r>
              <a:rPr lang="en-US" dirty="0"/>
              <a:t>MSDN</a:t>
            </a:r>
            <a:r>
              <a:rPr lang="bg-BG" dirty="0"/>
              <a:t> стил на документация</a:t>
            </a:r>
            <a:endParaRPr lang="en-US" dirty="0"/>
          </a:p>
          <a:p>
            <a:pPr lvl="2"/>
            <a:r>
              <a:rPr lang="bg-BG" dirty="0"/>
              <a:t>Пример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http://www.ewoodruff.us/shfbdocs/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XML </a:t>
            </a:r>
            <a:r>
              <a:rPr lang="bg-BG" dirty="0"/>
              <a:t>документация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D7DEE36-46BB-4515-A2F1-AE9CBAB0B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05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Писане на коментари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Съвети за коментиране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Убедете се, че поясняват кода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Убедете се, че не повтарят кода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 err="1"/>
              <a:t>Самоописателен</a:t>
            </a:r>
            <a:r>
              <a:rPr lang="bg-BG" dirty="0"/>
              <a:t> код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 err="1"/>
              <a:t>Самоописателният</a:t>
            </a:r>
            <a:r>
              <a:rPr lang="bg-BG" dirty="0"/>
              <a:t> код не е извинение да прескочите писането на коментари където е необходимо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XML </a:t>
            </a:r>
            <a:r>
              <a:rPr lang="bg-BG" dirty="0"/>
              <a:t>документация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151118"/>
            <a:ext cx="3559806" cy="2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C94C31B-9581-4C54-AE02-4A7A70DBF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3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Документиране</a:t>
            </a:r>
            <a:r>
              <a:rPr lang="en-US" sz="4400" dirty="0"/>
              <a:t> </a:t>
            </a:r>
            <a:r>
              <a:rPr lang="bg-BG" sz="4400" dirty="0"/>
              <a:t>и</a:t>
            </a:r>
            <a:r>
              <a:rPr lang="en-US" sz="4400" dirty="0"/>
              <a:t> </a:t>
            </a:r>
            <a:r>
              <a:rPr lang="bg-BG" sz="4400" dirty="0"/>
              <a:t>коментиране</a:t>
            </a:r>
            <a:r>
              <a:rPr lang="en-US" sz="4400" dirty="0"/>
              <a:t> </a:t>
            </a:r>
            <a:r>
              <a:rPr lang="bg-BG" sz="4400" dirty="0"/>
              <a:t>на</a:t>
            </a:r>
            <a:r>
              <a:rPr lang="en-US" sz="4400" dirty="0"/>
              <a:t> </a:t>
            </a:r>
            <a:r>
              <a:rPr lang="bg-BG" sz="4400" dirty="0"/>
              <a:t>кода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36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15DB2FAD-3CAD-4B2A-BCF7-42EC2F73E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6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Основен помощник при документацията на ниво код</a:t>
            </a:r>
            <a:endParaRPr lang="en-US" dirty="0"/>
          </a:p>
          <a:p>
            <a:pPr lvl="1"/>
            <a:r>
              <a:rPr lang="bg-BG" dirty="0"/>
              <a:t>Структура на програмата</a:t>
            </a:r>
            <a:endParaRPr lang="en-US" dirty="0"/>
          </a:p>
          <a:p>
            <a:pPr lvl="1"/>
            <a:r>
              <a:rPr lang="bg-BG" dirty="0"/>
              <a:t>Ясен, лесен за четене и разбиране код</a:t>
            </a:r>
            <a:endParaRPr lang="en-US" dirty="0"/>
          </a:p>
          <a:p>
            <a:pPr lvl="1"/>
            <a:r>
              <a:rPr lang="bg-BG" dirty="0"/>
              <a:t>Добър стил на именуване</a:t>
            </a:r>
            <a:endParaRPr lang="en-US" dirty="0"/>
          </a:p>
          <a:p>
            <a:pPr lvl="1"/>
            <a:r>
              <a:rPr lang="bg-BG" dirty="0"/>
              <a:t>Изчистено оформление и формат</a:t>
            </a:r>
            <a:endParaRPr lang="en-US" dirty="0"/>
          </a:p>
          <a:p>
            <a:pPr lvl="1"/>
            <a:r>
              <a:rPr lang="bg-BG" dirty="0"/>
              <a:t>Разбираеми абстракции</a:t>
            </a:r>
            <a:endParaRPr lang="en-US" dirty="0"/>
          </a:p>
          <a:p>
            <a:pPr lvl="1"/>
            <a:r>
              <a:rPr lang="bg-BG" dirty="0"/>
              <a:t>Възможно най-малка сложност</a:t>
            </a:r>
            <a:endParaRPr lang="en-US" dirty="0"/>
          </a:p>
          <a:p>
            <a:pPr lvl="1"/>
            <a:r>
              <a:rPr lang="bg-BG" dirty="0"/>
              <a:t>Слаба зависимост и силна специализация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Стил на програмиране</a:t>
            </a:r>
            <a:endParaRPr lang="en-US" dirty="0"/>
          </a:p>
        </p:txBody>
      </p:sp>
      <p:pic>
        <p:nvPicPr>
          <p:cNvPr id="2050" name="Picture 2" descr="screen, style, styling, wallpaper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30910" y="3598535"/>
            <a:ext cx="3105968" cy="182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F148218-219C-4FEA-9893-F6401FE23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5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Лоши коментари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7868" y="997090"/>
            <a:ext cx="11173090" cy="563231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List&lt;int&gt; FindPrimes(int start, int end)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Create new list of integers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List&lt;int&gt; primesList = new List&lt;int&gt;();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Perform a loop from start to end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num = start; num &lt;= end; num++)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Declare boolean variable, initially true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bool prime = true;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Perform loop from 2 to sqrt(num)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for (int div = 2; div &lt;= Math.Sqrt(num); div++)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// Check if div divides num with no remainder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if (num % div == 0)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We found a divider -&gt; the number is not prime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prime = false;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Exit from the loop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break;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01129" y="6172200"/>
            <a:ext cx="320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(</a:t>
            </a:r>
            <a:r>
              <a:rPr lang="bg-BG" sz="1800" i="1" dirty="0"/>
              <a:t>продължава на другия слайд</a:t>
            </a:r>
            <a:r>
              <a:rPr lang="en-US" sz="1800" i="1" dirty="0"/>
              <a:t>)</a:t>
            </a:r>
          </a:p>
        </p:txBody>
      </p:sp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8091" y="1219200"/>
            <a:ext cx="1333637" cy="12954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7F5CBBD-3EC8-441D-9B81-F8CEAABD4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0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Лоши коментари </a:t>
            </a:r>
            <a:r>
              <a:rPr lang="en-US" dirty="0"/>
              <a:t>– </a:t>
            </a:r>
            <a:r>
              <a:rPr lang="bg-BG" dirty="0"/>
              <a:t>Пример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012" y="1219200"/>
            <a:ext cx="10766795" cy="402161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Continue with the next loop value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Check if the number is prime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(prime)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Add the number to the list of primes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primesList.Add(num);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Return the list of primes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primesList;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5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5215" y="1524000"/>
            <a:ext cx="1333637" cy="12954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B20A4CF-D49D-41EF-AB3A-1C9135C6D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5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Самоописателен</a:t>
            </a:r>
            <a:r>
              <a:rPr lang="bg-BG" dirty="0"/>
              <a:t> код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1015" y="1316321"/>
            <a:ext cx="10766795" cy="48320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List&lt;int&gt; FindPrimes(int start, int end)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List&lt;int&gt; primesList = new List&lt;int&gt;();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num = start; num &lt;= end; num++)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bool isPrime = IsPrime(num);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(isPrime)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primesList.Add(num);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primesList;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0393" y="5779081"/>
            <a:ext cx="320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(</a:t>
            </a:r>
            <a:r>
              <a:rPr lang="bg-BG" sz="1800" i="1" dirty="0"/>
              <a:t>продължава на другия слайд</a:t>
            </a:r>
            <a:r>
              <a:rPr lang="en-US" sz="1800" i="1" dirty="0"/>
              <a:t>)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688118" y="3856383"/>
            <a:ext cx="4521094" cy="896699"/>
          </a:xfrm>
          <a:prstGeom prst="wedgeRoundRectCallout">
            <a:avLst>
              <a:gd name="adj1" fmla="val -55343"/>
              <a:gd name="adj2" fmla="val -106524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Добрият код не се нуждае от коментари</a:t>
            </a:r>
            <a:r>
              <a:rPr lang="en-US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. </a:t>
            </a: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Той е самоописателен</a:t>
            </a:r>
            <a:endParaRPr lang="en-US" sz="22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pic>
        <p:nvPicPr>
          <p:cNvPr id="9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9612" y="1552223"/>
            <a:ext cx="1552622" cy="148104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DCBFB03-3F96-48A2-9921-92BE64BDD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Самоописателен</a:t>
            </a:r>
            <a:r>
              <a:rPr lang="bg-BG" dirty="0"/>
              <a:t> код </a:t>
            </a:r>
            <a:r>
              <a:rPr lang="en-US" dirty="0"/>
              <a:t>– </a:t>
            </a:r>
            <a:r>
              <a:rPr lang="bg-BG" dirty="0"/>
              <a:t>пример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1015" y="1295401"/>
            <a:ext cx="10766795" cy="523476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bool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IsPrime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(int num)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bool isPrime = true;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maxDivider = (int) Math.Sqrt(num);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div = 2; div &lt;= maxDivider; div++)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(num % div == 0)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We found a divider -&gt; the number is not prime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isPrime = false;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break;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lnSpc>
                <a:spcPct val="110000"/>
              </a:lnSpc>
              <a:spcBef>
                <a:spcPts val="10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isPrime;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551612" y="1115895"/>
            <a:ext cx="4419600" cy="1293971"/>
          </a:xfrm>
          <a:prstGeom prst="wedgeRoundRectCallout">
            <a:avLst>
              <a:gd name="adj1" fmla="val -65550"/>
              <a:gd name="adj2" fmla="val -21666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Добре написаните методи имат </a:t>
            </a: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уместни </a:t>
            </a: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имена и са лесни за четене и разбиране</a:t>
            </a:r>
            <a:endParaRPr lang="en-US" sz="22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946454" y="4800600"/>
            <a:ext cx="4957958" cy="896699"/>
          </a:xfrm>
          <a:prstGeom prst="wedgeRoundRectCallout">
            <a:avLst>
              <a:gd name="adj1" fmla="val -39601"/>
              <a:gd name="adj2" fmla="val -95005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Този коментар обяснява неочевидни детайли</a:t>
            </a:r>
            <a:r>
              <a:rPr lang="en-US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. </a:t>
            </a: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Не повтаря кода</a:t>
            </a:r>
            <a:endParaRPr lang="en-US" sz="22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9612" y="2589373"/>
            <a:ext cx="1552622" cy="1481040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E1B206F1-6A9E-4270-8E0B-40BE43141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4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/>
              <a:t>Лош стил на програмиране </a:t>
            </a:r>
            <a:r>
              <a:rPr lang="en-US" sz="3600" dirty="0"/>
              <a:t>– </a:t>
            </a:r>
            <a:r>
              <a:rPr lang="bg-BG" sz="3600" dirty="0"/>
              <a:t>пример</a:t>
            </a:r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1015" y="990601"/>
            <a:ext cx="10766795" cy="563231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 = 1; i &lt;= num; i++)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meetsCriteria[i] = true;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 = 2; i &lt;= num / 2; i++)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j = i + i;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while (j &lt;= num)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meetsCriteria[j] = false;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j = j + i;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 = 1; i &lt;= num; i++)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(meetsCriteria[i])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Console.WriteLine(i + " meets criteria.");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942012" y="2910057"/>
            <a:ext cx="5030164" cy="896699"/>
          </a:xfrm>
          <a:prstGeom prst="wedgeRoundRectCallout">
            <a:avLst>
              <a:gd name="adj1" fmla="val -71535"/>
              <a:gd name="adj2" fmla="val -20860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Неинформативни имена на променливи</a:t>
            </a:r>
            <a:r>
              <a:rPr lang="en-US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. </a:t>
            </a: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Немарливо оформление</a:t>
            </a:r>
            <a:endParaRPr lang="en-US" sz="22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pic>
        <p:nvPicPr>
          <p:cNvPr id="6" name="Picture 5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1997" y="1143000"/>
            <a:ext cx="1333637" cy="1295400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6B5F76C-23F8-41A6-BF19-44D28E75A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7166</TotalTime>
  <Words>2651</Words>
  <Application>Microsoft Office PowerPoint</Application>
  <PresentationFormat>Custom</PresentationFormat>
  <Paragraphs>450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Consolas</vt:lpstr>
      <vt:lpstr>Wingdings</vt:lpstr>
      <vt:lpstr>Wingdings 2</vt:lpstr>
      <vt:lpstr>SoftUni 16x9</vt:lpstr>
      <vt:lpstr>Документиране и коментиране на кода</vt:lpstr>
      <vt:lpstr>Съдържание</vt:lpstr>
      <vt:lpstr>Какво е проектна документация?</vt:lpstr>
      <vt:lpstr>Стил на програмиране</vt:lpstr>
      <vt:lpstr>Лоши коментари – Пример</vt:lpstr>
      <vt:lpstr>Лоши коментари – Пример(2)</vt:lpstr>
      <vt:lpstr>Самоописателен код – пример</vt:lpstr>
      <vt:lpstr>Самоописателен код – пример (2)</vt:lpstr>
      <vt:lpstr>Лош стил на програмиране – пример</vt:lpstr>
      <vt:lpstr>Добър стил на програмиране – пример</vt:lpstr>
      <vt:lpstr>Самоописателен код</vt:lpstr>
      <vt:lpstr>Списък с напомняния за самоописателен код</vt:lpstr>
      <vt:lpstr>Списък с напомняния за самоописателен код (2)</vt:lpstr>
      <vt:lpstr>Списък с напомняния за самоописателен код (3)</vt:lpstr>
      <vt:lpstr>Ефективни коментари</vt:lpstr>
      <vt:lpstr>Ефективни коментари – Грешки</vt:lpstr>
      <vt:lpstr>Ефективни коментари – Грешки (2)</vt:lpstr>
      <vt:lpstr>Ефективни коментари – Грешки (3)</vt:lpstr>
      <vt:lpstr>Ключови аспекти на ефективното коментиране</vt:lpstr>
      <vt:lpstr>Ключови аспекти на ефективното коментиране (2)</vt:lpstr>
      <vt:lpstr>Ключови аспекти на ефективното коментиране (3)</vt:lpstr>
      <vt:lpstr>Ключови аспекти на ефективното коментиране (4)</vt:lpstr>
      <vt:lpstr>Ключови аспекти на ефективното коментиране (5)</vt:lpstr>
      <vt:lpstr>Съвети за документация от по-високо ниво</vt:lpstr>
      <vt:lpstr>Оправдания и провали в документацията</vt:lpstr>
      <vt:lpstr>C# XML документация</vt:lpstr>
      <vt:lpstr>XML тагове за документация</vt:lpstr>
      <vt:lpstr>XML тагове за документация (2)</vt:lpstr>
      <vt:lpstr>Пример за XML документация</vt:lpstr>
      <vt:lpstr>C# XML документация</vt:lpstr>
      <vt:lpstr>Обобщение</vt:lpstr>
      <vt:lpstr>Документиране и коментиране на кода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Documentation</dc:title>
  <dc:subject>C# Basics Course</dc:subject>
  <dc:creator>Software University Foundation</dc:creator>
  <cp:keywords>quality code; programming; course; SoftUni; Software University</cp:keywords>
  <dc:description>Фондация "Софтуерен университет" - http://softuni.foundation</dc:description>
  <cp:lastModifiedBy>Svetlin Nakov</cp:lastModifiedBy>
  <cp:revision>299</cp:revision>
  <dcterms:created xsi:type="dcterms:W3CDTF">2014-01-02T17:00:34Z</dcterms:created>
  <dcterms:modified xsi:type="dcterms:W3CDTF">2019-12-17T12:12:39Z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