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52"/>
  </p:notesMasterIdLst>
  <p:handoutMasterIdLst>
    <p:handoutMasterId r:id="rId53"/>
  </p:handoutMasterIdLst>
  <p:sldIdLst>
    <p:sldId id="563" r:id="rId3"/>
    <p:sldId id="564" r:id="rId4"/>
    <p:sldId id="508" r:id="rId5"/>
    <p:sldId id="510" r:id="rId6"/>
    <p:sldId id="511" r:id="rId7"/>
    <p:sldId id="513" r:id="rId8"/>
    <p:sldId id="514" r:id="rId9"/>
    <p:sldId id="515" r:id="rId10"/>
    <p:sldId id="517" r:id="rId11"/>
    <p:sldId id="518" r:id="rId12"/>
    <p:sldId id="519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62" r:id="rId29"/>
    <p:sldId id="536" r:id="rId30"/>
    <p:sldId id="537" r:id="rId31"/>
    <p:sldId id="538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65" r:id="rId49"/>
    <p:sldId id="566" r:id="rId50"/>
    <p:sldId id="481" r:id="rId5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959E14F6-EBA6-4A1E-8FDE-BA8B0DB66CEB}">
          <p14:sldIdLst>
            <p14:sldId id="563"/>
            <p14:sldId id="564"/>
            <p14:sldId id="508"/>
            <p14:sldId id="510"/>
            <p14:sldId id="511"/>
            <p14:sldId id="513"/>
            <p14:sldId id="514"/>
            <p14:sldId id="515"/>
            <p14:sldId id="517"/>
            <p14:sldId id="518"/>
            <p14:sldId id="519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62"/>
            <p14:sldId id="536"/>
            <p14:sldId id="537"/>
            <p14:sldId id="538"/>
          </p14:sldIdLst>
        </p14:section>
        <p14:section name="Типични грешки" id="{EE1F86F3-DEDD-4DAA-8671-C464483CCE73}">
          <p14:sldIdLst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65"/>
            <p14:sldId id="56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8FAC6F9-EBDC-4106-B6B2-415BC7A549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0913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9F0A642-45A6-477C-A450-323B0EA057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0981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C81AED1-66BB-4989-8F83-4C9BD62767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7492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04241D0-6F92-4462-9F3C-9627260C4F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4235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ofactory.com/net/singleton-design-patter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35863"/>
            <a:ext cx="6002730" cy="2613492"/>
            <a:chOff x="745783" y="3535863"/>
            <a:chExt cx="6002730" cy="261349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40984" y="3535863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808412" y="533400"/>
            <a:ext cx="7772400" cy="1654780"/>
          </a:xfrm>
        </p:spPr>
        <p:txBody>
          <a:bodyPr>
            <a:normAutofit/>
          </a:bodyPr>
          <a:lstStyle/>
          <a:p>
            <a:r>
              <a:rPr lang="bg-BG" sz="4800" dirty="0"/>
              <a:t>Качествени класове и йерархии от класове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455613" y="2286000"/>
            <a:ext cx="11201400" cy="685800"/>
          </a:xfrm>
        </p:spPr>
        <p:txBody>
          <a:bodyPr>
            <a:noAutofit/>
          </a:bodyPr>
          <a:lstStyle/>
          <a:p>
            <a:r>
              <a:rPr lang="bg-BG" sz="3400" dirty="0"/>
              <a:t>Утвърдени практики за обектно-ориентиран дизайн</a:t>
            </a:r>
            <a:endParaRPr lang="en-US" sz="3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87562" y="4076772"/>
            <a:ext cx="4193250" cy="2022437"/>
            <a:chOff x="6838884" y="3810000"/>
            <a:chExt cx="4741928" cy="2289209"/>
          </a:xfrm>
        </p:grpSpPr>
        <p:pic>
          <p:nvPicPr>
            <p:cNvPr id="17" name="Picture 2" descr="http://www.highrely.com/assets/Software_Test_We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8884" y="3810000"/>
              <a:ext cx="4741928" cy="2289209"/>
            </a:xfrm>
            <a:prstGeom prst="roundRect">
              <a:avLst>
                <a:gd name="adj" fmla="val 1480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accent5">
                  <a:lumMod val="20000"/>
                  <a:lumOff val="80000"/>
                  <a:alpha val="25000"/>
                </a:schemeClr>
              </a:solidFill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7008812" y="3886200"/>
              <a:ext cx="41910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public class Student</a:t>
              </a:r>
            </a:p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private string name;</a:t>
              </a:r>
            </a:p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private int age;</a:t>
              </a:r>
            </a:p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…</a:t>
              </a:r>
            </a:p>
            <a:p>
              <a:r>
                <a:rPr lang="en-US" sz="2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9FAAB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33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</a:t>
            </a:r>
            <a:r>
              <a:rPr lang="en-US" dirty="0"/>
              <a:t> C# </a:t>
            </a:r>
            <a:r>
              <a:rPr lang="bg-BG" dirty="0"/>
              <a:t>полиморфизмът се реализира чрез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Виртуални </a:t>
            </a:r>
            <a:r>
              <a:rPr lang="bg-BG" dirty="0"/>
              <a:t>методи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Абстрактни </a:t>
            </a:r>
            <a:r>
              <a:rPr lang="bg-BG" dirty="0"/>
              <a:t>методи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Интерфейси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override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презаписва виртуален метод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Полиморфизъм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279C3FF-2B2E-4DFB-96F2-A45C92BC2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Полиморфизъм – 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5736" y="1079034"/>
            <a:ext cx="10157354" cy="55503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IE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Person </a:t>
            </a:r>
          </a:p>
          <a:p>
            <a:pPr>
              <a:lnSpc>
                <a:spcPct val="80000"/>
              </a:lnSpc>
            </a:pPr>
            <a:r>
              <a:rPr lang="en-IE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virtual void PrintName() 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Console.Write("I am </a:t>
            </a: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person.");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</a:t>
            </a: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Trainer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: Person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override void PrintName() 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"I am a </a:t>
            </a: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trainer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 " + base.PrintName());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: Person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override void PrintName() 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Console.WriteLine("I am a student.");</a:t>
            </a: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700" y="121920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7E3B586-85C3-4A75-9FBB-AD7F074A9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 a consistent level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abstraction </a:t>
            </a:r>
            <a:r>
              <a:rPr lang="en-US" dirty="0"/>
              <a:t>in the class contract (publicly visible members)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abstraction the class is implementing?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 it represent only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one thing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 the class name well describe its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purpose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 the class define clear and easy to understand public interface?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 the class hide all its implementation details?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/>
          <a:lstStyle/>
          <a:p>
            <a:r>
              <a:rPr lang="bg-BG" sz="3700"/>
              <a:t>Висококачествени класове: Абстракция (</a:t>
            </a:r>
            <a:r>
              <a:rPr lang="en-US" sz="3700"/>
              <a:t>Abstraction)</a:t>
            </a:r>
            <a:endParaRPr lang="en-US" sz="37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205FD9F-5AA2-4F16-AB4E-E2472AC0D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3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Добра абстракция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1066800"/>
            <a:ext cx="10563648" cy="540821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Font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string Name { get; set;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float SizeInPoints { get; set;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FontStyle Style { get; set;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Font(string name, float sizeInPoints, FontStyle style)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this.Name = name;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this.SizeInPoints = sizeInPoints;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this.Style = style;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void DrawString(DrawingSurface surface, 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str, int x, int y) {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Size MeasureString(string str) { </a:t>
            </a:r>
            <a:r>
              <a:rPr lang="bg-BG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}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0913" y="129540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A8D7CDB-1F19-45B2-879D-BCC6A2F44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Лоша абстракция – 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441" y="1248812"/>
            <a:ext cx="10969943" cy="5151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Program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title;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size;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Color color;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InitializeCommandStack();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PushCommand(Command command);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Command PopCommand();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ShutdownCommandStack();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InitializeReportFormatting();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FormatReport(Report report);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PrintReport(Report report);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InitializeGlobalData();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ShutdownGlobalData();</a:t>
            </a:r>
          </a:p>
          <a:p>
            <a:pPr>
              <a:lnSpc>
                <a:spcPct val="110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977612" y="1474304"/>
            <a:ext cx="5002999" cy="953453"/>
          </a:xfrm>
          <a:prstGeom prst="wedgeRoundRectCallout">
            <a:avLst>
              <a:gd name="adj1" fmla="val -73628"/>
              <a:gd name="adj2" fmla="val -4440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Този клас наистина ли представя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„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програма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"?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Това име добро ли е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770812" y="4953000"/>
            <a:ext cx="3453580" cy="953453"/>
          </a:xfrm>
          <a:prstGeom prst="wedgeRoundRectCallout">
            <a:avLst>
              <a:gd name="adj1" fmla="val -69981"/>
              <a:gd name="adj2" fmla="val -3058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Този клас дали има една-едничка цел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139070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8B9D448-C7B8-4A66-84A8-086FC31C6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Define operations along with their opposites, e.g.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Open()</a:t>
            </a:r>
            <a:r>
              <a:rPr lang="en-US" dirty="0"/>
              <a:t>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Close()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Move unrelated methods in another class, e.g.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class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Employee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if you need to calculate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by given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DateOfBirth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Create </a:t>
            </a:r>
            <a:r>
              <a:rPr lang="bg-BG" dirty="0"/>
              <a:t>а </a:t>
            </a:r>
            <a:r>
              <a:rPr lang="en-US" dirty="0"/>
              <a:t>static method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CalcAgeByBirthDate(…)</a:t>
            </a:r>
            <a:r>
              <a:rPr lang="en-US" dirty="0"/>
              <a:t> in a separate class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DateUtils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Group related methods into a single class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Does the class name correspond to the class content?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Постигане на добра абстракция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859E519-AE24-41B3-AE0D-8A47FCD81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5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Beware of breaking the interface abstraction due to evolution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Don't add public members inconsistent with abstraction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Example: in class called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Employee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at some time we add method for accessing the DB with SQL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Постигане на добра абстракция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3723144"/>
            <a:ext cx="1056364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Employee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FirstName { get; set; }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LastName; { get; set; }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SqlCommand FindByPrimaryKeySqlCommand(int id);</a:t>
            </a:r>
          </a:p>
          <a:p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024" y="3875544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BD8902F-F3FA-4AA7-BD3E-C40CD306E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Minimize visibility</a:t>
            </a:r>
            <a:r>
              <a:rPr lang="en-US" sz="3000" dirty="0"/>
              <a:t> of classes and members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 C# start from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dirty="0"/>
              <a:t> and move to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dirty="0"/>
              <a:t> if required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Classes should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hide</a:t>
            </a:r>
            <a:r>
              <a:rPr lang="en-US" sz="3000" dirty="0"/>
              <a:t> their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implementation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details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 principle called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encapsulation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in OOP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Anything which is not part of the class interface should be declared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Classes with good encapsulated classes are: less complex, easier to maintain, more loosely coupled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Classes should keep their state clean </a:t>
            </a:r>
            <a:r>
              <a:rPr lang="en-US" sz="3000" dirty="0">
                <a:sym typeface="Wingdings" panose="05000000000000000000" pitchFamily="2" charset="2"/>
              </a:rPr>
              <a:t> throw an exception if invalid data is being assigned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/>
              <a:t>Капсулиране (</a:t>
            </a:r>
            <a:r>
              <a:rPr lang="en-US" sz="3800"/>
              <a:t>Encapsulation)</a:t>
            </a:r>
            <a:endParaRPr lang="en-US" sz="3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BEB6B3E-68E9-4E05-8166-6DFB50152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Never declare fields public (except constants)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properties / methods to access the fields</a:t>
            </a:r>
          </a:p>
          <a:p>
            <a:pPr>
              <a:lnSpc>
                <a:spcPct val="100000"/>
              </a:lnSpc>
            </a:pPr>
            <a:r>
              <a:rPr lang="en-US" dirty="0"/>
              <a:t>Don't put private implementation details in the public interface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public members should be consistent with the abstraction represented by the class</a:t>
            </a:r>
          </a:p>
          <a:p>
            <a:pPr>
              <a:lnSpc>
                <a:spcPct val="100000"/>
              </a:lnSpc>
            </a:pPr>
            <a:r>
              <a:rPr lang="en-US" dirty="0"/>
              <a:t>Don't make a method public just because it calls only public methods</a:t>
            </a:r>
          </a:p>
          <a:p>
            <a:pPr>
              <a:lnSpc>
                <a:spcPct val="100000"/>
              </a:lnSpc>
            </a:pPr>
            <a:r>
              <a:rPr lang="en-US" dirty="0"/>
              <a:t>Don't make assumptions about how the class will be used or will not be used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Капсулиране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E657349-6903-4F02-8842-D7E65AFBD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1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Don't violate encapsulation semantically!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Don't rely on non-documented internal behavior or side effects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Wrong example: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Skip calling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ConnectToDB()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dirty="0"/>
              <a:t>because you just called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FindEmployeeById()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dirty="0"/>
              <a:t>which should open connection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Another wrong example: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Use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String.Empty</a:t>
            </a:r>
            <a:r>
              <a:rPr lang="en-US" dirty="0"/>
              <a:t> instead of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Titles.NoTitle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r>
              <a:rPr lang="en-US" dirty="0"/>
              <a:t>because you know both values are the same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Капсулиране</a:t>
            </a:r>
            <a:r>
              <a:rPr lang="en-US" dirty="0"/>
              <a:t> (3)</a:t>
            </a:r>
          </a:p>
        </p:txBody>
      </p:sp>
      <p:pic>
        <p:nvPicPr>
          <p:cNvPr id="5" name="Picture 4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261" y="3214750"/>
            <a:ext cx="796759" cy="750125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8260" y="4800600"/>
            <a:ext cx="796759" cy="750125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A1C5FCE-3C38-42ED-8DE4-424F20224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4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5938" y="2305101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Tx/>
              <a:buAutoNum type="arabicPeriod"/>
            </a:pPr>
            <a:r>
              <a:rPr lang="bg-BG" dirty="0"/>
              <a:t>Основни принципи</a:t>
            </a:r>
            <a:endParaRPr lang="en-US" dirty="0"/>
          </a:p>
          <a:p>
            <a:pPr marL="804863" lvl="1" indent="-457200"/>
            <a:r>
              <a:rPr lang="bg-BG" dirty="0"/>
              <a:t>Специализация, зависимост</a:t>
            </a:r>
            <a:endParaRPr lang="en-US" dirty="0"/>
          </a:p>
          <a:p>
            <a:pPr marL="804863" lvl="1" indent="-457200"/>
            <a:r>
              <a:rPr lang="bg-BG" dirty="0"/>
              <a:t>Абстракция</a:t>
            </a:r>
            <a:r>
              <a:rPr lang="en-US" dirty="0"/>
              <a:t>, </a:t>
            </a:r>
            <a:r>
              <a:rPr lang="bg-BG" dirty="0"/>
              <a:t>капсулиране</a:t>
            </a:r>
            <a:r>
              <a:rPr lang="en-US" dirty="0"/>
              <a:t>,</a:t>
            </a:r>
            <a:br>
              <a:rPr lang="en-US" dirty="0"/>
            </a:br>
            <a:r>
              <a:rPr lang="bg-BG" dirty="0"/>
              <a:t>наследяване</a:t>
            </a:r>
            <a:r>
              <a:rPr lang="en-US" dirty="0"/>
              <a:t>, </a:t>
            </a:r>
            <a:r>
              <a:rPr lang="bg-BG" dirty="0"/>
              <a:t>полиморфизъм</a:t>
            </a:r>
            <a:endParaRPr lang="en-US" dirty="0"/>
          </a:p>
          <a:p>
            <a:pPr marL="442913" indent="-442913">
              <a:spcBef>
                <a:spcPts val="1200"/>
              </a:spcBef>
              <a:buFontTx/>
              <a:buAutoNum type="arabicPeriod"/>
            </a:pPr>
            <a:r>
              <a:rPr lang="bg-BG" dirty="0"/>
              <a:t>Висококачествени класове</a:t>
            </a:r>
            <a:endParaRPr lang="en-US" dirty="0"/>
          </a:p>
          <a:p>
            <a:pPr marL="804863" lvl="1" indent="-457200"/>
            <a:r>
              <a:rPr lang="bg-BG" dirty="0"/>
              <a:t>Коректна употреба на ООП</a:t>
            </a:r>
            <a:endParaRPr lang="en-US" dirty="0"/>
          </a:p>
          <a:p>
            <a:pPr marL="804863" lvl="1" indent="-457200"/>
            <a:r>
              <a:rPr lang="bg-BG" dirty="0"/>
              <a:t>Клас методи</a:t>
            </a:r>
            <a:r>
              <a:rPr lang="en-US" dirty="0"/>
              <a:t>, </a:t>
            </a:r>
            <a:r>
              <a:rPr lang="bg-BG" dirty="0"/>
              <a:t>конструктори</a:t>
            </a:r>
            <a:r>
              <a:rPr lang="en-US" dirty="0"/>
              <a:t>, </a:t>
            </a:r>
            <a:r>
              <a:rPr lang="bg-BG" dirty="0"/>
              <a:t>данни</a:t>
            </a:r>
            <a:endParaRPr lang="en-US" dirty="0"/>
          </a:p>
          <a:p>
            <a:pPr marL="804863" lvl="1" indent="-457200"/>
            <a:r>
              <a:rPr lang="bg-BG" dirty="0"/>
              <a:t>Добра причина за създаването на класа</a:t>
            </a:r>
            <a:endParaRPr lang="en-US" dirty="0"/>
          </a:p>
          <a:p>
            <a:pPr marL="442913" indent="-442913">
              <a:spcBef>
                <a:spcPts val="1200"/>
              </a:spcBef>
              <a:buFontTx/>
              <a:buAutoNum type="arabicPeriod"/>
            </a:pPr>
            <a:r>
              <a:rPr lang="bg-BG" dirty="0"/>
              <a:t>Типични грешки, които да избягвате в ООП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0EA84EC-66B4-471B-A7CF-2B2298792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Включването е</a:t>
            </a:r>
            <a:r>
              <a:rPr lang="en-US" dirty="0"/>
              <a:t> </a:t>
            </a:r>
            <a:r>
              <a:rPr lang="bg-BG" dirty="0"/>
              <a:t>връзка тип </a:t>
            </a:r>
            <a:r>
              <a:rPr lang="en-US" dirty="0"/>
              <a:t>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той има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Например</a:t>
            </a:r>
            <a:r>
              <a:rPr lang="en-US" dirty="0"/>
              <a:t>: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Клавиатура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има множество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Клавиши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Наследяването е връзка тип</a:t>
            </a:r>
            <a:r>
              <a:rPr lang="en-US" dirty="0"/>
              <a:t> 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той е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Проектиран</a:t>
            </a:r>
            <a:r>
              <a:rPr lang="en-US" dirty="0"/>
              <a:t> </a:t>
            </a:r>
            <a:r>
              <a:rPr lang="bg-BG" dirty="0"/>
              <a:t>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наследяване</a:t>
            </a:r>
            <a:r>
              <a:rPr lang="en-US" dirty="0"/>
              <a:t>: </a:t>
            </a:r>
            <a:r>
              <a:rPr lang="bg-BG" dirty="0"/>
              <a:t>направете класа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abstract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Забрана за наследяване</a:t>
            </a:r>
            <a:r>
              <a:rPr lang="en-US" dirty="0"/>
              <a:t>: </a:t>
            </a:r>
            <a:r>
              <a:rPr lang="bg-BG" dirty="0"/>
              <a:t>направете го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sealed</a:t>
            </a:r>
            <a:r>
              <a:rPr lang="en-US" dirty="0"/>
              <a:t> 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Подкласовете трябва да са </a:t>
            </a:r>
            <a:r>
              <a:rPr lang="bg-BG" dirty="0" err="1"/>
              <a:t>ползваеми</a:t>
            </a:r>
            <a:r>
              <a:rPr lang="bg-BG" dirty="0"/>
              <a:t> и през базовия клас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Без да се налага на потребителя да научава какви са разликите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Декларирайте инструменталните класове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553797" cy="1110780"/>
          </a:xfrm>
        </p:spPr>
        <p:txBody>
          <a:bodyPr>
            <a:normAutofit/>
          </a:bodyPr>
          <a:lstStyle/>
          <a:p>
            <a:r>
              <a:rPr lang="bg-BG"/>
              <a:t>Наследяване или включване (</a:t>
            </a:r>
            <a:r>
              <a:rPr lang="en-US"/>
              <a:t>Containment)?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E9C3742-1A46-4814-8E07-579095811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скривайте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методи в подклас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ако класа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Timer</a:t>
            </a:r>
            <a:r>
              <a:rPr lang="en-US" dirty="0"/>
              <a:t> </a:t>
            </a:r>
            <a:r>
              <a:rPr lang="bg-BG" dirty="0"/>
              <a:t>има </a:t>
            </a:r>
            <a:r>
              <a:rPr lang="en-US" dirty="0"/>
              <a:t>public </a:t>
            </a:r>
            <a:r>
              <a:rPr lang="bg-BG" dirty="0"/>
              <a:t>метод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Start()</a:t>
            </a:r>
            <a:r>
              <a:rPr lang="en-US" dirty="0"/>
              <a:t>, </a:t>
            </a:r>
            <a:r>
              <a:rPr lang="bg-BG" dirty="0"/>
              <a:t>не дефинирайте </a:t>
            </a:r>
            <a:r>
              <a:rPr lang="en-US" dirty="0"/>
              <a:t>private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Start()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AtomTimer</a:t>
            </a:r>
          </a:p>
          <a:p>
            <a:pPr>
              <a:lnSpc>
                <a:spcPct val="100000"/>
              </a:lnSpc>
            </a:pPr>
            <a:r>
              <a:rPr lang="bg-BG" noProof="1"/>
              <a:t>Преместете общите интерфейси, данни и поведение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толкова нагоре, колкото е възможно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noProof="1"/>
              <a:t>в дървото на наследяването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bg-BG" noProof="1"/>
              <a:t>Това максимизира многократното използване на кода</a:t>
            </a:r>
            <a:endParaRPr lang="en-US" noProof="1"/>
          </a:p>
          <a:p>
            <a:pPr>
              <a:lnSpc>
                <a:spcPct val="100000"/>
              </a:lnSpc>
            </a:pPr>
            <a:r>
              <a:rPr lang="bg-BG" noProof="1"/>
              <a:t>Бъдете скептични към базови класове, които имат само един клас-наследник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bg-BG" noProof="1"/>
              <a:t>Наистина ли е нужнмо още едно ниво на наследяване</a:t>
            </a:r>
            <a:r>
              <a:rPr lang="en-US" noProof="1"/>
              <a:t>?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Наследяване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2472A6A-4A9A-4D17-99B1-7BD5F5006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/>
              <a:t>Бъдете подозрителни към класове, които презаписват процедура и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не правят нищо</a:t>
            </a: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sz="3600" dirty="0"/>
              <a:t>в нея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bg-BG" sz="3600" dirty="0"/>
              <a:t>Дали коректно е ползвана тази процедура</a:t>
            </a:r>
            <a:r>
              <a:rPr lang="en-US" sz="3600" dirty="0"/>
              <a:t>?</a:t>
            </a:r>
          </a:p>
          <a:p>
            <a:pPr>
              <a:lnSpc>
                <a:spcPct val="100000"/>
              </a:lnSpc>
            </a:pPr>
            <a:r>
              <a:rPr lang="bg-BG" sz="3600" dirty="0"/>
              <a:t>Избягвайте прекалено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многократното наследяване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bg-BG" sz="3600" dirty="0"/>
              <a:t>Не създавайте повече от</a:t>
            </a:r>
            <a:r>
              <a:rPr lang="en-US" sz="3600" dirty="0"/>
              <a:t> 6 </a:t>
            </a:r>
            <a:r>
              <a:rPr lang="bg-BG" sz="3600" dirty="0"/>
              <a:t>нива на наследяване</a:t>
            </a:r>
            <a:endParaRPr lang="en-US" sz="3600" dirty="0"/>
          </a:p>
          <a:p>
            <a:pPr>
              <a:lnSpc>
                <a:spcPct val="100000"/>
              </a:lnSpc>
            </a:pPr>
            <a:r>
              <a:rPr lang="bg-BG" sz="3600" dirty="0"/>
              <a:t>Избягвайте ползването на </a:t>
            </a:r>
            <a:r>
              <a:rPr lang="en-US" sz="3600" dirty="0"/>
              <a:t>protected </a:t>
            </a:r>
            <a:r>
              <a:rPr lang="bg-BG" sz="3600" dirty="0"/>
              <a:t>полетата за данни в наследения клас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bg-BG" sz="3600" dirty="0"/>
              <a:t>По-добре добавете наследен </a:t>
            </a:r>
            <a:r>
              <a:rPr lang="en-US" sz="3600" dirty="0"/>
              <a:t>protected </a:t>
            </a:r>
            <a:r>
              <a:rPr lang="bg-BG" sz="3600" dirty="0"/>
              <a:t>метод / свойства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Наследяване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4DE764A-1D78-48AE-B287-64925FEEA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Предпочитайте пред многократна проверка на типа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dirty="0"/>
              <a:t>Помислете за наследяване на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Circle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Square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от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Shape</a:t>
            </a:r>
            <a:r>
              <a:rPr lang="en-US" dirty="0"/>
              <a:t> </a:t>
            </a:r>
            <a:r>
              <a:rPr lang="bg-BG" dirty="0"/>
              <a:t>и презаписване на метода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Draw()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Наследяване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1933813"/>
            <a:ext cx="10258928" cy="33239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switch (shape.Type)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Shape.Circle: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((Circle) shape).DrawCircle();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Shape.Square: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((Square) shape).DrawSquare();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21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5" y="210305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89DCFA5-3014-49FC-9B16-DB0949661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Дръжте броят на методите в клас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възможно най-малък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ym typeface="Wingdings" pitchFamily="2" charset="2"/>
              </a:rPr>
              <a:t>намалява се сложността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Намалете директното извикване на методи на други класове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Намалете индиректното извикване на методи на други класове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По-малко викания на външни методи</a:t>
            </a:r>
            <a:r>
              <a:rPr lang="en-US" dirty="0"/>
              <a:t> ==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по-малка зависимост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Известно също като </a:t>
            </a:r>
            <a:r>
              <a:rPr lang="en-US" dirty="0"/>
              <a:t>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fan-out</a:t>
            </a:r>
            <a:r>
              <a:rPr lang="en-US" dirty="0"/>
              <a:t>"</a:t>
            </a:r>
          </a:p>
          <a:p>
            <a:pPr>
              <a:lnSpc>
                <a:spcPct val="100000"/>
              </a:lnSpc>
            </a:pPr>
            <a:r>
              <a:rPr lang="bg-BG" dirty="0"/>
              <a:t>Минимизирайте степента на взаимодействие на класа с </a:t>
            </a:r>
            <a:br>
              <a:rPr lang="bg-BG" dirty="0"/>
            </a:br>
            <a:r>
              <a:rPr lang="bg-BG" dirty="0"/>
              <a:t>други</a:t>
            </a:r>
            <a:r>
              <a:rPr lang="en-US" dirty="0"/>
              <a:t> </a:t>
            </a:r>
            <a:r>
              <a:rPr lang="bg-BG" dirty="0"/>
              <a:t>класове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ym typeface="Wingdings" pitchFamily="2" charset="2"/>
              </a:rPr>
              <a:t>Намалява се зависимостта между класовете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Клас-методи и данни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E618EA0-2B4F-4104-87E4-D980D6E23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Инициализирайте всички членове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данни във всички конструктори, ако е възможно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 err="1"/>
              <a:t>Неинициализираните</a:t>
            </a:r>
            <a:r>
              <a:rPr lang="bg-BG" dirty="0"/>
              <a:t> данни са предпоставка за грешки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Частично инициализираните са дори още по-лоши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Некоректен пример</a:t>
            </a:r>
            <a:r>
              <a:rPr lang="en-US" dirty="0"/>
              <a:t>: </a:t>
            </a:r>
            <a:r>
              <a:rPr lang="bg-BG" dirty="0"/>
              <a:t>присвоява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dirty="0"/>
              <a:t> </a:t>
            </a:r>
            <a:r>
              <a:rPr lang="bg-BG" dirty="0"/>
              <a:t>в класа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Person</a:t>
            </a:r>
            <a:r>
              <a:rPr lang="en-US" dirty="0"/>
              <a:t> </a:t>
            </a:r>
            <a:r>
              <a:rPr lang="bg-BG" dirty="0"/>
              <a:t>но оставя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dirty="0"/>
              <a:t> </a:t>
            </a:r>
            <a:r>
              <a:rPr lang="bg-BG" dirty="0"/>
              <a:t>празно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Инициализирайте всички членове-данни в същия ред, в който са декларирани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Предпочитайте </a:t>
            </a:r>
            <a:r>
              <a:rPr lang="en-US" dirty="0"/>
              <a:t>deep copies </a:t>
            </a:r>
            <a:r>
              <a:rPr lang="bg-BG" dirty="0"/>
              <a:t>пред </a:t>
            </a:r>
            <a:r>
              <a:rPr lang="en-US" dirty="0"/>
              <a:t>shallow copies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ICloneable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ще направи</a:t>
            </a:r>
            <a:r>
              <a:rPr lang="en-US" dirty="0"/>
              <a:t> deep copy)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 на класа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BF9D51D-1764-4AA4-905F-C51D340C9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1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Използвайте </a:t>
            </a:r>
            <a:r>
              <a:rPr lang="en-US" dirty="0"/>
              <a:t>private </a:t>
            </a:r>
            <a:r>
              <a:rPr lang="bg-BG" dirty="0"/>
              <a:t>конструктори, за да забраните директното създаване на инстанции на класа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шаблони в дизайна за класическите случаи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при създаването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</a:t>
            </a:r>
            <a:r>
              <a:rPr lang="en-US" dirty="0"/>
              <a:t> Singleton, Factory Method, Abstract Factory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в структурата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</a:t>
            </a:r>
            <a:r>
              <a:rPr lang="en-US" dirty="0"/>
              <a:t> Adapter, Bridge, Composite, Decorator, Façade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в поведението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</a:t>
            </a:r>
            <a:r>
              <a:rPr lang="en-US" dirty="0"/>
              <a:t> Command, Iterator, Observer, Strategy, Template Method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Използвайте шаблони в дизайна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07D316C-8CF2-4004-A29E-C598E2B23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Singleton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noProof="1"/>
              <a:t>клас е такъв клас, който трябва да има само един-единствен екземпляр</a:t>
            </a:r>
            <a:endParaRPr lang="bg-BG" dirty="0"/>
          </a:p>
          <a:p>
            <a:r>
              <a:rPr lang="bg-BG" dirty="0"/>
              <a:t>Понякога</a:t>
            </a:r>
            <a:r>
              <a:rPr lang="en-US" dirty="0"/>
              <a:t> Singleton </a:t>
            </a:r>
            <a:r>
              <a:rPr lang="bg-BG" dirty="0"/>
              <a:t>погрешно е смятан за глобална променлива</a:t>
            </a:r>
            <a:r>
              <a:rPr lang="en-US" dirty="0"/>
              <a:t> – </a:t>
            </a:r>
            <a:r>
              <a:rPr lang="bg-BG" dirty="0"/>
              <a:t>не е</a:t>
            </a:r>
            <a:r>
              <a:rPr lang="en-US" dirty="0"/>
              <a:t>!</a:t>
            </a:r>
          </a:p>
          <a:p>
            <a:r>
              <a:rPr lang="bg-BG" dirty="0"/>
              <a:t>Възможни употреби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Късно зареждане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Thread-safe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2"/>
              </a:rPr>
              <a:t>http://www.dofactory.com/net/singleton-design-pattern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</a:t>
            </a:r>
            <a:r>
              <a:rPr lang="bg-BG" dirty="0"/>
              <a:t> шаблон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383" y="3657600"/>
            <a:ext cx="6972227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07F431-62A5-4188-BE93-A9BD98EB2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88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Моделиране на обекти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реалния свят</a:t>
            </a:r>
            <a:r>
              <a:rPr lang="en-US" dirty="0"/>
              <a:t> </a:t>
            </a:r>
            <a:r>
              <a:rPr lang="bg-BG" dirty="0"/>
              <a:t>чрез ООП класове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Моделиране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абстрактни</a:t>
            </a:r>
            <a:r>
              <a:rPr lang="en-US" dirty="0"/>
              <a:t> </a:t>
            </a:r>
            <a:r>
              <a:rPr lang="bg-BG" dirty="0"/>
              <a:t>обекти, процеси и </a:t>
            </a:r>
            <a:r>
              <a:rPr lang="bg-BG" dirty="0" err="1"/>
              <a:t>т.н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Намаляване на сложността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Работа на по-високо ниво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Изолиране на сложността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Скрива я в клас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Скрива детайлите по реализацията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капсулиране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Намалява ефекта на промените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Промените засягат само съответния клас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причини да създадете клас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F25E55B-E92F-4C5C-86FA-9CEE585C1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2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Скрива </a:t>
            </a:r>
            <a:r>
              <a:rPr lang="bg-BG" dirty="0"/>
              <a:t>глобалните данни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Работи чрез методи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Групира </a:t>
            </a:r>
            <a:r>
              <a:rPr lang="bg-BG" dirty="0"/>
              <a:t>променливи, които се ползват заедно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Създава централизирани точки за контрол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Една задача трябва да се изпълнява от едно място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Избягване на дублирането на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Улеснява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многократната употреба 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 ползването на йерархии от класове и виртуални методи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Пакетира свързаните операции на едно място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причини да създадете клас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2556A0F-BF5E-460C-91A0-71D914D4D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1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Специализация (</a:t>
            </a:r>
            <a:r>
              <a:rPr lang="en-US"/>
              <a:t>Cohesion)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Специализацията </a:t>
            </a:r>
            <a:r>
              <a:rPr lang="bg-BG" dirty="0"/>
              <a:t>показва доколко близки са всички процедури в клас или модул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Специализацията трябва да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висока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Класовете трябва да съдържат силно взаимосвързана функционалност и да се стремят да 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една-едничка цел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single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purpose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Силната специализация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/>
              <a:t>полезен инструмент за справяне със сложността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Добре дефинираните абстракции водят до силна специализация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Лошите абстракции са с малка специализация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BC4E05F-5B13-41C9-AFBD-C65D2E2E8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8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Групирайте свързаните класове в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пространства от имена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Следвайте една и съща конвенция в именуването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Пространства от имена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2573203"/>
            <a:ext cx="10462075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namespace Utils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class MathUtils { …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class StringUtils { …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namespace DataAccessLayer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class GenericDAO&lt;Key, Entity&gt; { …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class EmployeeDAO&lt;int, Employee&gt; { …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class AddressDAO&lt;int, Address&gt; { …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412" y="2649403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C25ED7A-A04D-45ED-9DF1-7A01734D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9144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Никога не ползвайте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множествено число в името на класа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Освен ако не са някакъв вид колекция</a:t>
            </a:r>
            <a:r>
              <a:rPr lang="en-US" sz="2800" dirty="0"/>
              <a:t>!</a:t>
            </a:r>
          </a:p>
          <a:p>
            <a:pPr>
              <a:lnSpc>
                <a:spcPct val="100000"/>
              </a:lnSpc>
            </a:pPr>
            <a:r>
              <a:rPr lang="bg-BG" sz="3000" dirty="0"/>
              <a:t>Лош пример</a:t>
            </a:r>
            <a:r>
              <a:rPr lang="en-US" sz="3000" dirty="0"/>
              <a:t>:</a:t>
            </a:r>
            <a:br>
              <a:rPr lang="en-US" sz="3000" dirty="0"/>
            </a:b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Добър пример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Множествено число в името на класа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7652" y="2677886"/>
            <a:ext cx="10462075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Teachers : ITeacher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List&lt;ICourse&gt; Courses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7652" y="4856670"/>
            <a:ext cx="10462075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GameFieldConstants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int MinX = 100;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int MaxX = 700;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3268" y="5211783"/>
            <a:ext cx="1044755" cy="1014845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590" y="2971800"/>
            <a:ext cx="1052671" cy="1022533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68689" y="2209800"/>
            <a:ext cx="3903522" cy="953453"/>
          </a:xfrm>
          <a:prstGeom prst="wedgeRoundRectCallout">
            <a:avLst>
              <a:gd name="adj1" fmla="val -64003"/>
              <a:gd name="adj2" fmla="val 1963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Единствено число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: </a:t>
            </a:r>
            <a:r>
              <a:rPr lang="en-US" sz="24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Teacher 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(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един учител, не няколко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)</a:t>
            </a:r>
            <a:endParaRPr lang="en-US" sz="2400" b="1" noProof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B5CC795-26AC-4425-A043-595F01B3C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Не хвърляйте изключения без параметри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Хвърляне на изключения без параметри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2133600"/>
            <a:ext cx="10462075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ICourse CreateCourse(string name, string town)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(name == null)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throw new ArgumentNullException();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(town == null)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throw new ArgumentNullException();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new Course(name, town);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32612" y="3456259"/>
            <a:ext cx="2667000" cy="953453"/>
          </a:xfrm>
          <a:prstGeom prst="wedgeRoundRectCallout">
            <a:avLst>
              <a:gd name="adj1" fmla="val -75580"/>
              <a:gd name="adj2" fmla="val 62277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Кой параметър е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тук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2017" y="2312091"/>
            <a:ext cx="1040709" cy="104070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7A7B1D4-09F9-4AB3-9D9A-A33DC1A30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Проверка за невалидни данни да е в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</a:t>
            </a:r>
            <a:r>
              <a:rPr lang="bg-BG" dirty="0"/>
              <a:t>-и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Не в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</a:t>
            </a:r>
            <a:r>
              <a:rPr lang="en-US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Параметри, проверявани в </a:t>
            </a:r>
            <a:r>
              <a:rPr lang="en-US"/>
              <a:t>Getter-</a:t>
            </a:r>
            <a:r>
              <a:rPr lang="bg-BG"/>
              <a:t>а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2383572"/>
            <a:ext cx="10462075" cy="40934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string Town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get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if (string.IsNullOrWhiteSpace(this.town))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throw new ArgumentNullException();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return this.town;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set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this.town = value;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80012" y="2978277"/>
            <a:ext cx="4586400" cy="527804"/>
          </a:xfrm>
          <a:prstGeom prst="wedgeRoundRectCallout">
            <a:avLst>
              <a:gd name="adj1" fmla="val -59367"/>
              <a:gd name="adj2" fmla="val 5561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Преместете проверката в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setter!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463" y="2514600"/>
            <a:ext cx="1021149" cy="10211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C24BC2D-F291-42E4-AC04-C4236F0EE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Винаги ползвайте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this.XXX</a:t>
            </a:r>
            <a:r>
              <a:rPr lang="en-US" dirty="0"/>
              <a:t> </a:t>
            </a:r>
            <a:r>
              <a:rPr lang="bg-BG" dirty="0"/>
              <a:t>вместо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XXX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достъп до членовете на клас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StyleCop</a:t>
            </a:r>
            <a:r>
              <a:rPr lang="en-US" dirty="0"/>
              <a:t> </a:t>
            </a:r>
            <a:r>
              <a:rPr lang="bg-BG" dirty="0"/>
              <a:t>проверява за</a:t>
            </a:r>
            <a:r>
              <a:rPr lang="en-US" dirty="0"/>
              <a:t> this </a:t>
            </a:r>
            <a:r>
              <a:rPr lang="bg-BG" dirty="0"/>
              <a:t>и извежда предупреждение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Липсващ This за локалните членове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2471678"/>
            <a:ext cx="10462075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Course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Course(string name)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Name = name;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870833" y="4763462"/>
            <a:ext cx="3221991" cy="527804"/>
          </a:xfrm>
          <a:prstGeom prst="wedgeRoundRectCallout">
            <a:avLst>
              <a:gd name="adj1" fmla="val -65692"/>
              <a:gd name="adj2" fmla="val -5197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Ползвайте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this.Name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262162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A00E6D2-AD69-4FE7-9C11-CE9C592AF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Използвайте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когато липсва стойност</a:t>
            </a:r>
            <a:r>
              <a:rPr lang="en-US" dirty="0"/>
              <a:t>, </a:t>
            </a:r>
            <a:r>
              <a:rPr lang="bg-BG" dirty="0"/>
              <a:t>не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Направете поле</a:t>
            </a:r>
            <a:r>
              <a:rPr lang="en-US" dirty="0"/>
              <a:t> / </a:t>
            </a:r>
            <a:r>
              <a:rPr lang="bg-BG" dirty="0"/>
              <a:t>свойство </a:t>
            </a:r>
            <a:r>
              <a:rPr lang="en-US" noProof="1"/>
              <a:t>nullable</a:t>
            </a:r>
            <a:r>
              <a:rPr lang="bg-BG" noProof="1"/>
              <a:t>,</a:t>
            </a:r>
            <a:r>
              <a:rPr lang="en-US" dirty="0"/>
              <a:t> </a:t>
            </a:r>
            <a:r>
              <a:rPr lang="bg-BG" dirty="0"/>
              <a:t>за да можете да ползвате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стойности или забранете липсата на стойности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Коректни алтернативи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Празен низ за липсваща стойност</a:t>
            </a:r>
            <a:endParaRPr lang="en-US" sz="3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3732084"/>
            <a:ext cx="104620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Teacher teacher = new Teacher("");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2588" y="5027966"/>
            <a:ext cx="104620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Teacher teacher = new Teacher();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12588" y="5643443"/>
            <a:ext cx="104620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Teacher teacher = new Teacher(null);</a:t>
            </a:r>
          </a:p>
        </p:txBody>
      </p:sp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907" y="5537481"/>
            <a:ext cx="568889" cy="56888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907" y="3663844"/>
            <a:ext cx="583188" cy="58318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286" y="4918561"/>
            <a:ext cx="568889" cy="56888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68757" y="2992315"/>
            <a:ext cx="6212066" cy="527804"/>
          </a:xfrm>
          <a:prstGeom prst="wedgeRoundRectCallout">
            <a:avLst>
              <a:gd name="adj1" fmla="val -48293"/>
              <a:gd name="adj2" fmla="val 12155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Празното име е лоша идея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!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Ползвайте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D007F61-A3EE-48CC-AA48-CB95D0B63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Не използвайте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мистериозни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dirty="0"/>
              <a:t> </a:t>
            </a:r>
            <a:r>
              <a:rPr lang="bg-BG" dirty="0"/>
              <a:t>числа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Особено ако класът има членове, свързани с тези числа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Мистериозни числа в класовете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8" y="2651879"/>
            <a:ext cx="10462075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Wolf : Animal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TryEatAnimal(Animal animal)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(animal.Size &lt;= 4) 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return true;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158103" y="4267018"/>
            <a:ext cx="5408309" cy="1702594"/>
          </a:xfrm>
          <a:prstGeom prst="wedgeRoundRectCallout">
            <a:avLst>
              <a:gd name="adj1" fmla="val -60884"/>
              <a:gd name="adj2" fmla="val -30739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Това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if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условие е грешно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е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размера 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на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Wolf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който има свойство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наследено от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Animal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Защо не ползваме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this.Size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вместо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2792610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28722B1-8B89-47C0-86B9-62179786B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Извикайте базовия конструктор</a:t>
            </a:r>
            <a:r>
              <a:rPr lang="en-US" sz="3200" dirty="0"/>
              <a:t> </a:t>
            </a:r>
            <a:r>
              <a:rPr lang="bg-BG" sz="3200" dirty="0"/>
              <a:t>за да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се възползвате </a:t>
            </a:r>
            <a:r>
              <a:rPr lang="bg-BG" sz="3200" dirty="0"/>
              <a:t>от инициализацията на състоянието на обекта</a:t>
            </a:r>
            <a:r>
              <a:rPr lang="en-US" sz="32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 се вика базовия конструктор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3467" y="2155168"/>
            <a:ext cx="10462075" cy="42473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Course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Course(string name)</a:t>
            </a:r>
            <a:r>
              <a:rPr lang="bg-BG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this.Name = name;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LocalCourse : Course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Lab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Course(string name, string lab)</a:t>
            </a:r>
            <a:r>
              <a:rPr lang="bg-BG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this.Name = name;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this.Lab = lab;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76164" y="4203652"/>
            <a:ext cx="3047206" cy="501627"/>
          </a:xfrm>
          <a:prstGeom prst="wedgeRoundRectCallout">
            <a:avLst>
              <a:gd name="adj1" fmla="val -56838"/>
              <a:gd name="adj2" fmla="val 13526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: base(name)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977613" y="5347837"/>
            <a:ext cx="3631399" cy="953453"/>
          </a:xfrm>
          <a:prstGeom prst="wedgeRoundRectCallout">
            <a:avLst>
              <a:gd name="adj1" fmla="val -63920"/>
              <a:gd name="adj2" fmla="val -5674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Извикайте вместо това базовия конструктор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!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980" y="2498332"/>
            <a:ext cx="929675" cy="929675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2B0E6FE-19F5-47E0-968F-3DC5F2CCB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Никога не копирайте</a:t>
            </a:r>
            <a:r>
              <a:rPr lang="en-US" dirty="0"/>
              <a:t> </a:t>
            </a:r>
            <a:r>
              <a:rPr lang="bg-BG" dirty="0"/>
              <a:t>код от базовия в наследения клас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>
            <a:normAutofit/>
          </a:bodyPr>
          <a:lstStyle/>
          <a:p>
            <a:r>
              <a:rPr lang="bg-BG" dirty="0"/>
              <a:t>Повтаряне на код в базовия и дъщерните класове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4247" y="2057400"/>
            <a:ext cx="10462075" cy="36317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Course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ITeacher Teacher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LocalCourse : Course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ITeacher Teacher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Lab { get; set;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56412" y="3470431"/>
            <a:ext cx="4546547" cy="931734"/>
          </a:xfrm>
          <a:prstGeom prst="wedgeRoundRectCallout">
            <a:avLst>
              <a:gd name="adj1" fmla="val -70968"/>
              <a:gd name="adj2" fmla="val 60043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Защо тези полета са дублирани, вместо да са наследени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384" y="2205204"/>
            <a:ext cx="1043228" cy="104322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BC0DE29F-6275-4F64-BFCB-7AF7DF252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Погрижете се полетата да са добре капсулирани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>
            <a:normAutofit/>
          </a:bodyPr>
          <a:lstStyle/>
          <a:p>
            <a:r>
              <a:rPr lang="bg-BG" sz="3600" dirty="0"/>
              <a:t>Лошо капсулиране чрез конструктор без параметри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441" y="1986566"/>
            <a:ext cx="10868369" cy="45666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Course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private set; }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ITeacher Teacher { get; private set; 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Course(string name, ITeacher teacher)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(name == null)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throw ArgumentNullException("name");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(teacher == null) 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throw ArgumentNullException("teacher");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this.Name = name;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this.Teacher = teacher;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Course() { }</a:t>
            </a:r>
          </a:p>
          <a:p>
            <a:pPr>
              <a:lnSpc>
                <a:spcPct val="75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752451" y="5181600"/>
            <a:ext cx="4367662" cy="953453"/>
          </a:xfrm>
          <a:prstGeom prst="wedgeRoundRectCallout">
            <a:avLst>
              <a:gd name="adj1" fmla="val -90800"/>
              <a:gd name="adj2" fmla="val 50039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Нарушава капсулирането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: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&amp;</a:t>
            </a:r>
            <a:r>
              <a:rPr lang="en-US" sz="24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ще са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.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626" y="5386658"/>
            <a:ext cx="1052671" cy="99455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331299" y="3056279"/>
            <a:ext cx="3467662" cy="527804"/>
          </a:xfrm>
          <a:prstGeom prst="wedgeRoundRectCallout">
            <a:avLst>
              <a:gd name="adj1" fmla="val -62008"/>
              <a:gd name="adj2" fmla="val 9742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Валидация в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setter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-а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BBD4C6BB-0548-4ADC-AEE5-F36109CB7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Пример за силна специализация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Класът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Sin()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Cos()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Asin()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Sqrt()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Pow()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Exp()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Math.E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Силна специализация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1711" y="4461808"/>
            <a:ext cx="10360501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sideA = 40, sideB = 69;</a:t>
            </a:r>
          </a:p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angleAB = Math.PI / 3;</a:t>
            </a:r>
          </a:p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sideC = Math.Pow(sideA, 2) + Math.Pow(sideB, 2) -</a:t>
            </a:r>
          </a:p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2 * sideA * sideB * Math.Cos(angleAB);</a:t>
            </a:r>
          </a:p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sidesSqrtSum = </a:t>
            </a:r>
          </a:p>
          <a:p>
            <a:pPr>
              <a:lnSpc>
                <a:spcPts val="2400"/>
              </a:lnSpc>
            </a:pPr>
            <a:r>
              <a:rPr lang="en-IE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Math.Sqrt(sideA) + Math.Sqrt(sideB) + Math.Sqrt(sideC);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961" y="462367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2083F6E-562B-41EE-9F30-2C886DCF5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12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Базовият клас не трябва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никога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да знае за наследниците си</a:t>
            </a:r>
            <a:r>
              <a:rPr lang="en-US" sz="3200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>
            <a:normAutofit/>
          </a:bodyPr>
          <a:lstStyle/>
          <a:p>
            <a:r>
              <a:rPr lang="bg-BG" dirty="0"/>
              <a:t>Зависимост на базовия клас от наследниците му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7" y="2008464"/>
            <a:ext cx="10462075" cy="45397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Course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StringBuilder result = new StringBuilder();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…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(this is ILocalCourse)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result.Append("Lab = " + ((ILocalCourse)this).Lab);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(this is IOffsiteCourse)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result.Append("Town = " + ((IOffsiteCourse)this).Town);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result.ToString();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7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761" y="2133600"/>
            <a:ext cx="914400" cy="914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0F28356-291E-435E-B736-CA802F06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67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43000"/>
            <a:ext cx="11804822" cy="5334000"/>
          </a:xfrm>
        </p:spPr>
        <p:txBody>
          <a:bodyPr/>
          <a:lstStyle/>
          <a:p>
            <a:r>
              <a:rPr lang="bg-BG" sz="3000" dirty="0"/>
              <a:t>Не дефинирайте</a:t>
            </a:r>
            <a:r>
              <a:rPr lang="en-US" sz="3000" dirty="0"/>
              <a:t>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IEnumerable&lt;T</a:t>
            </a:r>
            <a:r>
              <a:rPr lang="en-US" sz="3000" noProof="1">
                <a:solidFill>
                  <a:schemeClr val="tx2">
                    <a:lumMod val="9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3000" dirty="0"/>
              <a:t> </a:t>
            </a:r>
            <a:r>
              <a:rPr lang="bg-BG" sz="3000" dirty="0"/>
              <a:t>полета, които после ще ползвате като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List&lt;T&gt;</a:t>
            </a:r>
            <a:r>
              <a:rPr lang="en-US" sz="3000" dirty="0"/>
              <a:t> (</a:t>
            </a:r>
            <a:r>
              <a:rPr lang="bg-BG" sz="3000" dirty="0"/>
              <a:t>нарушена абстракция</a:t>
            </a:r>
            <a:r>
              <a:rPr lang="en-US" sz="30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0"/>
            <a:ext cx="11377597" cy="1255059"/>
          </a:xfrm>
        </p:spPr>
        <p:txBody>
          <a:bodyPr>
            <a:normAutofit/>
          </a:bodyPr>
          <a:lstStyle/>
          <a:p>
            <a:r>
              <a:rPr lang="bg-BG" dirty="0"/>
              <a:t>Скрито третиране на базов клас като наследник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2438400"/>
            <a:ext cx="10462075" cy="39087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Container&lt;T&gt;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IEnumerable&lt;T&gt; Items { get; private set; 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Container()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this.Items = new List&lt;T&gt;();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AddItem (T item)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(this.Items as List&lt;T&gt;).Add(item);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828508" y="4342965"/>
            <a:ext cx="3402714" cy="953453"/>
          </a:xfrm>
          <a:prstGeom prst="wedgeRoundRectCallout">
            <a:avLst>
              <a:gd name="adj1" fmla="val -78432"/>
              <a:gd name="adj2" fmla="val 60427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Лоша практика: скрит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List&lt;T&gt;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3" y="2554474"/>
            <a:ext cx="820916" cy="820916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CC962E3-6E91-4E78-A9D3-FF8DF90D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43000"/>
            <a:ext cx="11804822" cy="5276441"/>
          </a:xfrm>
        </p:spPr>
        <p:txBody>
          <a:bodyPr/>
          <a:lstStyle/>
          <a:p>
            <a:r>
              <a:rPr lang="bg-BG" sz="3000" dirty="0"/>
              <a:t>Използвайте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List&lt;T&gt;</a:t>
            </a:r>
            <a:r>
              <a:rPr lang="en-US" sz="3000" dirty="0"/>
              <a:t> </a:t>
            </a:r>
            <a:r>
              <a:rPr lang="bg-BG" sz="3000" dirty="0"/>
              <a:t>за полето и върнете него там, където се изисква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IEnumerable&lt;T&gt;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0"/>
            <a:ext cx="11377597" cy="1255059"/>
          </a:xfrm>
        </p:spPr>
        <p:txBody>
          <a:bodyPr>
            <a:normAutofit/>
          </a:bodyPr>
          <a:lstStyle/>
          <a:p>
            <a:r>
              <a:rPr lang="bg-BG" sz="3600" dirty="0"/>
              <a:t>Скрито третиране на базов клас като наследник </a:t>
            </a:r>
            <a:r>
              <a:rPr lang="en-US" sz="3800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2476162"/>
            <a:ext cx="10462075" cy="39087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Container&lt;T&gt;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List&lt;T&gt; items = new List&lt;T&gt;();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IEnumerable&lt;T&gt; Items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get { return this.items;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AddItem (T item)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this.items.Add(item);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569705" y="4141566"/>
            <a:ext cx="4134839" cy="2043113"/>
          </a:xfrm>
          <a:prstGeom prst="wedgeRoundRectCallout">
            <a:avLst>
              <a:gd name="adj1" fmla="val -72410"/>
              <a:gd name="adj2" fmla="val -4197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Това частично нарушава капсулацията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Помислете за </a:t>
            </a:r>
            <a:r>
              <a:rPr lang="bg-BG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клониране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,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за да избегнете опасност от промяна на елементите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.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20446C4-5064-48F7-87C7-642D43C7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0"/>
            <a:ext cx="11377597" cy="1300639"/>
          </a:xfrm>
        </p:spPr>
        <p:txBody>
          <a:bodyPr>
            <a:normAutofit/>
          </a:bodyPr>
          <a:lstStyle/>
          <a:p>
            <a:r>
              <a:rPr lang="bg-BG" sz="3600" dirty="0"/>
              <a:t>Повтарящ се код не е преместен нагоре в йерархията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015" y="1376398"/>
            <a:ext cx="10766795" cy="51768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abstract class Course : ICourse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0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ITeacher Teacher { get; set; }</a:t>
            </a:r>
          </a:p>
          <a:p>
            <a:pPr>
              <a:lnSpc>
                <a:spcPct val="70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LocalCourse : Course, ILocalCourse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Lab { get; set; }</a:t>
            </a:r>
          </a:p>
          <a:p>
            <a:pPr>
              <a:spcBef>
                <a:spcPts val="600"/>
              </a:spcBef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0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StringBuilder sb = new StringBuilder();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sb.Append(this.GetType().Name);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sb.AppendFormat("(Name={0}", this.Name);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(!(this.Teacher == null))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sb.AppendFormat("; Teacher={0}", this.Teacher.Name);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sb.AppendFormat("; Lab={0})", this.Lab);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sb.ToString();</a:t>
            </a:r>
          </a:p>
          <a:p>
            <a:pPr>
              <a:lnSpc>
                <a:spcPct val="70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70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7490" y="6148450"/>
            <a:ext cx="33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/>
              <a:t>// </a:t>
            </a:r>
            <a:r>
              <a:rPr lang="bg-BG" sz="1800" i="1" dirty="0"/>
              <a:t>Продължава на другия слайд</a:t>
            </a:r>
            <a:endParaRPr lang="en-US" sz="1800" i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92099" y="4419600"/>
            <a:ext cx="9141619" cy="1395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 sz="1800" b="1" noProof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227457" y="3371756"/>
            <a:ext cx="2844059" cy="503330"/>
          </a:xfrm>
          <a:prstGeom prst="wedgeRoundRectCallout">
            <a:avLst>
              <a:gd name="adj1" fmla="val -45947"/>
              <a:gd name="adj2" fmla="val 14176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Повтаряне на код</a:t>
            </a:r>
            <a:endParaRPr lang="en-US" sz="2200" b="1" noProof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2" name="Picture 11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3260" y="1524000"/>
            <a:ext cx="820916" cy="820916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2E603ED-1A62-4E59-BD8F-EC292962A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43000"/>
            <a:ext cx="11804822" cy="5248243"/>
          </a:xfrm>
        </p:spPr>
        <p:txBody>
          <a:bodyPr/>
          <a:lstStyle/>
          <a:p>
            <a:r>
              <a:rPr lang="bg-BG" sz="2800" dirty="0"/>
              <a:t>При презаписване (</a:t>
            </a:r>
            <a:r>
              <a:rPr lang="en-US" sz="2800" dirty="0"/>
              <a:t>overriding</a:t>
            </a:r>
            <a:r>
              <a:rPr lang="bg-BG" sz="2800" dirty="0"/>
              <a:t>) на методи, извикайте базовия метод ако ви трябва функционалността му, не я копирайте</a:t>
            </a:r>
            <a:r>
              <a:rPr lang="en-US" sz="2800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0"/>
            <a:ext cx="11806419" cy="1255059"/>
          </a:xfrm>
        </p:spPr>
        <p:txBody>
          <a:bodyPr>
            <a:normAutofit/>
          </a:bodyPr>
          <a:lstStyle/>
          <a:p>
            <a:r>
              <a:rPr lang="bg-BG" sz="3600" dirty="0"/>
              <a:t>Повтарящ се код не е преместен нагоре в йерархията</a:t>
            </a:r>
            <a:r>
              <a:rPr lang="en-US" sz="3600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441" y="2362200"/>
            <a:ext cx="10868369" cy="41242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OffsiteCourse : Course, ILocalCourse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Town { get; set; }</a:t>
            </a:r>
          </a:p>
          <a:p>
            <a:pPr>
              <a:spcBef>
                <a:spcPts val="1200"/>
              </a:spcBef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StringBuilder sb = new StringBuilder();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sb.Append(this.GetType().Name);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sb.AppendFormat("(Name={0}", this.Name);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(!(this.Teacher == null))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sb.AppendFormat("; Teacher={0}", this.Teacher.Name);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sb.AppendFormat("; Town={0})", this.Town);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sb.ToString();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5389" y="3929162"/>
            <a:ext cx="9141619" cy="1395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 sz="1800" b="1" noProof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44741" y="4008310"/>
            <a:ext cx="2844059" cy="503330"/>
          </a:xfrm>
          <a:prstGeom prst="wedgeRoundRectCallout">
            <a:avLst>
              <a:gd name="adj1" fmla="val -49171"/>
              <a:gd name="adj2" fmla="val 12601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Повтаряне на код</a:t>
            </a:r>
            <a:endParaRPr lang="en-US" sz="2200" b="1" noProof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1296" y="2524006"/>
            <a:ext cx="820916" cy="820916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31F522A-F8B2-44BA-85D4-A19C0A9F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8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108420"/>
            <a:ext cx="11290296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Преместване на повтарящ се код нагоре в йерархията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185" y="1615620"/>
            <a:ext cx="11071516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abstract class Course : ICourse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ITeacher Teacher { get; set; }</a:t>
            </a:r>
          </a:p>
          <a:p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StringBuilder sb = new StringBuilder();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sb.Append(this.GetType().Name);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sb.AppendFormat("(Name={0}", this.Name);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(!(this.Teacher == null))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sb.AppendFormat("; Teacher={0}", this.Teacher.Name);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sb.ToString();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5281" y="5954486"/>
            <a:ext cx="30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1800" i="1" dirty="0"/>
              <a:t>Продължава на другия слайд</a:t>
            </a:r>
            <a:endParaRPr lang="en-US" sz="1800" i="1" dirty="0"/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12" y="167640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07F9FB5-130E-466A-A51D-17E658DD9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16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Преместване на повтарящ се код нагоре в йерархията </a:t>
            </a:r>
            <a:r>
              <a:rPr lang="en-US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185" y="1461730"/>
            <a:ext cx="11071516" cy="486287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LocalCourse : Course, ILocalCourse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Lab { get; set; }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base.ToString() + "; Lab=" + this.Lab + ")";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OffsiteCourse : Course, ILocalCourse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Town { get; set; }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override string ToString()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base.ToString() + "; Town=" + this.Town + ")";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12" y="153793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E968A41-FAA7-4A29-B72D-4FB3B379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Проектиране на класове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Използвайте коректно принципите на ООП</a:t>
            </a:r>
            <a:endParaRPr lang="en-US" sz="3000" dirty="0"/>
          </a:p>
          <a:p>
            <a:pPr marL="1066693" lvl="2" indent="-457200"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Абстракция</a:t>
            </a:r>
            <a:r>
              <a:rPr lang="en-US" sz="2800" dirty="0"/>
              <a:t> – </a:t>
            </a:r>
            <a:r>
              <a:rPr lang="bg-BG" sz="2800" dirty="0"/>
              <a:t>използвайте сходно ниво на</a:t>
            </a:r>
            <a:br>
              <a:rPr lang="bg-BG" sz="2800" dirty="0"/>
            </a:br>
            <a:r>
              <a:rPr lang="bg-BG" sz="2800" dirty="0"/>
              <a:t>абстракция в целия проект</a:t>
            </a:r>
            <a:endParaRPr lang="en-US" sz="2800" dirty="0"/>
          </a:p>
          <a:p>
            <a:pPr marL="1066693" lvl="2" indent="-457200"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Наследяване</a:t>
            </a:r>
            <a:r>
              <a:rPr lang="en-US" sz="2800" dirty="0"/>
              <a:t> – </a:t>
            </a:r>
            <a:r>
              <a:rPr lang="bg-BG" sz="2800" dirty="0"/>
              <a:t>не повтаряйте код</a:t>
            </a:r>
            <a:endParaRPr lang="en-US" sz="2800" dirty="0"/>
          </a:p>
          <a:p>
            <a:pPr marL="1066693" lvl="2" indent="-457200"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Капсулиране </a:t>
            </a:r>
            <a:r>
              <a:rPr lang="en-US" sz="2800" dirty="0"/>
              <a:t>– </a:t>
            </a:r>
            <a:r>
              <a:rPr lang="bg-BG" sz="2800" dirty="0"/>
              <a:t>подсигурете винаги валидно състояние на обектите</a:t>
            </a:r>
            <a:endParaRPr lang="en-US" sz="2800" dirty="0"/>
          </a:p>
          <a:p>
            <a:pPr marL="1066693" lvl="2" indent="-457200"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Полиморфизъм </a:t>
            </a:r>
            <a:r>
              <a:rPr lang="en-US" sz="2800" dirty="0"/>
              <a:t>– </a:t>
            </a:r>
            <a:r>
              <a:rPr lang="bg-BG" sz="2800" dirty="0"/>
              <a:t>показвайте ясно логическата структура на кода</a:t>
            </a:r>
            <a:endParaRPr lang="en-US" sz="2800" dirty="0"/>
          </a:p>
          <a:p>
            <a:pPr marL="761946" lvl="1" indent="-457200"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Осигурете силна специализация и слаба зависимост</a:t>
            </a:r>
            <a:endParaRPr lang="en-US" sz="3000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Използвайте шаблони в дизайна ако е нужно</a:t>
            </a:r>
            <a:endParaRPr lang="en-US" sz="3000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50" y="1380287"/>
            <a:ext cx="2941988" cy="2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BAEAADE-314D-45E0-A1F4-F9A686595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64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01397" cy="1110780"/>
          </a:xfrm>
        </p:spPr>
        <p:txBody>
          <a:bodyPr>
            <a:normAutofit/>
          </a:bodyPr>
          <a:lstStyle/>
          <a:p>
            <a:r>
              <a:rPr lang="bg-BG" dirty="0"/>
              <a:t>Качествени класове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7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49B721F-D715-4B09-A345-7F32364D2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Зависимостта </a:t>
            </a:r>
            <a:r>
              <a:rPr lang="bg-BG" dirty="0"/>
              <a:t>описва доколко здраво клас или процедура е свързана с други класове или процедури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Зависимостта трябва да бъде държана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слаба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Модулите би трябвало да зависят малко един от друг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Всички класове и процедури трябва да имат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Малки, преки, явни и гъвкави връзки с други класове / процедури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Един модул трябва лесно да може да бъде ползван в други модули, без сложни зависимости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Зависимост (</a:t>
            </a:r>
            <a:r>
              <a:rPr lang="en-US" dirty="0"/>
              <a:t>Coupling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E8A8515-CD9B-431A-92A2-ED06F29E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Слаба зависимост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1042511"/>
            <a:ext cx="10563648" cy="56630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Report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LoadFromFile(string fileName) {…}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SaveToFile(string fileName) {…}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Printer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int Print(Report report) {…}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Program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  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void Main()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Report myReport = new Report();         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myReport.LoadFromFile("C:\\DailyReport.rep");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Printer.Print(myReport);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412" y="111871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666EE02-64EE-42B5-89C3-584F95AE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Силна зависимост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1074777"/>
            <a:ext cx="10563648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MathParams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operand;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result;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MathUtil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void Sqrt()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MathParams.result = CalcSqrt(MathParams.operand);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bg-BG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MathParams.operand = 64;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MathUtil.Sqrt();</a:t>
            </a:r>
          </a:p>
          <a:p>
            <a:pPr>
              <a:lnSpc>
                <a:spcPts val="24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Console.WriteLine(MathParams.result);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1209699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71966CC-EFEA-4E6F-BFF5-7EFE6975A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4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Наследяването </a:t>
            </a:r>
            <a:r>
              <a:rPr lang="bg-BG" dirty="0"/>
              <a:t>е способност на класа неявно да получи всички членове на друг-клас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Наследяването е основна концепция в ООП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Класът, чийто методи се наследяват, се нарича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базов </a:t>
            </a:r>
            <a:r>
              <a:rPr lang="en-US" dirty="0"/>
              <a:t>(</a:t>
            </a:r>
            <a:r>
              <a:rPr lang="bg-BG" dirty="0"/>
              <a:t>родителски</a:t>
            </a:r>
            <a:r>
              <a:rPr lang="en-US" dirty="0"/>
              <a:t>) </a:t>
            </a:r>
            <a:r>
              <a:rPr lang="bg-BG" dirty="0"/>
              <a:t>клас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Класът, който получава нова функционалност, се нарича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производен </a:t>
            </a:r>
            <a:r>
              <a:rPr lang="en-US" dirty="0"/>
              <a:t>(</a:t>
            </a:r>
            <a:r>
              <a:rPr lang="bg-BG" dirty="0"/>
              <a:t>дъщерен</a:t>
            </a:r>
            <a:r>
              <a:rPr lang="en-US" dirty="0"/>
              <a:t>) </a:t>
            </a:r>
            <a:r>
              <a:rPr lang="bg-BG" dirty="0"/>
              <a:t>клас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наследяването за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Многократна употреба на повтарящ се код</a:t>
            </a:r>
            <a:r>
              <a:rPr lang="en-US" dirty="0"/>
              <a:t>: </a:t>
            </a:r>
            <a:r>
              <a:rPr lang="bg-BG" dirty="0"/>
              <a:t>данни и логика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Опростяване поддръжката на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Наследяване (</a:t>
            </a:r>
            <a:r>
              <a:rPr lang="en-US"/>
              <a:t>Inheritance)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A98F4E1-4142-495B-A422-D31BE8867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4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Полиморфизмът </a:t>
            </a:r>
            <a:r>
              <a:rPr lang="bg-BG" dirty="0"/>
              <a:t>е основна концепция в ООП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Способността да работим с обекти от даден клас както с екземпляри от неговия базов 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За извикване на функционалност, скрита зад абстракция</a:t>
            </a:r>
          </a:p>
          <a:p>
            <a:pPr>
              <a:lnSpc>
                <a:spcPct val="100000"/>
              </a:lnSpc>
            </a:pPr>
            <a:r>
              <a:rPr lang="bg-BG" dirty="0"/>
              <a:t>Полиморфизмът позволява да създадем йерархии с по-стойностна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логическа структура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Полиморфизмът е подход, позволяващ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многократната употреба 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Общата логика се изнася в базовия 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Специфичната логика се реализира в производния клас в презаписан метод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Полиморфизъм (</a:t>
            </a:r>
            <a:r>
              <a:rPr lang="en-US"/>
              <a:t>Polymorphism)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77212CA-D7EB-40C3-8175-208782846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3778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7173</TotalTime>
  <Words>3853</Words>
  <Application>Microsoft Office PowerPoint</Application>
  <PresentationFormat>Custom</PresentationFormat>
  <Paragraphs>654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Consolas</vt:lpstr>
      <vt:lpstr>Wingdings</vt:lpstr>
      <vt:lpstr>Wingdings 2</vt:lpstr>
      <vt:lpstr>SoftUni 16x9</vt:lpstr>
      <vt:lpstr>Качествени класове и йерархии от класове</vt:lpstr>
      <vt:lpstr>Съдържание</vt:lpstr>
      <vt:lpstr>Специализация (Cohesion)</vt:lpstr>
      <vt:lpstr>Силна специализация</vt:lpstr>
      <vt:lpstr>Зависимост (Coupling)</vt:lpstr>
      <vt:lpstr>Слаба зависимост – пример</vt:lpstr>
      <vt:lpstr>Силна зависимост – пример</vt:lpstr>
      <vt:lpstr>Наследяване (Inheritance)</vt:lpstr>
      <vt:lpstr>Полиморфизъм (Polymorphism)</vt:lpstr>
      <vt:lpstr>Полиморфизъм</vt:lpstr>
      <vt:lpstr>Полиморфизъм – пример</vt:lpstr>
      <vt:lpstr>Висококачествени класове: Абстракция (Abstraction)</vt:lpstr>
      <vt:lpstr>Добра абстракция – пример</vt:lpstr>
      <vt:lpstr>Лоша абстракция – пример</vt:lpstr>
      <vt:lpstr>Постигане на добра абстракция</vt:lpstr>
      <vt:lpstr>Постигане на добра абстракция (2)</vt:lpstr>
      <vt:lpstr>Капсулиране (Encapsulation)</vt:lpstr>
      <vt:lpstr>Капсулиране (2)</vt:lpstr>
      <vt:lpstr>Капсулиране (3)</vt:lpstr>
      <vt:lpstr>Наследяване или включване (Containment)?</vt:lpstr>
      <vt:lpstr>Наследяване</vt:lpstr>
      <vt:lpstr>Наследяване (2)</vt:lpstr>
      <vt:lpstr>Наследяване (3)</vt:lpstr>
      <vt:lpstr>Клас-методи и данни</vt:lpstr>
      <vt:lpstr>Конструктори на класа</vt:lpstr>
      <vt:lpstr>Използвайте шаблони в дизайна</vt:lpstr>
      <vt:lpstr>Singleton шаблон</vt:lpstr>
      <vt:lpstr>Основни причини да създадете клас</vt:lpstr>
      <vt:lpstr>Основни причини да създадете клас (2)</vt:lpstr>
      <vt:lpstr>Пространства от имена</vt:lpstr>
      <vt:lpstr>Множествено число в името на класа</vt:lpstr>
      <vt:lpstr>Хвърляне на изключения без параметри</vt:lpstr>
      <vt:lpstr>Параметри, проверявани в Getter-а</vt:lpstr>
      <vt:lpstr>Липсващ This за локалните членове</vt:lpstr>
      <vt:lpstr>Празен низ за липсваща стойност</vt:lpstr>
      <vt:lpstr>Мистериозни числа в класовете</vt:lpstr>
      <vt:lpstr>Не се вика базовия конструктор</vt:lpstr>
      <vt:lpstr>Повтаряне на код в базовия и дъщерните класове</vt:lpstr>
      <vt:lpstr>Лошо капсулиране чрез конструктор без параметри</vt:lpstr>
      <vt:lpstr>Зависимост на базовия клас от наследниците му</vt:lpstr>
      <vt:lpstr>Скрито третиране на базов клас като наследник</vt:lpstr>
      <vt:lpstr>Скрито третиране на базов клас като наследник (2)</vt:lpstr>
      <vt:lpstr>Повтарящ се код не е преместен нагоре в йерархията</vt:lpstr>
      <vt:lpstr>Повтарящ се код не е преместен нагоре в йерархията(2)</vt:lpstr>
      <vt:lpstr>Преместване на повтарящ се код нагоре в йерархията</vt:lpstr>
      <vt:lpstr>Преместване на повтарящ се код нагоре в йерархията (2)</vt:lpstr>
      <vt:lpstr>Обобщение</vt:lpstr>
      <vt:lpstr>Качествени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Classes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2019-12-17T12:19:29Z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