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8"/>
  </p:notesMasterIdLst>
  <p:handoutMasterIdLst>
    <p:handoutMasterId r:id="rId19"/>
  </p:handoutMasterIdLst>
  <p:sldIdLst>
    <p:sldId id="394" r:id="rId3"/>
    <p:sldId id="571" r:id="rId4"/>
    <p:sldId id="625" r:id="rId5"/>
    <p:sldId id="626" r:id="rId6"/>
    <p:sldId id="627" r:id="rId7"/>
    <p:sldId id="628" r:id="rId8"/>
    <p:sldId id="629" r:id="rId9"/>
    <p:sldId id="630" r:id="rId10"/>
    <p:sldId id="631" r:id="rId11"/>
    <p:sldId id="632" r:id="rId12"/>
    <p:sldId id="633" r:id="rId13"/>
    <p:sldId id="634" r:id="rId14"/>
    <p:sldId id="635" r:id="rId15"/>
    <p:sldId id="594" r:id="rId16"/>
    <p:sldId id="481" r:id="rId17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ъведение" id="{C2AB58AD-BA1E-4823-9186-CC2E22DADD7E}">
          <p14:sldIdLst>
            <p14:sldId id="394"/>
            <p14:sldId id="571"/>
            <p14:sldId id="625"/>
            <p14:sldId id="626"/>
            <p14:sldId id="627"/>
            <p14:sldId id="628"/>
            <p14:sldId id="629"/>
            <p14:sldId id="630"/>
            <p14:sldId id="631"/>
            <p14:sldId id="632"/>
            <p14:sldId id="633"/>
            <p14:sldId id="634"/>
            <p14:sldId id="635"/>
          </p14:sldIdLst>
        </p14:section>
        <p14:section name="Заключение" id="{50AFA229-C88D-487E-AF4F-7AC755AB34CE}">
          <p14:sldIdLst>
            <p14:sldId id="594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063679A7-A6BA-42B5-A47E-E93FE13E7AE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5260159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8AFC9D66-C0EE-49DA-894A-A7DFC136BA5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189123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5E761F62-5B4C-4AE4-826B-C9965A946BE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445854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BE59D68E-9CAA-4F26-8CDB-E578316C6CA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2043223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DFC8FDAE-B6D2-44DB-8B25-F41843CADB1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9668377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6E818465-686A-4924-8D71-C426952A210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53898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9A3E0365-840B-430D-9A04-1094865A5A3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986714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12BA0FB8-C35D-4438-90F1-C0AC4CE6D93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838328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EC5935FA-5ACE-475B-A955-EF3A075D066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387454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AA10D132-5E6B-4BFA-942B-6362A4B6337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703462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98F91DC1-7D22-4EC5-B733-1FD01775DFF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39528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42C159E5-FFFA-4DB4-9711-D1FC76FA8F6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004973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EDF05F12-D1E9-4F83-B979-15A50C7AE94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3033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01ACA31C-B10D-40FB-BA4D-3B595337129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388063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20.jpeg"/><Relationship Id="rId4" Type="http://schemas.openxmlformats.org/officeDocument/2006/relationships/image" Target="../media/image17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>
            <a:spLocks/>
          </p:cNvSpPr>
          <p:nvPr/>
        </p:nvSpPr>
        <p:spPr>
          <a:xfrm>
            <a:off x="760412" y="762000"/>
            <a:ext cx="10805899" cy="16002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r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/>
              <a:t>Увод в приложенията с база данни</a:t>
            </a:r>
            <a:endParaRPr lang="en-US" dirty="0"/>
          </a:p>
        </p:txBody>
      </p:sp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502824"/>
            <a:ext cx="5968924" cy="2646531"/>
            <a:chOff x="745783" y="3502824"/>
            <a:chExt cx="5968924" cy="2646531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576164">
              <a:off x="4864137" y="3502824"/>
              <a:ext cx="1850570" cy="6178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Разработка на</a:t>
              </a:r>
              <a:b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</a:b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софтуер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4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6"/>
                </a:rPr>
                <a:t>https://it-kariera.mon.bg/e-learning/</a:t>
              </a:r>
              <a:endParaRPr lang="en-GB"/>
            </a:p>
          </p:txBody>
        </p:sp>
      </p:grpSp>
      <p:pic>
        <p:nvPicPr>
          <p:cNvPr id="12" name="Picture Placeholder 2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417" t="-1115" r="-4533" b="1115"/>
          <a:stretch/>
        </p:blipFill>
        <p:spPr>
          <a:xfrm>
            <a:off x="6767513" y="3124200"/>
            <a:ext cx="4722812" cy="3048000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8379">
            <a:off x="6879316" y="4029823"/>
            <a:ext cx="3134069" cy="238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753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dirty="0"/>
              <a:t>Извличане на данни в свързан модел</a:t>
            </a:r>
          </a:p>
          <a:p>
            <a:pPr marL="871538" lvl="1" indent="-514350">
              <a:lnSpc>
                <a:spcPct val="100000"/>
              </a:lnSpc>
              <a:buFont typeface="+mj-lt"/>
              <a:buAutoNum type="arabicPeriod"/>
            </a:pPr>
            <a:r>
              <a:rPr lang="bg-BG" sz="2800" dirty="0"/>
              <a:t>Отваряне на връзка (</a:t>
            </a:r>
            <a:r>
              <a:rPr lang="bg-BG" sz="28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SqlConnection</a:t>
            </a:r>
            <a:r>
              <a:rPr lang="bg-BG" sz="2800" dirty="0"/>
              <a:t>)</a:t>
            </a:r>
          </a:p>
          <a:p>
            <a:pPr marL="871538" lvl="1" indent="-514350">
              <a:lnSpc>
                <a:spcPct val="100000"/>
              </a:lnSpc>
              <a:buFont typeface="+mj-lt"/>
              <a:buAutoNum type="arabicPeriod"/>
            </a:pPr>
            <a:r>
              <a:rPr lang="bg-BG" sz="2800" dirty="0"/>
              <a:t>Изпълнение на команда</a:t>
            </a:r>
            <a:r>
              <a:rPr lang="en-US" sz="2800" dirty="0"/>
              <a:t> (</a:t>
            </a:r>
            <a:r>
              <a:rPr lang="bg-BG" sz="28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SqlCommand</a:t>
            </a:r>
            <a:r>
              <a:rPr lang="bg-BG" sz="2800" dirty="0"/>
              <a:t>)</a:t>
            </a:r>
          </a:p>
          <a:p>
            <a:pPr marL="871538" lvl="1" indent="-514350">
              <a:lnSpc>
                <a:spcPct val="100000"/>
              </a:lnSpc>
              <a:buFont typeface="+mj-lt"/>
              <a:buAutoNum type="arabicPeriod"/>
            </a:pPr>
            <a:r>
              <a:rPr lang="bg-BG" sz="2800" dirty="0"/>
              <a:t>Обработка на множеството от резултати</a:t>
            </a:r>
            <a:br>
              <a:rPr lang="bg-BG" sz="2800" dirty="0"/>
            </a:br>
            <a:r>
              <a:rPr lang="bg-BG" sz="2800" dirty="0"/>
              <a:t>на заявката чрез четец (</a:t>
            </a:r>
            <a:r>
              <a:rPr lang="bg-BG" sz="28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SqlDataReader</a:t>
            </a:r>
            <a:r>
              <a:rPr lang="bg-BG" sz="2800" dirty="0"/>
              <a:t>)</a:t>
            </a:r>
          </a:p>
          <a:p>
            <a:pPr marL="871538" lvl="1" indent="-514350">
              <a:lnSpc>
                <a:spcPct val="100000"/>
              </a:lnSpc>
              <a:buFont typeface="+mj-lt"/>
              <a:buAutoNum type="arabicPeriod"/>
            </a:pPr>
            <a:r>
              <a:rPr lang="bg-BG" sz="2800" dirty="0"/>
              <a:t>Затваряне на четеца</a:t>
            </a:r>
          </a:p>
          <a:p>
            <a:pPr marL="871538" lvl="1" indent="-514350">
              <a:lnSpc>
                <a:spcPct val="100000"/>
              </a:lnSpc>
              <a:buFont typeface="+mj-lt"/>
              <a:buAutoNum type="arabicPeriod"/>
            </a:pPr>
            <a:r>
              <a:rPr lang="bg-BG" sz="2800" dirty="0"/>
              <a:t>Затваряне на връзката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SqlClient</a:t>
            </a:r>
            <a:r>
              <a:rPr lang="en-US" dirty="0"/>
              <a:t> </a:t>
            </a:r>
            <a:r>
              <a:rPr lang="bg-BG" dirty="0"/>
              <a:t>и ADO.NET</a:t>
            </a:r>
            <a:r>
              <a:rPr lang="en-US" dirty="0"/>
              <a:t> </a:t>
            </a:r>
            <a:r>
              <a:rPr lang="bg-BG" dirty="0"/>
              <a:t>свързан модел</a:t>
            </a:r>
            <a:endParaRPr lang="en-US" dirty="0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9447212" y="3777623"/>
            <a:ext cx="2362200" cy="503237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  <a:alpha val="25000"/>
            </a:schemeClr>
          </a:solidFill>
          <a:ln w="9525" algn="ctr">
            <a:solidFill>
              <a:schemeClr val="accent5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bg-BG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SqlConnection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9752012" y="2699709"/>
            <a:ext cx="2057400" cy="503238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  <a:alpha val="25000"/>
            </a:schemeClr>
          </a:solidFill>
          <a:ln w="9525" algn="ctr">
            <a:solidFill>
              <a:schemeClr val="accent5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bg-BG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SqlCommand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9447212" y="1643064"/>
            <a:ext cx="2362200" cy="503237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  <a:alpha val="25000"/>
            </a:schemeClr>
          </a:solidFill>
          <a:ln w="9525" algn="ctr">
            <a:solidFill>
              <a:schemeClr val="accent5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bg-BG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SqlDataReader</a:t>
            </a: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10655299" y="4328484"/>
            <a:ext cx="0" cy="457200"/>
          </a:xfrm>
          <a:prstGeom prst="line">
            <a:avLst/>
          </a:prstGeom>
          <a:noFill/>
          <a:ln w="38100">
            <a:solidFill>
              <a:schemeClr val="accent5">
                <a:lumMod val="20000"/>
                <a:lumOff val="80000"/>
              </a:schemeClr>
            </a:solidFill>
            <a:round/>
            <a:headEnd type="triangle" w="med" len="med"/>
            <a:tailEnd type="triangle" w="med" len="med"/>
          </a:ln>
          <a:effectLst>
            <a:outerShdw blurRad="63500" sx="120000" sy="120000" algn="ctr" rotWithShape="0">
              <a:prstClr val="black">
                <a:alpha val="70000"/>
              </a:prstClr>
            </a:outerShdw>
          </a:effectLst>
        </p:spPr>
        <p:txBody>
          <a:bodyPr wrap="none" anchor="ctr"/>
          <a:lstStyle/>
          <a:p>
            <a:endParaRPr lang="bg-BG" b="1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V="1">
            <a:off x="10642599" y="3261684"/>
            <a:ext cx="0" cy="457200"/>
          </a:xfrm>
          <a:prstGeom prst="line">
            <a:avLst/>
          </a:prstGeom>
          <a:noFill/>
          <a:ln w="38100">
            <a:solidFill>
              <a:schemeClr val="accent5">
                <a:lumMod val="20000"/>
                <a:lumOff val="80000"/>
              </a:schemeClr>
            </a:solidFill>
            <a:round/>
            <a:headEnd type="triangle" w="med" len="med"/>
            <a:tailEnd type="triangle" w="med" len="med"/>
          </a:ln>
          <a:effectLst>
            <a:outerShdw blurRad="63500" sx="120000" sy="120000" algn="ctr" rotWithShape="0">
              <a:prstClr val="black">
                <a:alpha val="70000"/>
              </a:prstClr>
            </a:outerShdw>
          </a:effectLst>
        </p:spPr>
        <p:txBody>
          <a:bodyPr wrap="none" anchor="ctr"/>
          <a:lstStyle/>
          <a:p>
            <a:endParaRPr lang="bg-BG" b="1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V="1">
            <a:off x="10629899" y="2190750"/>
            <a:ext cx="0" cy="457200"/>
          </a:xfrm>
          <a:prstGeom prst="line">
            <a:avLst/>
          </a:prstGeom>
          <a:noFill/>
          <a:ln w="38100">
            <a:solidFill>
              <a:schemeClr val="accent5">
                <a:lumMod val="20000"/>
                <a:lumOff val="80000"/>
              </a:schemeClr>
            </a:solidFill>
            <a:round/>
            <a:headEnd type="triangle" w="med" len="med"/>
            <a:tailEnd type="triangle" w="med" len="med"/>
          </a:ln>
          <a:effectLst>
            <a:outerShdw blurRad="63500" sx="120000" sy="120000" algn="ctr" rotWithShape="0">
              <a:prstClr val="black">
                <a:alpha val="70000"/>
              </a:prstClr>
            </a:outerShdw>
          </a:effectLst>
        </p:spPr>
        <p:txBody>
          <a:bodyPr wrap="none" anchor="ctr"/>
          <a:lstStyle/>
          <a:p>
            <a:endParaRPr lang="bg-BG" b="1"/>
          </a:p>
        </p:txBody>
      </p:sp>
      <p:pic>
        <p:nvPicPr>
          <p:cNvPr id="12" name="Picture 2" descr="http://dryicons.com/images/icon_sets/aesthetica/png/128x128/databas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212" y="4800600"/>
            <a:ext cx="1676400" cy="1295400"/>
          </a:xfrm>
          <a:prstGeom prst="rect">
            <a:avLst/>
          </a:prstGeom>
          <a:noFill/>
        </p:spPr>
      </p:pic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9971487" y="6204668"/>
            <a:ext cx="1381019" cy="4247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b="1" dirty="0"/>
              <a:t>Database</a:t>
            </a:r>
            <a:endParaRPr lang="bg-BG" b="1" dirty="0"/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7629524" y="2264734"/>
            <a:ext cx="1970088" cy="411162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  <a:alpha val="25000"/>
            </a:schemeClr>
          </a:solidFill>
          <a:ln w="9525" algn="ctr">
            <a:solidFill>
              <a:schemeClr val="accent5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SqlParameter</a:t>
            </a: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7618412" y="3225172"/>
            <a:ext cx="1970088" cy="411162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  <a:alpha val="25000"/>
            </a:schemeClr>
          </a:solidFill>
          <a:ln w="9525" algn="ctr">
            <a:solidFill>
              <a:schemeClr val="accent5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SqlParameter</a:t>
            </a:r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7466012" y="2743200"/>
            <a:ext cx="1970088" cy="411162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  <a:alpha val="25000"/>
            </a:schemeClr>
          </a:solidFill>
          <a:ln w="9525" algn="ctr">
            <a:solidFill>
              <a:schemeClr val="accent5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SqlParameter</a:t>
            </a:r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H="1" flipV="1">
            <a:off x="9523412" y="2493334"/>
            <a:ext cx="304800" cy="304800"/>
          </a:xfrm>
          <a:prstGeom prst="line">
            <a:avLst/>
          </a:prstGeom>
          <a:noFill/>
          <a:ln w="38100">
            <a:solidFill>
              <a:schemeClr val="accent5">
                <a:lumMod val="20000"/>
                <a:lumOff val="80000"/>
              </a:schemeClr>
            </a:solidFill>
            <a:round/>
            <a:headEnd type="triangle" w="med" len="med"/>
            <a:tailEnd type="none" w="med" len="med"/>
          </a:ln>
          <a:effectLst>
            <a:outerShdw blurRad="63500" sx="120000" sy="120000" algn="ctr" rotWithShape="0">
              <a:prstClr val="black">
                <a:alpha val="70000"/>
              </a:prstClr>
            </a:outerShdw>
          </a:effectLst>
        </p:spPr>
        <p:txBody>
          <a:bodyPr wrap="none" anchor="ctr"/>
          <a:lstStyle/>
          <a:p>
            <a:endParaRPr lang="bg-BG" b="1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H="1" flipV="1">
            <a:off x="9371012" y="2950534"/>
            <a:ext cx="457200" cy="0"/>
          </a:xfrm>
          <a:prstGeom prst="line">
            <a:avLst/>
          </a:prstGeom>
          <a:noFill/>
          <a:ln w="38100">
            <a:solidFill>
              <a:schemeClr val="accent5">
                <a:lumMod val="20000"/>
                <a:lumOff val="80000"/>
              </a:schemeClr>
            </a:solidFill>
            <a:round/>
            <a:headEnd type="triangle" w="med" len="med"/>
            <a:tailEnd type="none" w="med" len="med"/>
          </a:ln>
          <a:effectLst>
            <a:outerShdw blurRad="63500" sx="120000" sy="120000" algn="ctr" rotWithShape="0">
              <a:prstClr val="black">
                <a:alpha val="70000"/>
              </a:prstClr>
            </a:outerShdw>
          </a:effectLst>
        </p:spPr>
        <p:txBody>
          <a:bodyPr wrap="none" anchor="ctr"/>
          <a:lstStyle/>
          <a:p>
            <a:endParaRPr lang="bg-BG" b="1"/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 flipH="1">
            <a:off x="9523412" y="3102934"/>
            <a:ext cx="304800" cy="228600"/>
          </a:xfrm>
          <a:prstGeom prst="line">
            <a:avLst/>
          </a:prstGeom>
          <a:noFill/>
          <a:ln w="38100">
            <a:solidFill>
              <a:schemeClr val="accent5">
                <a:lumMod val="20000"/>
                <a:lumOff val="80000"/>
              </a:schemeClr>
            </a:solidFill>
            <a:round/>
            <a:headEnd type="triangle" w="med" len="med"/>
            <a:tailEnd type="none" w="med" len="med"/>
          </a:ln>
          <a:effectLst>
            <a:outerShdw blurRad="63500" sx="120000" sy="120000" algn="ctr" rotWithShape="0">
              <a:prstClr val="black">
                <a:alpha val="70000"/>
              </a:prstClr>
            </a:outerShdw>
          </a:effectLst>
        </p:spPr>
        <p:txBody>
          <a:bodyPr wrap="none" anchor="ctr"/>
          <a:lstStyle/>
          <a:p>
            <a:endParaRPr lang="bg-BG" b="1"/>
          </a:p>
        </p:txBody>
      </p:sp>
      <p:sp>
        <p:nvSpPr>
          <p:cNvPr id="20" name="Slide Number Placeholder">
            <a:extLst>
              <a:ext uri="{FF2B5EF4-FFF2-40B4-BE49-F238E27FC236}">
                <a16:creationId xmlns:a16="http://schemas.microsoft.com/office/drawing/2014/main" id="{98BB83F7-6766-43BF-8334-D6571C802C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02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ORM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модел за достъп до данни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lvl="1"/>
            <a:r>
              <a:rPr lang="bg-BG" dirty="0"/>
              <a:t>Съпоставя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таблиците от базата данни</a:t>
            </a:r>
            <a:r>
              <a:rPr lang="en-US" dirty="0"/>
              <a:t> </a:t>
            </a:r>
            <a:r>
              <a:rPr lang="bg-BG" dirty="0"/>
              <a:t>към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класове</a:t>
            </a:r>
            <a:r>
              <a:rPr lang="en-US" dirty="0"/>
              <a:t> </a:t>
            </a:r>
            <a:r>
              <a:rPr lang="bg-BG" dirty="0"/>
              <a:t>и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обекти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bg-BG" dirty="0"/>
              <a:t>Обектите могат да бъдат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автоматично съхранени</a:t>
            </a:r>
            <a:r>
              <a:rPr lang="en-US" dirty="0"/>
              <a:t> </a:t>
            </a:r>
            <a:r>
              <a:rPr lang="bg-BG" dirty="0"/>
              <a:t>в базата данни</a:t>
            </a:r>
            <a:endParaRPr lang="en-US" dirty="0"/>
          </a:p>
          <a:p>
            <a:pPr lvl="1"/>
            <a:r>
              <a:rPr lang="bg-BG" dirty="0"/>
              <a:t>Може да работи в свързан и несвързан режим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ORM </a:t>
            </a:r>
            <a:r>
              <a:rPr lang="bg-BG" dirty="0"/>
              <a:t>Модел</a:t>
            </a:r>
            <a:endParaRPr lang="en-US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5343526" y="4800600"/>
            <a:ext cx="2351086" cy="1295400"/>
          </a:xfrm>
          <a:prstGeom prst="ellipse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36000" rIns="36000"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ORM</a:t>
            </a:r>
          </a:p>
          <a:p>
            <a:pPr algn="ctr"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Framework</a:t>
            </a: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2277136" y="4808538"/>
            <a:ext cx="2159000" cy="1287462"/>
          </a:xfrm>
          <a:prstGeom prst="roundRect">
            <a:avLst>
              <a:gd name="adj" fmla="val 3857"/>
            </a:avLst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txBody>
          <a:bodyPr wrap="square"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OO</a:t>
            </a:r>
            <a:r>
              <a:rPr lang="bg-BG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програмен код</a:t>
            </a:r>
            <a:endParaRPr lang="en-US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4551693" y="5458454"/>
            <a:ext cx="685800" cy="0"/>
          </a:xfrm>
          <a:prstGeom prst="line">
            <a:avLst/>
          </a:prstGeom>
          <a:noFill/>
          <a:ln w="31750">
            <a:solidFill>
              <a:schemeClr val="accent5">
                <a:lumMod val="20000"/>
                <a:lumOff val="80000"/>
              </a:schemeClr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7813527" y="5465134"/>
            <a:ext cx="687387" cy="0"/>
          </a:xfrm>
          <a:prstGeom prst="line">
            <a:avLst/>
          </a:prstGeom>
          <a:noFill/>
          <a:ln w="31750">
            <a:solidFill>
              <a:schemeClr val="accent5">
                <a:lumMod val="20000"/>
                <a:lumOff val="80000"/>
              </a:schemeClr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en-US" dirty="0"/>
          </a:p>
        </p:txBody>
      </p:sp>
      <p:pic>
        <p:nvPicPr>
          <p:cNvPr id="15" name="Picture 2" descr="http://dryicons.com/images/icon_sets/aesthetica/png/128x128/databas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2" y="4800600"/>
            <a:ext cx="1676400" cy="1295400"/>
          </a:xfrm>
          <a:prstGeom prst="rect">
            <a:avLst/>
          </a:prstGeom>
          <a:noFill/>
        </p:spPr>
      </p:pic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8450477" y="6128468"/>
            <a:ext cx="1701108" cy="4247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 eaLnBrk="1" hangingPunct="1">
              <a:lnSpc>
                <a:spcPct val="90000"/>
              </a:lnSpc>
            </a:pPr>
            <a:r>
              <a:rPr lang="bg-BG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База данни</a:t>
            </a:r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6E9DEBCD-F9BF-4F6C-9F8A-16A03EE4A4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40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dirty="0"/>
              <a:t>Плюсове на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ORM</a:t>
            </a:r>
            <a:r>
              <a:rPr lang="en-US" dirty="0"/>
              <a:t> </a:t>
            </a:r>
            <a:r>
              <a:rPr lang="bg-BG" dirty="0"/>
              <a:t>модела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По-малко код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Използва обекти с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асоциации</a:t>
            </a:r>
            <a:r>
              <a:rPr lang="da-DK" dirty="0"/>
              <a:t> </a:t>
            </a:r>
            <a:r>
              <a:rPr lang="bg-BG" dirty="0"/>
              <a:t>вместо таблици и</a:t>
            </a:r>
            <a:r>
              <a:rPr lang="da-DK" dirty="0"/>
              <a:t> SQL</a:t>
            </a:r>
            <a:r>
              <a:rPr lang="bg-BG" dirty="0"/>
              <a:t> код</a:t>
            </a:r>
            <a:endParaRPr lang="da-DK" dirty="0"/>
          </a:p>
          <a:p>
            <a:pPr lvl="1">
              <a:lnSpc>
                <a:spcPct val="100000"/>
              </a:lnSpc>
            </a:pPr>
            <a:r>
              <a:rPr lang="bg-BG" dirty="0"/>
              <a:t>Интегриран механизъм за извличане на обекти</a:t>
            </a:r>
            <a:endParaRPr lang="da-DK" dirty="0"/>
          </a:p>
          <a:p>
            <a:pPr>
              <a:lnSpc>
                <a:spcPct val="100000"/>
              </a:lnSpc>
            </a:pPr>
            <a:r>
              <a:rPr lang="bg-BG" dirty="0"/>
              <a:t>Минуси на </a:t>
            </a:r>
            <a:r>
              <a:rPr lang="en-US" dirty="0"/>
              <a:t>ORM </a:t>
            </a:r>
            <a:r>
              <a:rPr lang="bg-BG" dirty="0"/>
              <a:t>модела</a:t>
            </a:r>
            <a:r>
              <a:rPr lang="en-US" dirty="0"/>
              <a:t>:</a:t>
            </a:r>
          </a:p>
          <a:p>
            <a:pPr lvl="1">
              <a:lnSpc>
                <a:spcPct val="100000"/>
              </a:lnSpc>
            </a:pPr>
            <a:r>
              <a:rPr lang="bg-BG" dirty="0"/>
              <a:t>По-малко гъвкавост</a:t>
            </a:r>
            <a:endParaRPr lang="en-US" dirty="0"/>
          </a:p>
          <a:p>
            <a:pPr lvl="2">
              <a:lnSpc>
                <a:spcPct val="100000"/>
              </a:lnSpc>
            </a:pPr>
            <a:r>
              <a:rPr lang="en-US" dirty="0"/>
              <a:t>SQL </a:t>
            </a:r>
            <a:r>
              <a:rPr lang="bg-BG" dirty="0"/>
              <a:t>кодът се генерира автоматично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Не винаги ефикасен откъм производителност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ORM </a:t>
            </a:r>
            <a:r>
              <a:rPr lang="bg-BG" dirty="0"/>
              <a:t>Модел </a:t>
            </a:r>
            <a:r>
              <a:rPr lang="en-US" dirty="0"/>
              <a:t>–</a:t>
            </a:r>
            <a:r>
              <a:rPr lang="bg-BG" dirty="0"/>
              <a:t> плюсове и минуси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A9B2060F-E31A-4F79-9491-2BCD22859C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16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6393578" cy="5570355"/>
          </a:xfrm>
        </p:spPr>
        <p:txBody>
          <a:bodyPr>
            <a:normAutofit fontScale="92500"/>
          </a:bodyPr>
          <a:lstStyle/>
          <a:p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Entity Framework Core</a:t>
            </a:r>
            <a:r>
              <a:rPr lang="en-US" sz="3000" dirty="0"/>
              <a:t> </a:t>
            </a:r>
            <a:r>
              <a:rPr lang="bg-BG" sz="3000" dirty="0"/>
              <a:t>е</a:t>
            </a:r>
            <a:r>
              <a:rPr lang="en-US" sz="3000" dirty="0"/>
              <a:t> 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ORM</a:t>
            </a:r>
            <a:r>
              <a:rPr lang="en-US" sz="3000" dirty="0"/>
              <a:t> </a:t>
            </a:r>
            <a:r>
              <a:rPr lang="bg-BG" sz="3000" dirty="0"/>
              <a:t>работна рамка с широко предназначение</a:t>
            </a:r>
            <a:endParaRPr lang="en-US" sz="3000" dirty="0"/>
          </a:p>
          <a:p>
            <a:pPr marL="871538" lvl="1" indent="-514350">
              <a:lnSpc>
                <a:spcPct val="100000"/>
              </a:lnSpc>
              <a:buFont typeface="+mj-lt"/>
              <a:buAutoNum type="arabicPeriod"/>
            </a:pPr>
            <a:r>
              <a:rPr lang="bg-BG" sz="2600" dirty="0"/>
              <a:t>Създава се модел, който съпоставя базата данни /</a:t>
            </a:r>
            <a:r>
              <a:rPr lang="en-US" sz="2600" dirty="0"/>
              <a:t>entity data model/</a:t>
            </a:r>
          </a:p>
          <a:p>
            <a:pPr marL="871538" lvl="1" indent="-514350">
              <a:lnSpc>
                <a:spcPct val="100000"/>
              </a:lnSpc>
              <a:buFont typeface="+mj-lt"/>
              <a:buAutoNum type="arabicPeriod"/>
            </a:pPr>
            <a:r>
              <a:rPr lang="bg-BG" sz="2600" dirty="0"/>
              <a:t>Отваря се обектен контекст /</a:t>
            </a:r>
            <a:r>
              <a:rPr lang="en-US" sz="2600" dirty="0"/>
              <a:t>object context</a:t>
            </a:r>
            <a:r>
              <a:rPr lang="bg-BG" sz="2600" dirty="0"/>
              <a:t>/</a:t>
            </a:r>
          </a:p>
          <a:p>
            <a:pPr marL="871538" lvl="1" indent="-514350">
              <a:lnSpc>
                <a:spcPct val="100000"/>
              </a:lnSpc>
              <a:buFont typeface="+mj-lt"/>
              <a:buAutoNum type="arabicPeriod"/>
            </a:pPr>
            <a:r>
              <a:rPr lang="bg-BG" sz="2600" dirty="0"/>
              <a:t>Извличат се данни чрез </a:t>
            </a:r>
            <a:r>
              <a:rPr lang="en-US" sz="2600" dirty="0"/>
              <a:t>LINQ / </a:t>
            </a:r>
            <a:r>
              <a:rPr lang="bg-BG" sz="2600" dirty="0"/>
              <a:t>модифицира се таблицата в обектния контекст</a:t>
            </a:r>
            <a:endParaRPr lang="en-US" sz="2600" dirty="0">
              <a:solidFill>
                <a:schemeClr val="accent5">
                  <a:lumMod val="20000"/>
                  <a:lumOff val="80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 marL="871538" lvl="1" indent="-514350">
              <a:lnSpc>
                <a:spcPct val="100000"/>
              </a:lnSpc>
              <a:buFont typeface="+mj-lt"/>
              <a:buAutoNum type="arabicPeriod"/>
            </a:pPr>
            <a:r>
              <a:rPr lang="bg-BG" sz="2600" dirty="0"/>
              <a:t>Запазват се промените на обектния контекст в БД</a:t>
            </a:r>
          </a:p>
          <a:p>
            <a:pPr marL="871538" lvl="1" indent="-514350">
              <a:lnSpc>
                <a:spcPct val="100000"/>
              </a:lnSpc>
              <a:buFont typeface="+mj-lt"/>
              <a:buAutoNum type="arabicPeriod"/>
            </a:pPr>
            <a:r>
              <a:rPr lang="bg-BG" sz="2600" dirty="0"/>
              <a:t>Връзката се управлява автоматично</a:t>
            </a:r>
            <a:endParaRPr lang="en-US" sz="3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ADO.NET: Entity Framework Core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7269790" y="3886201"/>
            <a:ext cx="2362200" cy="503237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  <a:alpha val="25000"/>
            </a:schemeClr>
          </a:solidFill>
          <a:ln w="9525" algn="ctr">
            <a:solidFill>
              <a:schemeClr val="accent5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bg-BG" sz="2200" b="1" dirty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SqlConnection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7269790" y="1958975"/>
            <a:ext cx="2362200" cy="503238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  <a:alpha val="25000"/>
            </a:schemeClr>
          </a:solidFill>
          <a:ln w="9525" algn="ctr">
            <a:solidFill>
              <a:schemeClr val="accent5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200" b="1" noProof="1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ObjectContext</a:t>
            </a:r>
          </a:p>
        </p:txBody>
      </p:sp>
      <p:pic>
        <p:nvPicPr>
          <p:cNvPr id="12" name="Picture 2" descr="http://dryicons.com/images/icon_sets/aesthetica/png/128x128/databas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891" y="4618037"/>
            <a:ext cx="1676400" cy="1295400"/>
          </a:xfrm>
          <a:prstGeom prst="rect">
            <a:avLst/>
          </a:prstGeom>
          <a:noFill/>
        </p:spPr>
      </p:pic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7602124" y="6022105"/>
            <a:ext cx="1701108" cy="4247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bg-BG" b="1" dirty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База данни</a:t>
            </a: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9142412" y="1295400"/>
            <a:ext cx="1077912" cy="411162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  <a:alpha val="25000"/>
            </a:schemeClr>
          </a:solidFill>
          <a:ln w="9525" algn="ctr">
            <a:solidFill>
              <a:schemeClr val="accent5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noProof="1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Entity</a:t>
            </a:r>
          </a:p>
        </p:txBody>
      </p:sp>
      <p:sp>
        <p:nvSpPr>
          <p:cNvPr id="20" name="AutoShape 6"/>
          <p:cNvSpPr>
            <a:spLocks noChangeArrowheads="1"/>
          </p:cNvSpPr>
          <p:nvPr/>
        </p:nvSpPr>
        <p:spPr bwMode="auto">
          <a:xfrm>
            <a:off x="6704012" y="1295400"/>
            <a:ext cx="1077912" cy="411162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  <a:alpha val="25000"/>
            </a:schemeClr>
          </a:solidFill>
          <a:ln w="9525" algn="ctr">
            <a:solidFill>
              <a:schemeClr val="accent5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noProof="1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Entity</a:t>
            </a:r>
          </a:p>
        </p:txBody>
      </p:sp>
      <p:sp>
        <p:nvSpPr>
          <p:cNvPr id="21" name="AutoShape 6"/>
          <p:cNvSpPr>
            <a:spLocks noChangeArrowheads="1"/>
          </p:cNvSpPr>
          <p:nvPr/>
        </p:nvSpPr>
        <p:spPr bwMode="auto">
          <a:xfrm>
            <a:off x="7923212" y="1143000"/>
            <a:ext cx="1077912" cy="411162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  <a:alpha val="25000"/>
            </a:schemeClr>
          </a:solidFill>
          <a:ln w="9525" algn="ctr">
            <a:solidFill>
              <a:schemeClr val="accent5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noProof="1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Entity</a:t>
            </a:r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7269790" y="2840666"/>
            <a:ext cx="2362200" cy="655636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  <a:alpha val="25000"/>
            </a:schemeClr>
          </a:solidFill>
          <a:ln w="9525" algn="ctr">
            <a:solidFill>
              <a:schemeClr val="accent5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200" b="1" noProof="1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EntityClient</a:t>
            </a:r>
          </a:p>
          <a:p>
            <a:pPr algn="ctr"/>
            <a:r>
              <a:rPr lang="en-US" sz="2200" b="1" dirty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Data Provider</a:t>
            </a:r>
            <a:endParaRPr lang="bg-BG" sz="2200" b="1" dirty="0">
              <a:solidFill>
                <a:schemeClr val="tx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nsolas" pitchFamily="49" charset="0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V="1">
            <a:off x="8454544" y="2417134"/>
            <a:ext cx="0" cy="457200"/>
          </a:xfrm>
          <a:prstGeom prst="line">
            <a:avLst/>
          </a:prstGeom>
          <a:noFill/>
          <a:ln w="38100">
            <a:solidFill>
              <a:schemeClr val="accent5">
                <a:lumMod val="20000"/>
                <a:lumOff val="80000"/>
              </a:schemeClr>
            </a:solidFill>
            <a:round/>
            <a:headEnd type="triangle" w="med" len="med"/>
            <a:tailEnd type="triangle" w="med" len="med"/>
          </a:ln>
          <a:effectLst>
            <a:outerShdw blurRad="63500" sx="120000" sy="120000" algn="ctr" rotWithShape="0">
              <a:prstClr val="black">
                <a:alpha val="70000"/>
              </a:prstClr>
            </a:outerShdw>
          </a:effectLst>
        </p:spPr>
        <p:txBody>
          <a:bodyPr wrap="none" anchor="ctr"/>
          <a:lstStyle/>
          <a:p>
            <a:endParaRPr lang="bg-BG" b="1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 flipH="1" flipV="1">
            <a:off x="7696864" y="1594886"/>
            <a:ext cx="182526" cy="428847"/>
          </a:xfrm>
          <a:prstGeom prst="line">
            <a:avLst/>
          </a:prstGeom>
          <a:noFill/>
          <a:ln w="38100">
            <a:solidFill>
              <a:schemeClr val="accent5">
                <a:lumMod val="20000"/>
                <a:lumOff val="80000"/>
              </a:schemeClr>
            </a:solidFill>
            <a:round/>
            <a:headEnd type="triangle" w="med" len="med"/>
            <a:tailEnd type="triangle" w="med" len="med"/>
          </a:ln>
          <a:effectLst>
            <a:outerShdw blurRad="63500" sx="120000" sy="120000" algn="ctr" rotWithShape="0">
              <a:prstClr val="black">
                <a:alpha val="70000"/>
              </a:prstClr>
            </a:outerShdw>
          </a:effectLst>
        </p:spPr>
        <p:txBody>
          <a:bodyPr wrap="none" anchor="ctr"/>
          <a:lstStyle/>
          <a:p>
            <a:endParaRPr lang="bg-BG" b="1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 flipV="1">
            <a:off x="8457090" y="1502734"/>
            <a:ext cx="1" cy="533400"/>
          </a:xfrm>
          <a:prstGeom prst="line">
            <a:avLst/>
          </a:prstGeom>
          <a:noFill/>
          <a:ln w="38100">
            <a:solidFill>
              <a:schemeClr val="accent5">
                <a:lumMod val="20000"/>
                <a:lumOff val="80000"/>
              </a:schemeClr>
            </a:solidFill>
            <a:round/>
            <a:headEnd type="triangle" w="med" len="med"/>
            <a:tailEnd type="triangle" w="med" len="med"/>
          </a:ln>
          <a:effectLst>
            <a:outerShdw blurRad="63500" sx="120000" sy="120000" algn="ctr" rotWithShape="0">
              <a:prstClr val="black">
                <a:alpha val="70000"/>
              </a:prstClr>
            </a:outerShdw>
          </a:effectLst>
        </p:spPr>
        <p:txBody>
          <a:bodyPr wrap="none" anchor="ctr"/>
          <a:lstStyle/>
          <a:p>
            <a:endParaRPr lang="bg-BG" b="1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auto">
          <a:xfrm flipV="1">
            <a:off x="9091503" y="1594886"/>
            <a:ext cx="93921" cy="428847"/>
          </a:xfrm>
          <a:prstGeom prst="line">
            <a:avLst/>
          </a:prstGeom>
          <a:noFill/>
          <a:ln w="38100">
            <a:solidFill>
              <a:schemeClr val="accent5">
                <a:lumMod val="20000"/>
                <a:lumOff val="80000"/>
              </a:schemeClr>
            </a:solidFill>
            <a:round/>
            <a:headEnd type="triangle" w="med" len="med"/>
            <a:tailEnd type="triangle" w="med" len="med"/>
          </a:ln>
          <a:effectLst>
            <a:outerShdw blurRad="63500" sx="120000" sy="120000" algn="ctr" rotWithShape="0">
              <a:prstClr val="black">
                <a:alpha val="70000"/>
              </a:prstClr>
            </a:outerShdw>
          </a:effectLst>
        </p:spPr>
        <p:txBody>
          <a:bodyPr wrap="none" anchor="ctr"/>
          <a:lstStyle/>
          <a:p>
            <a:endParaRPr lang="bg-BG" b="1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8445978" y="4334503"/>
            <a:ext cx="0" cy="457200"/>
          </a:xfrm>
          <a:prstGeom prst="line">
            <a:avLst/>
          </a:prstGeom>
          <a:noFill/>
          <a:ln w="38100">
            <a:solidFill>
              <a:schemeClr val="accent5">
                <a:lumMod val="20000"/>
                <a:lumOff val="80000"/>
              </a:schemeClr>
            </a:solidFill>
            <a:round/>
            <a:headEnd type="triangle" w="med" len="med"/>
            <a:tailEnd type="triangle" w="med" len="med"/>
          </a:ln>
          <a:effectLst>
            <a:outerShdw blurRad="63500" sx="120000" sy="120000" algn="ctr" rotWithShape="0">
              <a:prstClr val="black">
                <a:alpha val="70000"/>
              </a:prstClr>
            </a:outerShdw>
          </a:effectLst>
        </p:spPr>
        <p:txBody>
          <a:bodyPr wrap="none" anchor="ctr"/>
          <a:lstStyle/>
          <a:p>
            <a:endParaRPr lang="bg-BG" b="1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V="1">
            <a:off x="8457091" y="3483934"/>
            <a:ext cx="0" cy="457200"/>
          </a:xfrm>
          <a:prstGeom prst="line">
            <a:avLst/>
          </a:prstGeom>
          <a:noFill/>
          <a:ln w="38100">
            <a:solidFill>
              <a:schemeClr val="accent5">
                <a:lumMod val="20000"/>
                <a:lumOff val="80000"/>
              </a:schemeClr>
            </a:solidFill>
            <a:round/>
            <a:headEnd type="triangle" w="med" len="med"/>
            <a:tailEnd type="triangle" w="med" len="med"/>
          </a:ln>
          <a:effectLst>
            <a:outerShdw blurRad="63500" sx="120000" sy="120000" algn="ctr" rotWithShape="0">
              <a:prstClr val="black">
                <a:alpha val="70000"/>
              </a:prstClr>
            </a:outerShdw>
          </a:effectLst>
        </p:spPr>
        <p:txBody>
          <a:bodyPr wrap="none" anchor="ctr"/>
          <a:lstStyle/>
          <a:p>
            <a:endParaRPr lang="bg-BG" b="1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Slide Number Placeholder">
            <a:extLst>
              <a:ext uri="{FF2B5EF4-FFF2-40B4-BE49-F238E27FC236}">
                <a16:creationId xmlns:a16="http://schemas.microsoft.com/office/drawing/2014/main" id="{6EC339FB-D028-4F42-A401-5143E2303B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5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Увод в приложенията с база данни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106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7045F88B-6191-47ED-8496-5B377310B6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548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4212" y="2057400"/>
            <a:ext cx="3429001" cy="4421449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3" y="1191467"/>
            <a:ext cx="11804822" cy="5530010"/>
          </a:xfrm>
        </p:spPr>
        <p:txBody>
          <a:bodyPr>
            <a:normAutofit/>
          </a:bodyPr>
          <a:lstStyle/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Използване на клиентски библиотеки за свързване с БД</a:t>
            </a:r>
            <a:endParaRPr lang="en-US" dirty="0"/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en-US" dirty="0"/>
              <a:t>ORM </a:t>
            </a:r>
            <a:r>
              <a:rPr lang="bg-BG"/>
              <a:t>модел</a:t>
            </a:r>
            <a:endParaRPr lang="en-US" dirty="0"/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endParaRPr lang="bg-BG" dirty="0"/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6937" y="3352800"/>
            <a:ext cx="3675769" cy="26040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368" y="3581400"/>
            <a:ext cx="3117587" cy="3041840"/>
          </a:xfrm>
          <a:prstGeom prst="rect">
            <a:avLst/>
          </a:prstGeom>
        </p:spPr>
      </p:pic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63952CF4-D544-49E4-8D8D-01B3204E88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97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5F848-B858-442A-A11B-296D7AE69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Модели за достъп до данни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920B0D-3E89-4F76-AEDB-6C3B938E4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6212" y="5754968"/>
            <a:ext cx="8938472" cy="692873"/>
          </a:xfrm>
        </p:spPr>
        <p:txBody>
          <a:bodyPr/>
          <a:lstStyle/>
          <a:p>
            <a:r>
              <a:rPr lang="bg-BG" dirty="0"/>
              <a:t>Свързване към БД чрез</a:t>
            </a:r>
            <a:r>
              <a:rPr lang="en-US" dirty="0"/>
              <a:t> C#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4FE5A3-213C-4A5C-A9A4-36E2CC89D4A3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652" y="1066800"/>
            <a:ext cx="4867521" cy="3634740"/>
          </a:xfrm>
          <a:prstGeom prst="roundRect">
            <a:avLst>
              <a:gd name="adj" fmla="val 8139"/>
            </a:avLst>
          </a:prstGeom>
        </p:spPr>
      </p:pic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4DF457CA-DA04-4ED9-BA57-862DAF9696FB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866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Свързан модел за достъп до данни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bg-BG" dirty="0"/>
              <a:t>Приложим към среда, където базата данни е постоянно достъпна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Свързан модел</a:t>
            </a:r>
            <a:endParaRPr lang="en-US" dirty="0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8368877" y="4265614"/>
            <a:ext cx="54053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DB</a:t>
            </a:r>
            <a:endParaRPr lang="bg-BG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4565347" y="3875567"/>
            <a:ext cx="2893036" cy="10525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0000"/>
              </a:lnSpc>
            </a:pPr>
            <a:r>
              <a:rPr lang="bg-BG" b="1" dirty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постоянно отворена</a:t>
            </a:r>
          </a:p>
          <a:p>
            <a:pPr algn="ctr" eaLnBrk="1" hangingPunct="1">
              <a:lnSpc>
                <a:spcPct val="130000"/>
              </a:lnSpc>
            </a:pPr>
            <a:r>
              <a:rPr lang="bg-BG" b="1" dirty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връзка</a:t>
            </a:r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 flipV="1">
            <a:off x="4189412" y="4440866"/>
            <a:ext cx="3657600" cy="0"/>
          </a:xfrm>
          <a:prstGeom prst="line">
            <a:avLst/>
          </a:prstGeom>
          <a:noFill/>
          <a:ln w="38100">
            <a:solidFill>
              <a:schemeClr val="accent5">
                <a:lumMod val="20000"/>
                <a:lumOff val="80000"/>
              </a:schemeClr>
            </a:solidFill>
            <a:round/>
            <a:headEnd type="stealth" w="lg" len="lg"/>
            <a:tailEnd type="stealth" w="lg" len="lg"/>
          </a:ln>
          <a:effectLst/>
        </p:spPr>
        <p:txBody>
          <a:bodyPr wrap="none" anchor="ctr"/>
          <a:lstStyle/>
          <a:p>
            <a:endParaRPr lang="bg-BG"/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7764646" y="5061668"/>
            <a:ext cx="1701108" cy="4247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bg-BG" b="1" dirty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База данни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2174004" y="5105400"/>
            <a:ext cx="2396408" cy="4247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b="1" dirty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ADO.NET </a:t>
            </a:r>
            <a:r>
              <a:rPr lang="bg-BG" b="1" dirty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клиент</a:t>
            </a: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8422852" y="4267201"/>
            <a:ext cx="54053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DB</a:t>
            </a:r>
            <a:endParaRPr lang="bg-BG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9218" name="Picture 2" descr="http://dryicons.com/images/icon_sets/aesthetica/png/128x128/databas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180" y="3733800"/>
            <a:ext cx="1371600" cy="1219200"/>
          </a:xfrm>
          <a:prstGeom prst="rect">
            <a:avLst/>
          </a:prstGeom>
          <a:noFill/>
        </p:spPr>
      </p:pic>
      <p:grpSp>
        <p:nvGrpSpPr>
          <p:cNvPr id="15" name="Group 14"/>
          <p:cNvGrpSpPr/>
          <p:nvPr/>
        </p:nvGrpSpPr>
        <p:grpSpPr>
          <a:xfrm>
            <a:off x="2513012" y="3429000"/>
            <a:ext cx="1752600" cy="1771650"/>
            <a:chOff x="1066800" y="3581400"/>
            <a:chExt cx="1619250" cy="1619250"/>
          </a:xfrm>
        </p:grpSpPr>
        <p:pic>
          <p:nvPicPr>
            <p:cNvPr id="9222" name="Picture 6" descr="http://symphony.lotus.com/software/lotus/symphony/gallery.nsf/atom_clipArt/D06A76F82AC365B18525759600325093/$File/Icon-Computer02-Black.png"/>
            <p:cNvPicPr>
              <a:picLocks noChangeAspect="1" noChangeArrowheads="1"/>
            </p:cNvPicPr>
            <p:nvPr/>
          </p:nvPicPr>
          <p:blipFill>
            <a:blip r:embed="rId4" cstate="print">
              <a:lum bright="3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3581400"/>
              <a:ext cx="1619250" cy="1619250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 rot="21433289">
              <a:off x="1458466" y="4051838"/>
              <a:ext cx="803550" cy="2813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effectLst>
                    <a:glow rad="139700">
                      <a:schemeClr val="accent5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ADO.NET</a:t>
              </a:r>
            </a:p>
          </p:txBody>
        </p:sp>
      </p:grpSp>
      <p:sp>
        <p:nvSpPr>
          <p:cNvPr id="19" name="Slide Number Placeholder">
            <a:extLst>
              <a:ext uri="{FF2B5EF4-FFF2-40B4-BE49-F238E27FC236}">
                <a16:creationId xmlns:a16="http://schemas.microsoft.com/office/drawing/2014/main" id="{E054BB1D-A33D-47A8-84E3-3706F4E393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2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Свързан модел за достъп до данни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(</a:t>
            </a:r>
            <a:r>
              <a:rPr lang="bg-BG" dirty="0">
                <a:solidFill>
                  <a:schemeClr val="tx1">
                    <a:lumMod val="40000"/>
                    <a:lumOff val="60000"/>
                  </a:schemeClr>
                </a:solidFill>
              </a:rPr>
              <a:t>чрез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SqlClient</a:t>
            </a:r>
            <a:r>
              <a:rPr lang="en-U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)</a:t>
            </a:r>
          </a:p>
          <a:p>
            <a:pPr lvl="1"/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Плюсове</a:t>
            </a:r>
            <a:r>
              <a:rPr lang="en-US" dirty="0"/>
              <a:t>:</a:t>
            </a:r>
          </a:p>
          <a:p>
            <a:pPr lvl="2"/>
            <a:r>
              <a:rPr lang="bg-BG" dirty="0"/>
              <a:t>Лесно управлявам контрол на паралелните заявки</a:t>
            </a:r>
            <a:endParaRPr lang="en-US" dirty="0"/>
          </a:p>
          <a:p>
            <a:pPr lvl="2"/>
            <a:r>
              <a:rPr lang="bg-BG" dirty="0"/>
              <a:t>По-голям шанс за работа с най-актуалната версия на информацията</a:t>
            </a:r>
            <a:endParaRPr lang="en-US" dirty="0"/>
          </a:p>
          <a:p>
            <a:pPr lvl="1"/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Минуси</a:t>
            </a:r>
            <a:r>
              <a:rPr lang="en-US" dirty="0"/>
              <a:t>:</a:t>
            </a:r>
          </a:p>
          <a:p>
            <a:pPr lvl="2"/>
            <a:r>
              <a:rPr lang="bg-BG" dirty="0"/>
              <a:t>Нуждае се постоянно от надеждна мрежова свързаност</a:t>
            </a:r>
            <a:endParaRPr lang="en-US" dirty="0"/>
          </a:p>
          <a:p>
            <a:pPr lvl="2"/>
            <a:r>
              <a:rPr lang="bg-BG" dirty="0"/>
              <a:t>Създава проблеми при скалиране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Свързан модел</a:t>
            </a:r>
            <a:r>
              <a:rPr lang="en-US" dirty="0"/>
              <a:t>: </a:t>
            </a:r>
            <a:r>
              <a:rPr lang="bg-BG" dirty="0"/>
              <a:t>Плюсове и минуси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2D0078D7-8F7E-48FD-B696-437F6B06E6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51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812" y="990600"/>
            <a:ext cx="7232904" cy="3719780"/>
          </a:xfrm>
          <a:prstGeom prst="roundRect">
            <a:avLst>
              <a:gd name="adj" fmla="val 9292"/>
            </a:avLst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664" y="5334000"/>
            <a:ext cx="10363200" cy="820600"/>
          </a:xfrm>
        </p:spPr>
        <p:txBody>
          <a:bodyPr/>
          <a:lstStyle/>
          <a:p>
            <a:r>
              <a:rPr lang="en-US" dirty="0"/>
              <a:t>ADO.NET</a:t>
            </a:r>
            <a:endParaRPr lang="bg-BG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5B491D93-7557-4AE3-B2CA-A24E34F6BB21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435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ts val="3600"/>
              </a:lnSpc>
            </a:pP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ADO.NET</a:t>
            </a:r>
            <a:r>
              <a:rPr lang="en-US" dirty="0"/>
              <a:t> </a:t>
            </a:r>
            <a:r>
              <a:rPr lang="bg-BG" dirty="0"/>
              <a:t>е стандартна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.NET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библиотека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за достъп до бази данни, обработка на информация и </a:t>
            </a:r>
            <a:r>
              <a:rPr lang="en-US" dirty="0"/>
              <a:t>XML</a:t>
            </a:r>
          </a:p>
          <a:p>
            <a:pPr>
              <a:lnSpc>
                <a:spcPts val="3600"/>
              </a:lnSpc>
            </a:pPr>
            <a:r>
              <a:rPr lang="bg-BG" dirty="0"/>
              <a:t>Поддържа свързани, несвързани и </a:t>
            </a:r>
            <a:r>
              <a:rPr lang="en-US" dirty="0"/>
              <a:t>ORM </a:t>
            </a:r>
            <a:r>
              <a:rPr lang="bg-BG" dirty="0"/>
              <a:t>модели за достъп до данни</a:t>
            </a:r>
            <a:endParaRPr lang="en-US" dirty="0"/>
          </a:p>
          <a:p>
            <a:pPr lvl="1">
              <a:lnSpc>
                <a:spcPts val="3600"/>
              </a:lnSpc>
            </a:pPr>
            <a:r>
              <a:rPr lang="bg-BG" dirty="0"/>
              <a:t>Чудесна интеграция с </a:t>
            </a:r>
            <a:r>
              <a:rPr lang="en-US" dirty="0">
                <a:solidFill>
                  <a:srgbClr val="F3BE60"/>
                </a:solidFill>
              </a:rPr>
              <a:t>LINQ</a:t>
            </a:r>
            <a:endParaRPr lang="en-US" dirty="0"/>
          </a:p>
          <a:p>
            <a:pPr lvl="1">
              <a:lnSpc>
                <a:spcPts val="3600"/>
              </a:lnSpc>
            </a:pPr>
            <a:r>
              <a:rPr lang="bg-BG" dirty="0"/>
              <a:t>Позволява изпълнението на</a:t>
            </a:r>
            <a:r>
              <a:rPr lang="en-US" dirty="0"/>
              <a:t> SQL</a:t>
            </a:r>
          </a:p>
          <a:p>
            <a:pPr lvl="1">
              <a:lnSpc>
                <a:spcPts val="3600"/>
              </a:lnSpc>
            </a:pPr>
            <a:r>
              <a:rPr lang="bg-BG" dirty="0"/>
              <a:t>Позволява достъпване на информацията по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ORM</a:t>
            </a:r>
            <a:r>
              <a:rPr lang="en-US" dirty="0"/>
              <a:t> </a:t>
            </a:r>
            <a:r>
              <a:rPr lang="bg-BG" dirty="0"/>
              <a:t>подхода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Какво е </a:t>
            </a:r>
            <a:r>
              <a:rPr lang="en-US" dirty="0"/>
              <a:t>ADO.NET</a:t>
            </a:r>
            <a:r>
              <a:rPr lang="bg-BG" dirty="0"/>
              <a:t>?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FBB7E992-A905-4E0E-A959-49EEA2D201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28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bg-B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Доставичиците на данни са библиотеки - колекция от класове, които предоставят достъп до различни бази данни</a:t>
            </a:r>
            <a:endParaRPr lang="bg-BG" dirty="0"/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bg-BG" dirty="0"/>
              <a:t>За различните системи за управление на БД има различни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Доставици на данни /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D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ata Provider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s/</a:t>
            </a:r>
            <a:endParaRPr lang="bg-BG" dirty="0"/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bg-BG" dirty="0"/>
              <a:t>В тях обикновено се дефинират следните обекти: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bg-BG" b="1" dirty="0">
                <a:solidFill>
                  <a:srgbClr val="F3BE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Connection</a:t>
            </a:r>
            <a:r>
              <a:rPr lang="bg-BG" dirty="0"/>
              <a:t> /Връзка/ – за свързване с БД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bg-BG" b="1" dirty="0">
                <a:solidFill>
                  <a:srgbClr val="F3BE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Command</a:t>
            </a:r>
            <a:r>
              <a:rPr lang="bg-BG" dirty="0"/>
              <a:t> /Команда/ – за изпълнение на SQL</a:t>
            </a:r>
            <a:r>
              <a:rPr lang="en-US" dirty="0"/>
              <a:t> </a:t>
            </a:r>
            <a:r>
              <a:rPr lang="bg-BG" dirty="0"/>
              <a:t>команда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bg-BG" b="1" dirty="0">
                <a:solidFill>
                  <a:srgbClr val="F3BE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DataReader</a:t>
            </a:r>
            <a:r>
              <a:rPr lang="bg-BG" dirty="0"/>
              <a:t> – за извличане на данни</a:t>
            </a:r>
            <a:endParaRPr lang="bg-BG" sz="280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Доставчици на данни в</a:t>
            </a:r>
            <a:r>
              <a:rPr lang="en-US" dirty="0"/>
              <a:t> ADO.NET</a:t>
            </a:r>
            <a:endParaRPr lang="bg-BG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EB47081D-E7CC-4C8A-B843-FB84046676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99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sz="3000" dirty="0"/>
              <a:t>В </a:t>
            </a:r>
            <a:r>
              <a:rPr lang="en-US" sz="3000" dirty="0"/>
              <a:t>.NET </a:t>
            </a:r>
            <a:r>
              <a:rPr lang="bg-BG" sz="3000" dirty="0"/>
              <a:t>има няколко стандартни библиотеки на доставчици на информация за </a:t>
            </a:r>
            <a:r>
              <a:rPr lang="en-US" sz="3000" dirty="0"/>
              <a:t>ADO.NET</a:t>
            </a:r>
            <a:endParaRPr lang="bg-BG" sz="3000" dirty="0"/>
          </a:p>
          <a:p>
            <a:pPr lvl="1">
              <a:lnSpc>
                <a:spcPct val="100000"/>
              </a:lnSpc>
            </a:pPr>
            <a:r>
              <a:rPr lang="bg-BG" sz="2400" b="1" noProof="1">
                <a:solidFill>
                  <a:srgbClr val="F3BE60"/>
                </a:solidFill>
                <a:latin typeface="Consolas" pitchFamily="49" charset="0"/>
                <a:cs typeface="Consolas" pitchFamily="49" charset="0"/>
              </a:rPr>
              <a:t>SqlClient</a:t>
            </a:r>
            <a:r>
              <a:rPr lang="bg-BG" sz="2400" dirty="0">
                <a:solidFill>
                  <a:schemeClr val="accent5">
                    <a:lumMod val="20000"/>
                    <a:lumOff val="80000"/>
                  </a:schemeClr>
                </a:solidFill>
                <a:cs typeface="Consolas" pitchFamily="49" charset="0"/>
              </a:rPr>
              <a:t> </a:t>
            </a:r>
            <a:r>
              <a:rPr lang="bg-BG" sz="2800" dirty="0"/>
              <a:t>–</a:t>
            </a:r>
            <a:r>
              <a:rPr lang="en-US" sz="2800" dirty="0"/>
              <a:t> </a:t>
            </a:r>
            <a:r>
              <a:rPr lang="bg-BG" sz="2800" dirty="0"/>
              <a:t>за достъп до SQL Server</a:t>
            </a:r>
          </a:p>
          <a:p>
            <a:pPr lvl="1">
              <a:lnSpc>
                <a:spcPct val="100000"/>
              </a:lnSpc>
            </a:pPr>
            <a:r>
              <a:rPr lang="bg-BG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OleDB</a:t>
            </a:r>
            <a:r>
              <a:rPr lang="bg-BG" sz="2800" dirty="0"/>
              <a:t> – за достъп на стандартни </a:t>
            </a:r>
            <a:r>
              <a:rPr lang="en-US" sz="2800" dirty="0"/>
              <a:t>OLE DB </a:t>
            </a:r>
            <a:r>
              <a:rPr lang="bg-BG" sz="2800" dirty="0"/>
              <a:t>източници на данни</a:t>
            </a:r>
          </a:p>
          <a:p>
            <a:pPr lvl="1">
              <a:lnSpc>
                <a:spcPct val="100000"/>
              </a:lnSpc>
            </a:pPr>
            <a:r>
              <a:rPr lang="bg-BG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Odbc</a:t>
            </a:r>
            <a:r>
              <a:rPr lang="bg-BG" sz="2400" dirty="0">
                <a:solidFill>
                  <a:schemeClr val="accent5">
                    <a:lumMod val="20000"/>
                    <a:lumOff val="80000"/>
                  </a:schemeClr>
                </a:solidFill>
                <a:cs typeface="Consolas" pitchFamily="49" charset="0"/>
              </a:rPr>
              <a:t> </a:t>
            </a:r>
            <a:r>
              <a:rPr lang="bg-BG" sz="2800" dirty="0"/>
              <a:t>– за достъп на ODBC</a:t>
            </a:r>
            <a:r>
              <a:rPr lang="en-US" sz="2800" dirty="0"/>
              <a:t> </a:t>
            </a:r>
            <a:r>
              <a:rPr lang="bg-BG" sz="2800" dirty="0"/>
              <a:t>източници на данни</a:t>
            </a:r>
          </a:p>
          <a:p>
            <a:pPr lvl="1">
              <a:lnSpc>
                <a:spcPct val="100000"/>
              </a:lnSpc>
            </a:pPr>
            <a:r>
              <a:rPr lang="bg-BG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Oracle</a:t>
            </a:r>
            <a:r>
              <a:rPr lang="bg-BG" sz="2800" dirty="0"/>
              <a:t> – за достъп до </a:t>
            </a:r>
            <a:r>
              <a:rPr lang="bg-BG" sz="2800" dirty="0">
                <a:solidFill>
                  <a:schemeClr val="tx2">
                    <a:lumMod val="75000"/>
                  </a:schemeClr>
                </a:solidFill>
              </a:rPr>
              <a:t>Oracle</a:t>
            </a:r>
            <a:r>
              <a:rPr lang="en-US" sz="2800" dirty="0"/>
              <a:t> </a:t>
            </a:r>
            <a:r>
              <a:rPr lang="bg-BG" sz="2800" dirty="0"/>
              <a:t>бази данни</a:t>
            </a:r>
          </a:p>
          <a:p>
            <a:pPr>
              <a:lnSpc>
                <a:spcPct val="100000"/>
              </a:lnSpc>
            </a:pPr>
            <a:r>
              <a:rPr lang="bg-BG" sz="3000" dirty="0"/>
              <a:t>Има и други библиотеки за доставичици на информация:</a:t>
            </a:r>
          </a:p>
          <a:p>
            <a:pPr lvl="1">
              <a:lnSpc>
                <a:spcPct val="100000"/>
              </a:lnSpc>
            </a:pPr>
            <a:r>
              <a:rPr lang="bg-BG" sz="2800" dirty="0">
                <a:solidFill>
                  <a:schemeClr val="tx2">
                    <a:lumMod val="75000"/>
                  </a:schemeClr>
                </a:solidFill>
              </a:rPr>
              <a:t>MySQL</a:t>
            </a:r>
            <a:r>
              <a:rPr lang="en-US" sz="2800" dirty="0"/>
              <a:t>, </a:t>
            </a:r>
            <a:r>
              <a:rPr lang="bg-BG" sz="2800" dirty="0">
                <a:solidFill>
                  <a:schemeClr val="tx2">
                    <a:lumMod val="75000"/>
                  </a:schemeClr>
                </a:solidFill>
              </a:rPr>
              <a:t>PostgreSQL</a:t>
            </a:r>
            <a:r>
              <a:rPr lang="en-US" sz="2800" dirty="0"/>
              <a:t>,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Interbase</a:t>
            </a:r>
            <a:r>
              <a:rPr lang="bg-BG" sz="2800" dirty="0"/>
              <a:t>,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DB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2</a:t>
            </a:r>
            <a:r>
              <a:rPr lang="en-US" sz="2800" dirty="0"/>
              <a:t>,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SQLite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Доставчици на информация в </a:t>
            </a:r>
            <a:r>
              <a:rPr lang="en-US" dirty="0"/>
              <a:t>ADO.NET (2)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8AA42E18-016D-4CAB-99CA-606D32227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8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7176</TotalTime>
  <Words>972</Words>
  <Application>Microsoft Office PowerPoint</Application>
  <PresentationFormat>Custom</PresentationFormat>
  <Paragraphs>157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Consolas</vt:lpstr>
      <vt:lpstr>Wingdings</vt:lpstr>
      <vt:lpstr>Wingdings 2</vt:lpstr>
      <vt:lpstr>SoftUni 16x9</vt:lpstr>
      <vt:lpstr>PowerPoint Presentation</vt:lpstr>
      <vt:lpstr>Съдържание</vt:lpstr>
      <vt:lpstr>Модели за достъп до данни</vt:lpstr>
      <vt:lpstr>Свързан модел</vt:lpstr>
      <vt:lpstr>Свързан модел: Плюсове и минуси</vt:lpstr>
      <vt:lpstr>ADO.NET</vt:lpstr>
      <vt:lpstr>Какво е ADO.NET?</vt:lpstr>
      <vt:lpstr>Доставчици на данни в ADO.NET</vt:lpstr>
      <vt:lpstr>Доставчици на информация в ADO.NET (2)</vt:lpstr>
      <vt:lpstr>SqlClient и ADO.NET свързан модел</vt:lpstr>
      <vt:lpstr>ORM Модел</vt:lpstr>
      <vt:lpstr>ORM Модел – плюсове и минуси</vt:lpstr>
      <vt:lpstr>ADO.NET: Entity Framework Core</vt:lpstr>
      <vt:lpstr>Увод в приложенията с база данни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Defining Classes</dc:title>
  <dc:subject>C# Basics Course</dc:subject>
  <dc:creator>Software University Foundation</dc:creator>
  <cp:keywords>C#; class; object; fields; methods; properties; constructors; static</cp:keywords>
  <dc:description>Фондация "Софтуерен университет" - http://softuni.foundation</dc:description>
  <cp:lastModifiedBy>Svetlin Nakov</cp:lastModifiedBy>
  <cp:revision>297</cp:revision>
  <dcterms:created xsi:type="dcterms:W3CDTF">2014-01-02T17:00:34Z</dcterms:created>
  <dcterms:modified xsi:type="dcterms:W3CDTF">2019-12-17T12:23:34Z</dcterms:modified>
  <cp:category>programming; software engineering; C#; OOP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