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71" r:id="rId4"/>
    <p:sldId id="636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22549AA6-5A17-48E5-ADED-C9A0C9D2F309}">
          <p14:sldIdLst>
            <p14:sldId id="394"/>
            <p14:sldId id="571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</p14:sldIdLst>
        </p14:section>
        <p14:section name="Заключение" id="{1E7919A9-028D-4BC2-973C-818B9F2C677D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4EB736C-9C56-46F0-86F8-51809650D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0836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421C09-85E6-421E-AE5B-CE2425CCB8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554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DA01C94-4DD7-4B0C-A2D0-8FD621952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2263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C254BA7-BFA8-44CB-9100-64B6E103F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840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950DE35-9A21-4F4C-8C6D-9685372ECA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1765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9FD60D-4961-4FE0-A290-8ACBADB6B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345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SQL </a:t>
            </a:r>
            <a:r>
              <a:rPr lang="bg-BG" dirty="0"/>
              <a:t>заявки в </a:t>
            </a:r>
            <a:r>
              <a:rPr lang="en-US" dirty="0"/>
              <a:t>C#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121824"/>
            <a:ext cx="5968924" cy="3027531"/>
            <a:chOff x="745783" y="3121824"/>
            <a:chExt cx="5968924" cy="3027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243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121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Consolas" pitchFamily="49" charset="0"/>
                <a:cs typeface="Consolas" pitchFamily="49" charset="0"/>
              </a:rPr>
              <a:t>SqlCommand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382351"/>
            <a:ext cx="10287000" cy="45612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SqlConnection dbCon = new SqlConnection(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"Server=.; 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"Database=ItKariera; 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"Integrated Security=true");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dbCon.Open();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using(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dbCon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  <a:endParaRPr lang="bg-BG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SqlCommand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command = new </a:t>
            </a:r>
            <a:r>
              <a:rPr lang="bg-BG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SqlCommand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"SELECT COUNT(*) FROM Employees"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</a:t>
            </a:r>
            <a:r>
              <a:rPr lang="bg-BG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int employeesCount = (int)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command.</a:t>
            </a:r>
            <a:r>
              <a:rPr lang="bg-BG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Execute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Scalar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Console.WriteLine("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Employees count: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{0} ",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employeesCount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F4534B-145F-445C-A93F-D6194ABC3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SqlDataReader</a:t>
            </a:r>
            <a:r>
              <a:rPr lang="en-US" sz="3000" dirty="0"/>
              <a:t> </a:t>
            </a:r>
            <a:r>
              <a:rPr lang="bg-BG" sz="3000" dirty="0"/>
              <a:t>извлича поредица от записи (курсор) върнати като резултат от</a:t>
            </a:r>
            <a:r>
              <a:rPr lang="en-US" sz="3000" dirty="0"/>
              <a:t> SQL </a:t>
            </a:r>
            <a:r>
              <a:rPr lang="bg-BG" sz="3000" dirty="0"/>
              <a:t>команда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Данните са достъпни само за четене</a:t>
            </a:r>
            <a:r>
              <a:rPr lang="en-US" sz="2800" dirty="0"/>
              <a:t> (</a:t>
            </a:r>
            <a:r>
              <a:rPr lang="bg-BG" sz="2800" dirty="0"/>
              <a:t>не може да се променят</a:t>
            </a:r>
            <a:r>
              <a:rPr lang="en-US" sz="2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Преход само напред по редове – не можем да се върнем назад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sz="3000" dirty="0"/>
              <a:t>Важни свойства и методи: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Read()</a:t>
            </a:r>
            <a:r>
              <a:rPr lang="en-US" sz="2800" dirty="0"/>
              <a:t> – </a:t>
            </a:r>
            <a:r>
              <a:rPr lang="bg-BG" sz="2800" dirty="0"/>
              <a:t>премества курсора напред, като връща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bg-BG" sz="2800" dirty="0"/>
              <a:t>, в случай че няма следващ запис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Indexer[]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dirty="0"/>
              <a:t>– връща стойността на текущия запис по дадено име на колона или индекс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Close()</a:t>
            </a:r>
            <a:r>
              <a:rPr lang="en-US" sz="2800" dirty="0"/>
              <a:t> </a:t>
            </a:r>
            <a:r>
              <a:rPr lang="bg-BG" sz="2800" dirty="0"/>
              <a:t>– затваря курсора и освобождава ресурсите</a:t>
            </a:r>
            <a:endParaRPr lang="bg-BG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Consolas" pitchFamily="49" charset="0"/>
                <a:cs typeface="Consolas" pitchFamily="49" charset="0"/>
              </a:rPr>
              <a:t>SqlDataReader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33CBCA5-3F00-415A-9E93-E09CB7A92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SqlDataReader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612" y="990600"/>
            <a:ext cx="11125200" cy="55861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SqlConnection dbCon = new SqlConnection(…);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dbCon.Open();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using(dbCon)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  <a:endParaRPr lang="bg-BG" sz="21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SqlCommand command = new SqlCommand(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"SELECT * FROM Employees"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SqlDataReader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reader = command.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ExecuteReader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using (reader)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while (reader.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Read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 firstName = (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tring)reader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[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FirstName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]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 lastName = (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tring)reader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[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LastName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]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decimal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salary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= (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decimal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)reader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[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Salary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  <a:r>
              <a:rPr lang="bg-BG" sz="21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]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Console.WriteLine("{0} {1} - {2}",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firstName, lastName, </a:t>
            </a:r>
            <a:r>
              <a:rPr lang="en-US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salary</a:t>
            </a: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1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646612" y="3048000"/>
            <a:ext cx="5119800" cy="979408"/>
          </a:xfrm>
          <a:prstGeom prst="wedgeRoundRectCallout">
            <a:avLst>
              <a:gd name="adj1" fmla="val -60289"/>
              <a:gd name="adj2" fmla="val 2382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Извлича още и още редове, докато приключи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145C233-2AD4-46E4-8C67-E36EF203E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заявки в </a:t>
            </a:r>
            <a:r>
              <a:rPr lang="en-US" dirty="0"/>
              <a:t>C#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C2A6810-8C61-4598-8BFC-174396172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SQL Client </a:t>
            </a:r>
            <a:r>
              <a:rPr lang="bg-BG" dirty="0"/>
              <a:t>доставчик на данни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BB0200E-F37E-4FA8-9240-8B346291A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1250474"/>
            <a:ext cx="5942012" cy="3301542"/>
          </a:xfrm>
          <a:prstGeom prst="roundRect">
            <a:avLst>
              <a:gd name="adj" fmla="val 4417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4205103"/>
            <a:ext cx="9067800" cy="1568497"/>
          </a:xfrm>
        </p:spPr>
        <p:txBody>
          <a:bodyPr/>
          <a:lstStyle/>
          <a:p>
            <a:r>
              <a:rPr lang="en-US" dirty="0"/>
              <a:t>SQL Client </a:t>
            </a:r>
            <a:r>
              <a:rPr lang="bg-BG" dirty="0"/>
              <a:t>доставчик на данни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086F2-5EF1-4E00-AC52-0C7C2C28E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Изпълнение на заявки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5324959-9B13-4621-9930-48A10C42A1F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SqlConnection</a:t>
            </a:r>
          </a:p>
          <a:p>
            <a:pPr lvl="1"/>
            <a:r>
              <a:rPr lang="bg-BG" dirty="0"/>
              <a:t>Създава връзката към БД на SQL Server </a:t>
            </a:r>
          </a:p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SqlCommand</a:t>
            </a:r>
          </a:p>
          <a:p>
            <a:pPr lvl="1"/>
            <a:r>
              <a:rPr lang="bg-BG" dirty="0"/>
              <a:t>Изпълнява</a:t>
            </a:r>
            <a:r>
              <a:rPr lang="en-US" dirty="0"/>
              <a:t> SQL </a:t>
            </a:r>
            <a:r>
              <a:rPr lang="bg-BG" dirty="0"/>
              <a:t>команди върху SQL Server</a:t>
            </a:r>
            <a:r>
              <a:rPr lang="en-US" dirty="0"/>
              <a:t> </a:t>
            </a:r>
            <a:r>
              <a:rPr lang="bg-BG" dirty="0"/>
              <a:t>чрез създадената връзка</a:t>
            </a:r>
            <a:endParaRPr lang="en-US" dirty="0"/>
          </a:p>
          <a:p>
            <a:pPr lvl="1"/>
            <a:r>
              <a:rPr lang="bg-BG" dirty="0"/>
              <a:t>Може да приема параметри</a:t>
            </a:r>
            <a:r>
              <a:rPr lang="en-US" dirty="0"/>
              <a:t>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SQLParameter</a:t>
            </a:r>
            <a:r>
              <a:rPr lang="en-US" dirty="0"/>
              <a:t>)</a:t>
            </a:r>
            <a:endParaRPr lang="bg-BG" dirty="0"/>
          </a:p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SqlDataReader</a:t>
            </a:r>
          </a:p>
          <a:p>
            <a:pPr lvl="1"/>
            <a:r>
              <a:rPr lang="bg-BG" dirty="0"/>
              <a:t>Извлича данни</a:t>
            </a:r>
            <a:r>
              <a:rPr lang="en-US" dirty="0"/>
              <a:t> (</a:t>
            </a:r>
            <a:r>
              <a:rPr lang="bg-BG" dirty="0"/>
              <a:t>множество от записи</a:t>
            </a:r>
            <a:r>
              <a:rPr lang="en-US" dirty="0"/>
              <a:t>) </a:t>
            </a:r>
            <a:r>
              <a:rPr lang="bg-BG" dirty="0"/>
              <a:t>от SQL Server</a:t>
            </a:r>
            <a:br>
              <a:rPr lang="en-US" dirty="0"/>
            </a:br>
            <a:r>
              <a:rPr lang="bg-BG" dirty="0"/>
              <a:t>като резултат от изпълнението на </a:t>
            </a:r>
            <a:r>
              <a:rPr lang="en-US" dirty="0"/>
              <a:t>SQL </a:t>
            </a:r>
            <a:r>
              <a:rPr lang="bg-BG" dirty="0"/>
              <a:t>заявка</a:t>
            </a:r>
          </a:p>
          <a:p>
            <a:pPr>
              <a:lnSpc>
                <a:spcPct val="85000"/>
              </a:lnSpc>
              <a:buNone/>
            </a:pPr>
            <a:endParaRPr lang="bg-BG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SqlClient доставчик на данни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9515327-CFA0-40D5-AB72-F7D2E7ED5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SqlConnection</a:t>
            </a:r>
            <a:r>
              <a:rPr lang="en-US" dirty="0"/>
              <a:t> </a:t>
            </a:r>
            <a:r>
              <a:rPr lang="bg-BG" dirty="0"/>
              <a:t>създава връзка към </a:t>
            </a:r>
            <a:r>
              <a:rPr lang="en-US" dirty="0"/>
              <a:t>SQL Server </a:t>
            </a:r>
            <a:r>
              <a:rPr lang="bg-BG" dirty="0"/>
              <a:t>БД</a:t>
            </a:r>
            <a:endParaRPr lang="en-US" dirty="0"/>
          </a:p>
          <a:p>
            <a:pPr lvl="1"/>
            <a:r>
              <a:rPr lang="bg-BG" dirty="0"/>
              <a:t>Нуждае се от валиден низ на връзката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bg-BG" dirty="0"/>
              <a:t>Пример за низ на връзката /</a:t>
            </a:r>
            <a:r>
              <a:rPr lang="en-US" dirty="0"/>
              <a:t>connection string</a:t>
            </a:r>
            <a:r>
              <a:rPr lang="bg-BG" dirty="0"/>
              <a:t>/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dirty="0"/>
          </a:p>
          <a:p>
            <a:r>
              <a:rPr lang="bg-BG" dirty="0"/>
              <a:t>Свързване към </a:t>
            </a:r>
            <a:r>
              <a:rPr lang="en-US" dirty="0"/>
              <a:t>SQL Server: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Consolas" pitchFamily="49" charset="0"/>
                <a:cs typeface="Consolas" pitchFamily="49" charset="0"/>
              </a:rPr>
              <a:t>SqlConnection</a:t>
            </a:r>
            <a:r>
              <a:rPr lang="en-US" dirty="0"/>
              <a:t> </a:t>
            </a:r>
            <a:r>
              <a:rPr lang="bg-BG" dirty="0"/>
              <a:t>класът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27275" y="3200400"/>
            <a:ext cx="7531098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Data Source=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(local)\SQLEXPRESS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;Initial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Catalog=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Northwind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;Integrated Security=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true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7036" y="4714204"/>
            <a:ext cx="7531098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SqlConnection con = new SqlConnection(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"Server=.;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Database=Northwind;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Integrated Security=true");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con.Open();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235685" y="2136549"/>
            <a:ext cx="3733800" cy="979408"/>
          </a:xfrm>
          <a:prstGeom prst="wedgeRoundRectCallout">
            <a:avLst>
              <a:gd name="adj1" fmla="val -40320"/>
              <a:gd name="adj2" fmla="val 10282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БД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951CBB0-7CD0-4134-BE11-D8ADBD9F0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Създаване и отваряне на връзка към</a:t>
            </a:r>
            <a:r>
              <a:rPr lang="en-US" dirty="0"/>
              <a:t> SQL Server (</a:t>
            </a:r>
            <a:r>
              <a:rPr lang="bg-BG" dirty="0"/>
              <a:t>база данни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ItKariera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Consolas" pitchFamily="49" charset="0"/>
                <a:cs typeface="Consolas" pitchFamily="49" charset="0"/>
              </a:rPr>
              <a:t>SqlConnection</a:t>
            </a:r>
            <a:r>
              <a:rPr lang="en-US" noProof="1">
                <a:cs typeface="Consolas" pitchFamily="49" charset="0"/>
              </a:rPr>
              <a:t>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2412" y="2575780"/>
            <a:ext cx="9144000" cy="34440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SqlConnection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dbCon = new 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SqlConnection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"Server=.\\SQLEXPRESS; 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"Database=ItKariera; 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"Integrated Security=true");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dbCon.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Open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using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(dbCon)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  <a:endParaRPr lang="bg-BG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// Use the connection to execute SQL commands here …</a:t>
            </a:r>
            <a:endParaRPr lang="bg-BG" sz="2200" b="1" noProof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7879601-54AB-4B13-9213-42E85E20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Низът на връзката към БД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Дефинира параметрите, които са нужни, за да се създаде връзка с базата данни</a:t>
            </a:r>
          </a:p>
          <a:p>
            <a:r>
              <a:rPr lang="bg-BG" dirty="0"/>
              <a:t>Настройки за </a:t>
            </a:r>
            <a:r>
              <a:rPr lang="en-US" dirty="0"/>
              <a:t>SQL Server </a:t>
            </a:r>
            <a:r>
              <a:rPr lang="bg-BG" dirty="0"/>
              <a:t>низа</a:t>
            </a:r>
            <a:r>
              <a:rPr lang="en-US" dirty="0"/>
              <a:t>:</a:t>
            </a:r>
            <a:endParaRPr lang="bg-BG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Source</a:t>
            </a:r>
            <a:r>
              <a:rPr lang="bg-BG" b="0" dirty="0"/>
              <a:t> </a:t>
            </a:r>
            <a:r>
              <a:rPr lang="en-US" dirty="0"/>
              <a:t>/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Server</a:t>
            </a:r>
            <a:r>
              <a:rPr lang="bg-BG" dirty="0"/>
              <a:t> – име на сървъра </a:t>
            </a:r>
            <a:r>
              <a:rPr lang="en-US" dirty="0"/>
              <a:t>/ IP </a:t>
            </a:r>
            <a:r>
              <a:rPr lang="bg-BG" dirty="0"/>
              <a:t>адрес</a:t>
            </a:r>
            <a:r>
              <a:rPr lang="en-US" dirty="0"/>
              <a:t> + </a:t>
            </a:r>
            <a:r>
              <a:rPr lang="bg-BG" dirty="0"/>
              <a:t>име на инстанцията на БД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Database</a:t>
            </a:r>
            <a:r>
              <a:rPr lang="bg-BG" b="0" dirty="0"/>
              <a:t> </a:t>
            </a:r>
            <a:r>
              <a:rPr lang="en-US" dirty="0"/>
              <a:t>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Initial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Catalog</a:t>
            </a:r>
            <a:r>
              <a:rPr lang="en-US" dirty="0"/>
              <a:t> </a:t>
            </a:r>
            <a:r>
              <a:rPr lang="bg-BG" dirty="0"/>
              <a:t>– име на БД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bg-BG" b="0" dirty="0"/>
              <a:t> </a:t>
            </a:r>
            <a:r>
              <a:rPr lang="en-US" dirty="0"/>
              <a:t>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Password</a:t>
            </a:r>
            <a:r>
              <a:rPr lang="bg-BG" b="0" dirty="0"/>
              <a:t> </a:t>
            </a:r>
            <a:r>
              <a:rPr lang="bg-BG" dirty="0"/>
              <a:t>– потребител и парола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Integrated Security</a:t>
            </a:r>
            <a:r>
              <a:rPr lang="bg-BG" dirty="0"/>
              <a:t> –</a:t>
            </a:r>
            <a:r>
              <a:rPr lang="en-US" dirty="0"/>
              <a:t> </a:t>
            </a:r>
            <a:r>
              <a:rPr lang="en-US" b="1" dirty="0"/>
              <a:t>false</a:t>
            </a:r>
            <a:r>
              <a:rPr lang="en-US" dirty="0"/>
              <a:t> </a:t>
            </a:r>
            <a:r>
              <a:rPr lang="bg-BG" dirty="0"/>
              <a:t>ако се подават потребител и парола</a:t>
            </a: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Низ на връзката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266EF88-B1CB-4937-B792-A5EC0825E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Изрично отваряне и затваряне на връзката</a:t>
            </a:r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Open()</a:t>
            </a:r>
            <a:r>
              <a:rPr lang="bg-BG" dirty="0"/>
              <a:t> и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Close()</a:t>
            </a:r>
            <a:r>
              <a:rPr lang="bg-BG" dirty="0"/>
              <a:t> методи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Работи чрез пула на връзките /</a:t>
            </a:r>
            <a:r>
              <a:rPr lang="en-US" dirty="0"/>
              <a:t>connection pool</a:t>
            </a:r>
            <a:r>
              <a:rPr lang="bg-BG" dirty="0"/>
              <a:t>/</a:t>
            </a:r>
          </a:p>
          <a:p>
            <a:pPr>
              <a:lnSpc>
                <a:spcPct val="100000"/>
              </a:lnSpc>
            </a:pPr>
            <a:r>
              <a:rPr lang="bg-BG" dirty="0"/>
              <a:t>Връзките към БД са обекти имплементиращи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IDisposable</a:t>
            </a:r>
            <a:r>
              <a:rPr lang="en-US" dirty="0"/>
              <a:t> 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Винаги използвайте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n-US" dirty="0"/>
              <a:t> </a:t>
            </a:r>
            <a:r>
              <a:rPr lang="bg-BG" dirty="0"/>
              <a:t>конструкцията в </a:t>
            </a:r>
            <a:r>
              <a:rPr lang="en-US" dirty="0"/>
              <a:t>C#!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bg-BG" dirty="0">
                <a:latin typeface="Consolas" pitchFamily="49" charset="0"/>
                <a:cs typeface="Consolas" pitchFamily="49" charset="0"/>
              </a:rPr>
              <a:t>SqlConnection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4DB7C9D-C143-4734-8F4D-D95FDC74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1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По-важни методи</a:t>
            </a:r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ExecuteScalar()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Връща единствена стойност (стойността на първата колона на първия ред от множеството от резултати)</a:t>
            </a:r>
            <a:r>
              <a:rPr lang="en-US" dirty="0"/>
              <a:t> (</a:t>
            </a:r>
            <a:r>
              <a:rPr lang="bg-BG" dirty="0"/>
              <a:t>като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System.Object</a:t>
            </a:r>
            <a:r>
              <a:rPr lang="en-US" dirty="0"/>
              <a:t>)</a:t>
            </a:r>
            <a:endParaRPr lang="bg-BG" dirty="0"/>
          </a:p>
          <a:p>
            <a:pPr lvl="1">
              <a:lnSpc>
                <a:spcPct val="11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ExecuteReader()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Връща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SqlDataReader</a:t>
            </a:r>
          </a:p>
          <a:p>
            <a:pPr lvl="3">
              <a:lnSpc>
                <a:spcPct val="100000"/>
              </a:lnSpc>
            </a:pPr>
            <a:r>
              <a:rPr lang="bg-BG" dirty="0"/>
              <a:t>Това е курсор върху върнатите записи</a:t>
            </a:r>
            <a:r>
              <a:rPr lang="en-US" dirty="0"/>
              <a:t> (</a:t>
            </a:r>
            <a:r>
              <a:rPr lang="bg-BG" dirty="0"/>
              <a:t>резултатно множество - </a:t>
            </a:r>
            <a:r>
              <a:rPr lang="en-US" dirty="0"/>
              <a:t>result set)</a:t>
            </a:r>
            <a:endParaRPr lang="bg-BG" dirty="0">
              <a:latin typeface="Courier New" pitchFamily="49" charset="0"/>
            </a:endParaRP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CommandBehavior</a:t>
            </a:r>
            <a:r>
              <a:rPr lang="bg-BG" dirty="0"/>
              <a:t> </a:t>
            </a:r>
            <a:r>
              <a:rPr lang="en-US" dirty="0"/>
              <a:t>– </a:t>
            </a:r>
            <a:r>
              <a:rPr lang="bg-BG" dirty="0"/>
              <a:t>задава някои опции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ExecuteNonQuery()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Използва се за </a:t>
            </a:r>
            <a:r>
              <a:rPr lang="en-US" dirty="0"/>
              <a:t>SQL </a:t>
            </a:r>
            <a:r>
              <a:rPr lang="bg-BG" dirty="0"/>
              <a:t>команди, които не са за извличане</a:t>
            </a:r>
            <a:r>
              <a:rPr lang="en-US" dirty="0"/>
              <a:t>, </a:t>
            </a: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INSERT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Връща броя на засегнатите редове (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bg-BG" dirty="0"/>
              <a:t>)</a:t>
            </a:r>
          </a:p>
          <a:p>
            <a:pPr lvl="2">
              <a:lnSpc>
                <a:spcPct val="100000"/>
              </a:lnSpc>
            </a:pP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latin typeface="Consolas" pitchFamily="49" charset="0"/>
                <a:cs typeface="Consolas" pitchFamily="49" charset="0"/>
              </a:rPr>
              <a:t>SqlCommand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4F2CF80-508A-423D-9ADB-BB95D9421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7181</TotalTime>
  <Words>947</Words>
  <Application>Microsoft Office PowerPoint</Application>
  <PresentationFormat>Custom</PresentationFormat>
  <Paragraphs>142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PowerPoint Presentation</vt:lpstr>
      <vt:lpstr>Съдържание</vt:lpstr>
      <vt:lpstr>SQL Client доставчик на данни</vt:lpstr>
      <vt:lpstr>SqlClient доставчик на данни</vt:lpstr>
      <vt:lpstr>SqlConnection класът</vt:lpstr>
      <vt:lpstr>SqlConnection – Пример</vt:lpstr>
      <vt:lpstr>Низ на връзката</vt:lpstr>
      <vt:lpstr>Работа със SqlConnection</vt:lpstr>
      <vt:lpstr>SqlCommand</vt:lpstr>
      <vt:lpstr>SqlCommand – Пример</vt:lpstr>
      <vt:lpstr>SqlDataReader</vt:lpstr>
      <vt:lpstr>SqlDataReader – Пример</vt:lpstr>
      <vt:lpstr>SQL заявки в C#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2019-12-17T12:27:57Z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