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2"/>
  </p:sldMasterIdLst>
  <p:notesMasterIdLst>
    <p:notesMasterId r:id="rId11"/>
  </p:notesMasterIdLst>
  <p:handoutMasterIdLst>
    <p:handoutMasterId r:id="rId12"/>
  </p:handoutMasterIdLst>
  <p:sldIdLst>
    <p:sldId id="394" r:id="rId3"/>
    <p:sldId id="571" r:id="rId4"/>
    <p:sldId id="632" r:id="rId5"/>
    <p:sldId id="633" r:id="rId6"/>
    <p:sldId id="634" r:id="rId7"/>
    <p:sldId id="635" r:id="rId8"/>
    <p:sldId id="594" r:id="rId9"/>
    <p:sldId id="481" r:id="rId10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Въведение" id="{E6FD9B88-21B2-49EA-8D27-62C72B51876C}">
          <p14:sldIdLst>
            <p14:sldId id="394"/>
            <p14:sldId id="571"/>
            <p14:sldId id="632"/>
            <p14:sldId id="633"/>
            <p14:sldId id="634"/>
            <p14:sldId id="635"/>
          </p14:sldIdLst>
        </p14:section>
        <p14:section name="Заключение" id="{EE4289E4-3D83-4007-8192-48EBC620DF0B}">
          <p14:sldIdLst>
            <p14:sldId id="594"/>
            <p14:sldId id="4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2A"/>
    <a:srgbClr val="FFF0D9"/>
    <a:srgbClr val="F0F5FA"/>
    <a:srgbClr val="1A8AFA"/>
    <a:srgbClr val="0097CC"/>
    <a:srgbClr val="FDFFFF"/>
    <a:srgbClr val="603A14"/>
    <a:srgbClr val="E85C0E"/>
    <a:srgbClr val="BAB398"/>
    <a:srgbClr val="ADA48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533" autoAdjust="0"/>
  </p:normalViewPr>
  <p:slideViewPr>
    <p:cSldViewPr>
      <p:cViewPr varScale="1">
        <p:scale>
          <a:sx n="82" d="100"/>
          <a:sy n="82" d="100"/>
        </p:scale>
        <p:origin x="576" y="67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315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Created by the </a:t>
            </a:r>
            <a:r>
              <a:rPr lang="en-US" sz="1000" b="1" dirty="0"/>
              <a:t>Software University Foundation</a:t>
            </a:r>
            <a:r>
              <a:rPr lang="en-US" sz="1000" dirty="0"/>
              <a:t> – </a:t>
            </a:r>
            <a:r>
              <a:rPr lang="en-US" sz="1000" u="sng" dirty="0">
                <a:hlinkClick r:id="rId2"/>
              </a:rPr>
              <a:t>https://softuni.foundation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17-Dec-19</a:t>
            </a:fld>
            <a:endParaRPr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2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3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  <p:sp>
        <p:nvSpPr>
          <p:cNvPr id="5" name="Slide Notes Placeholder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3" name="Date Placeholder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17-Dec-19</a:t>
            </a:fld>
            <a:endParaRPr lang="en-US"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2CD77890-41D3-465D-8969-E468E135B81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760915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DE5C3F34-A97A-4B50-B9D6-AB19A7E4F44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9209228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64485B81-E014-4281-8374-1F53B433A1C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964197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7F99D982-1D24-49B1-90E6-61D6D148EF4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1502429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81F4D423-A990-4814-AA90-894A6887CA8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867976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mpany Web Site Placeholder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  <p:sp>
        <p:nvSpPr>
          <p:cNvPr id="34" name="Company Name Placeholder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3" name="Author Web Site Placeholder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24988"/>
            <a:ext cx="3187613" cy="369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2" name="Author Position Placeholder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68556"/>
            <a:ext cx="3187614" cy="375194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Author Name Placeholder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76826"/>
            <a:ext cx="3187613" cy="49964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Slide Picture Placeholder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" name="Presentation Subtitle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" name="Presentation Title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5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2" name="Slide Content Placeholder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04822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995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Subtitle"/>
          <p:cNvSpPr>
            <a:spLocks noGrp="1"/>
          </p:cNvSpPr>
          <p:nvPr>
            <p:ph type="body" idx="1" hasCustomPrompt="1"/>
          </p:nvPr>
        </p:nvSpPr>
        <p:spPr>
          <a:xfrm>
            <a:off x="912812" y="5754968"/>
            <a:ext cx="10363200" cy="719034"/>
          </a:xfrm>
        </p:spPr>
        <p:txBody>
          <a:bodyPr wrap="square"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912812" y="4953000"/>
            <a:ext cx="10363200" cy="820600"/>
          </a:xfrm>
        </p:spPr>
        <p:txBody>
          <a:bodyPr wrap="square"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574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97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23173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0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218565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Text Placeholder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Slide Title Placeholder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1634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 ftr="0" dt="0"/>
  <p:txStyles>
    <p:titleStyle>
      <a:lvl1pPr algn="l" defTabSz="1218565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1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7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5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t-kariera.mon.bg/e-learning/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://creativecommons.org/licenses/by-nc-sa/4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s://creativecommons.org/licenses/by-nc-sa/4.0" TargetMode="External"/><Relationship Id="rId7" Type="http://schemas.openxmlformats.org/officeDocument/2006/relationships/hyperlink" Target="https://mon.b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hyperlink" Target="https://softuni.foundation/" TargetMode="External"/><Relationship Id="rId10" Type="http://schemas.openxmlformats.org/officeDocument/2006/relationships/image" Target="../media/image21.jpeg"/><Relationship Id="rId4" Type="http://schemas.openxmlformats.org/officeDocument/2006/relationships/image" Target="../media/image18.png"/><Relationship Id="rId9" Type="http://schemas.openxmlformats.org/officeDocument/2006/relationships/hyperlink" Target="https://it-kariera.mon.bg/e-learni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4"/>
          <p:cNvSpPr txBox="1">
            <a:spLocks/>
          </p:cNvSpPr>
          <p:nvPr/>
        </p:nvSpPr>
        <p:spPr>
          <a:xfrm>
            <a:off x="3351212" y="762000"/>
            <a:ext cx="8215099" cy="117155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r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rgbClr val="F6D18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ORM</a:t>
            </a:r>
            <a:r>
              <a:rPr lang="bg-BG" dirty="0"/>
              <a:t> – концепция</a:t>
            </a:r>
            <a:endParaRPr lang="en-US" dirty="0"/>
          </a:p>
        </p:txBody>
      </p:sp>
      <p:sp>
        <p:nvSpPr>
          <p:cNvPr id="22" name="Subtitle 5"/>
          <p:cNvSpPr txBox="1">
            <a:spLocks/>
          </p:cNvSpPr>
          <p:nvPr/>
        </p:nvSpPr>
        <p:spPr>
          <a:xfrm>
            <a:off x="3503612" y="1915602"/>
            <a:ext cx="8062699" cy="13350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r" defTabSz="1218987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sz="4000" b="0" kern="1200" cap="none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 sz="3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None/>
              <a:defRPr sz="30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None/>
              <a:defRPr sz="28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2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None/>
              <a:defRPr sz="26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6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0ADD6E4-664D-4B27-BE61-5A56E60D9702}"/>
              </a:ext>
            </a:extLst>
          </p:cNvPr>
          <p:cNvGrpSpPr/>
          <p:nvPr/>
        </p:nvGrpSpPr>
        <p:grpSpPr>
          <a:xfrm>
            <a:off x="745783" y="3502824"/>
            <a:ext cx="5968924" cy="2646531"/>
            <a:chOff x="745783" y="3502824"/>
            <a:chExt cx="5968924" cy="2646531"/>
          </a:xfrm>
        </p:grpSpPr>
        <p:pic>
          <p:nvPicPr>
            <p:cNvPr id="24" name="Picture 23" descr="http://softuni.bg">
              <a:extLst>
                <a:ext uri="{FF2B5EF4-FFF2-40B4-BE49-F238E27FC236}">
                  <a16:creationId xmlns:a16="http://schemas.microsoft.com/office/drawing/2014/main" id="{09FAB067-40A6-4A38-93D1-07FB4AB7C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60812" y="3624633"/>
              <a:ext cx="1828798" cy="2006988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F5A4366-F5D6-4393-BD7A-141ED3660C17}"/>
                </a:ext>
              </a:extLst>
            </p:cNvPr>
            <p:cNvSpPr txBox="1"/>
            <p:nvPr/>
          </p:nvSpPr>
          <p:spPr>
            <a:xfrm rot="576164">
              <a:off x="4864137" y="3502824"/>
              <a:ext cx="1850570" cy="6178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bg-BG" sz="2000" b="1" spc="50" dirty="0">
                  <a:ln w="9525" cmpd="sng">
                    <a:solidFill>
                      <a:srgbClr val="FFA72A"/>
                    </a:solidFill>
                    <a:prstDash val="solid"/>
                  </a:ln>
                  <a:solidFill>
                    <a:srgbClr val="FFF0D9"/>
                  </a:solidFill>
                  <a:effectLst>
                    <a:glow rad="38100">
                      <a:srgbClr val="F0A22E">
                        <a:alpha val="40000"/>
                      </a:srgbClr>
                    </a:glow>
                  </a:effectLst>
                </a:rPr>
                <a:t>Разработка на</a:t>
              </a:r>
              <a:br>
                <a:rPr lang="bg-BG" sz="2000" b="1" spc="50" dirty="0">
                  <a:ln w="9525" cmpd="sng">
                    <a:solidFill>
                      <a:srgbClr val="FFA72A"/>
                    </a:solidFill>
                    <a:prstDash val="solid"/>
                  </a:ln>
                  <a:solidFill>
                    <a:srgbClr val="FFF0D9"/>
                  </a:solidFill>
                  <a:effectLst>
                    <a:glow rad="38100">
                      <a:srgbClr val="F0A22E">
                        <a:alpha val="40000"/>
                      </a:srgbClr>
                    </a:glow>
                  </a:effectLst>
                </a:rPr>
              </a:br>
              <a:r>
                <a:rPr lang="bg-BG" sz="2000" b="1" spc="50" dirty="0">
                  <a:ln w="9525" cmpd="sng">
                    <a:solidFill>
                      <a:srgbClr val="FFA72A"/>
                    </a:solidFill>
                    <a:prstDash val="solid"/>
                  </a:ln>
                  <a:solidFill>
                    <a:srgbClr val="FFF0D9"/>
                  </a:solidFill>
                  <a:effectLst>
                    <a:glow rad="38100">
                      <a:srgbClr val="F0A22E">
                        <a:alpha val="40000"/>
                      </a:srgbClr>
                    </a:glow>
                  </a:effectLst>
                </a:rPr>
                <a:t>софтуер</a:t>
              </a:r>
              <a:endParaRPr lang="en-US" sz="2000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rgbClr val="F0A22E">
                      <a:alpha val="40000"/>
                    </a:srgbClr>
                  </a:glow>
                </a:effectLst>
              </a:endParaRPr>
            </a:p>
          </p:txBody>
        </p:sp>
        <p:pic>
          <p:nvPicPr>
            <p:cNvPr id="26" name="Picture 4" title="CC-BY-NC-SA License">
              <a:hlinkClick r:id="rId4" tooltip="This work is licensed under the &quot;Creative Commons Attribution-NonCommercial-ShareAlike 4.0 International&quot; license"/>
              <a:extLst>
                <a:ext uri="{FF2B5EF4-FFF2-40B4-BE49-F238E27FC236}">
                  <a16:creationId xmlns:a16="http://schemas.microsoft.com/office/drawing/2014/main" id="{56E2204D-C57C-439A-9210-E0B131EC6C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45783" y="4076772"/>
              <a:ext cx="2175525" cy="761165"/>
            </a:xfrm>
            <a:prstGeom prst="roundRect">
              <a:avLst>
                <a:gd name="adj" fmla="val 3940"/>
              </a:avLst>
            </a:prstGeom>
            <a:solidFill>
              <a:srgbClr val="231F20">
                <a:alpha val="50000"/>
              </a:srgbClr>
            </a:solidFill>
            <a:ln>
              <a:solidFill>
                <a:schemeClr val="accent1">
                  <a:lumMod val="75000"/>
                  <a:alpha val="50000"/>
                </a:schemeClr>
              </a:solidFill>
            </a:ln>
          </p:spPr>
        </p:pic>
        <p:sp>
          <p:nvSpPr>
            <p:cNvPr id="27" name="Text Placeholder 7">
              <a:extLst>
                <a:ext uri="{FF2B5EF4-FFF2-40B4-BE49-F238E27FC236}">
                  <a16:creationId xmlns:a16="http://schemas.microsoft.com/office/drawing/2014/main" id="{DEC0E384-8CE2-4278-814B-20BBC04E211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3" y="4998598"/>
              <a:ext cx="3187614" cy="444343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300" b="1" kern="1200" dirty="0" smtClean="0">
                  <a:solidFill>
                    <a:srgbClr val="F4B36C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noProof="1"/>
                <a:t>Учителски</a:t>
              </a:r>
              <a:r>
                <a:rPr lang="bg-BG"/>
                <a:t> екип</a:t>
              </a:r>
            </a:p>
          </p:txBody>
        </p:sp>
        <p:sp>
          <p:nvSpPr>
            <p:cNvPr id="28" name="Text Placeholder 10">
              <a:extLst>
                <a:ext uri="{FF2B5EF4-FFF2-40B4-BE49-F238E27FC236}">
                  <a16:creationId xmlns:a16="http://schemas.microsoft.com/office/drawing/2014/main" id="{6B9D00F6-6C28-4C4E-8777-DB21EB7CFB3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403725"/>
              <a:ext cx="3187613" cy="382788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000" b="1" kern="12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/>
                <a:t>Обучение за ИТ кариера</a:t>
              </a:r>
            </a:p>
          </p:txBody>
        </p:sp>
        <p:sp>
          <p:nvSpPr>
            <p:cNvPr id="29" name="Text Placeholder 11">
              <a:extLst>
                <a:ext uri="{FF2B5EF4-FFF2-40B4-BE49-F238E27FC236}">
                  <a16:creationId xmlns:a16="http://schemas.microsoft.com/office/drawing/2014/main" id="{F4228145-6F82-4534-95DE-2617A32E17B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690893"/>
              <a:ext cx="3810000" cy="458462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1800" b="1" kern="1200" dirty="0" smtClean="0">
                  <a:solidFill>
                    <a:srgbClr val="F27A44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>
                  <a:hlinkClick r:id="rId6"/>
                </a:rPr>
                <a:t>https://it-kariera.mon.bg/e-learning/</a:t>
              </a:r>
              <a:endParaRPr lang="en-GB"/>
            </a:p>
          </p:txBody>
        </p:sp>
      </p:grpSp>
      <p:pic>
        <p:nvPicPr>
          <p:cNvPr id="12" name="Picture Placeholder 2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417" t="-1115" r="-4533" b="1115"/>
          <a:stretch/>
        </p:blipFill>
        <p:spPr>
          <a:xfrm>
            <a:off x="6767513" y="3124200"/>
            <a:ext cx="4722812" cy="3048000"/>
          </a:xfr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8379">
            <a:off x="6879316" y="4029823"/>
            <a:ext cx="3134069" cy="2381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658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Съдържание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04212" y="2057400"/>
            <a:ext cx="3429001" cy="4421449"/>
          </a:xfrm>
          <a:prstGeom prst="rect">
            <a:avLst/>
          </a:prstGeom>
        </p:spPr>
      </p:pic>
      <p:sp>
        <p:nvSpPr>
          <p:cNvPr id="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90413" y="1191467"/>
            <a:ext cx="11804822" cy="5530010"/>
          </a:xfrm>
        </p:spPr>
        <p:txBody>
          <a:bodyPr>
            <a:normAutofit/>
          </a:bodyPr>
          <a:lstStyle/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en-US" dirty="0"/>
              <a:t>ORM </a:t>
            </a:r>
            <a:r>
              <a:rPr lang="bg-BG" dirty="0"/>
              <a:t>технология</a:t>
            </a:r>
          </a:p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en-US" dirty="0"/>
              <a:t>ORM</a:t>
            </a:r>
            <a:r>
              <a:rPr lang="bg-BG" dirty="0"/>
              <a:t> – плюсове и минуси</a:t>
            </a:r>
          </a:p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endParaRPr lang="en-US" dirty="0"/>
          </a:p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endParaRPr lang="bg-BG" dirty="0"/>
          </a:p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6937" y="3352800"/>
            <a:ext cx="3675769" cy="26040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368" y="3581400"/>
            <a:ext cx="3117587" cy="3041840"/>
          </a:xfrm>
          <a:prstGeom prst="rect">
            <a:avLst/>
          </a:prstGeom>
        </p:spPr>
      </p:pic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CB3BC6BF-D0CE-4FDE-AD38-7F49FB4A95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213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12" y="4953000"/>
            <a:ext cx="10363200" cy="820600"/>
          </a:xfrm>
        </p:spPr>
        <p:txBody>
          <a:bodyPr/>
          <a:lstStyle/>
          <a:p>
            <a:r>
              <a:rPr lang="bg-BG" dirty="0"/>
              <a:t>Увод в </a:t>
            </a:r>
            <a:r>
              <a:rPr lang="en-US" dirty="0"/>
              <a:t>ORM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/>
              <a:t>Обектно-релационно съответствие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613" y="945572"/>
            <a:ext cx="6705598" cy="3702628"/>
          </a:xfrm>
          <a:prstGeom prst="roundRect">
            <a:avLst>
              <a:gd name="adj" fmla="val 10811"/>
            </a:avLst>
          </a:prstGeom>
        </p:spPr>
      </p:pic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915D65E4-FFD9-420F-A506-267524EDDDBC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96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b="1" dirty="0">
                <a:solidFill>
                  <a:schemeClr val="tx2">
                    <a:lumMod val="75000"/>
                  </a:schemeClr>
                </a:solidFill>
              </a:rPr>
              <a:t>Обектно-релационно съответствие /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Object-Relational Mapping</a:t>
            </a:r>
            <a:r>
              <a:rPr lang="bg-BG" b="1" dirty="0">
                <a:solidFill>
                  <a:schemeClr val="tx2">
                    <a:lumMod val="75000"/>
                  </a:schemeClr>
                </a:solidFill>
              </a:rPr>
              <a:t>/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(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ORM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)</a:t>
            </a:r>
            <a:r>
              <a:rPr lang="en-US" dirty="0"/>
              <a:t> </a:t>
            </a:r>
            <a:r>
              <a:rPr lang="bg-BG" dirty="0"/>
              <a:t>ни позволява да манипулираме</a:t>
            </a:r>
            <a:r>
              <a:rPr lang="en-US" dirty="0"/>
              <a:t> </a:t>
            </a:r>
            <a:r>
              <a:rPr lang="bg-BG" dirty="0">
                <a:solidFill>
                  <a:schemeClr val="accent1"/>
                </a:solidFill>
              </a:rPr>
              <a:t>бази данни</a:t>
            </a:r>
            <a:r>
              <a:rPr lang="en-US" dirty="0"/>
              <a:t> </a:t>
            </a:r>
            <a:r>
              <a:rPr lang="bg-BG" dirty="0"/>
              <a:t>използвайки общи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класове</a:t>
            </a:r>
            <a:r>
              <a:rPr lang="en-US" dirty="0"/>
              <a:t> </a:t>
            </a:r>
            <a:r>
              <a:rPr lang="bg-BG" dirty="0"/>
              <a:t>и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обекти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Таблици</a:t>
            </a:r>
            <a:r>
              <a:rPr lang="en-US" dirty="0"/>
              <a:t> </a:t>
            </a:r>
            <a:r>
              <a:rPr lang="bg-BG" dirty="0"/>
              <a:t>в базата данни </a:t>
            </a:r>
            <a:r>
              <a:rPr lang="en-US" dirty="0">
                <a:sym typeface="Wingdings" panose="05000000000000000000" pitchFamily="2" charset="2"/>
              </a:rPr>
              <a:t> C#/Java/etc.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  <a:sym typeface="Wingdings" panose="05000000000000000000" pitchFamily="2" charset="2"/>
              </a:rPr>
              <a:t>класове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Какво е </a:t>
            </a:r>
            <a:r>
              <a:rPr lang="en-US" dirty="0"/>
              <a:t>ORM?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3904671F-D956-4239-AA23-481C051B4C69}"/>
              </a:ext>
            </a:extLst>
          </p:cNvPr>
          <p:cNvSpPr/>
          <p:nvPr/>
        </p:nvSpPr>
        <p:spPr>
          <a:xfrm>
            <a:off x="4250307" y="4482844"/>
            <a:ext cx="786828" cy="5021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8D9456A-AAEA-4CFD-A4F3-BD682D0EA4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651" y="3581400"/>
            <a:ext cx="5190561" cy="2507799"/>
          </a:xfrm>
          <a:prstGeom prst="roundRect">
            <a:avLst>
              <a:gd name="adj" fmla="val 8070"/>
            </a:avLst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4CDD821-449B-4EFD-BF45-5A442F93B0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0600" y="3581399"/>
            <a:ext cx="2511317" cy="2688463"/>
          </a:xfrm>
          <a:prstGeom prst="rect">
            <a:avLst/>
          </a:prstGeom>
        </p:spPr>
      </p:pic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95D23B14-1F64-49EE-B347-2619469AB8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44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04732-9763-494E-B412-88A863C915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ORM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работна рамка /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framework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/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dirty="0"/>
              <a:t>обичайно предоставят следната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функционалност</a:t>
            </a:r>
            <a:r>
              <a:rPr lang="en-US" dirty="0"/>
              <a:t>:</a:t>
            </a:r>
          </a:p>
          <a:p>
            <a:pPr lvl="1"/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Автоматично генерира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/>
              <a:t>SQL </a:t>
            </a:r>
            <a:r>
              <a:rPr lang="bg-BG" dirty="0"/>
              <a:t>за извършване на операции върху данните</a:t>
            </a:r>
            <a:endParaRPr lang="en-US" dirty="0"/>
          </a:p>
          <a:p>
            <a:pPr marL="377887" lvl="1" indent="0">
              <a:buNone/>
            </a:pPr>
            <a:endParaRPr lang="en-US" dirty="0"/>
          </a:p>
          <a:p>
            <a:pPr marL="377887" lvl="1" indent="0">
              <a:buNone/>
            </a:pPr>
            <a:endParaRPr lang="en-US" dirty="0"/>
          </a:p>
          <a:p>
            <a:pPr marL="377887" lvl="1" indent="0">
              <a:buNone/>
            </a:pPr>
            <a:endParaRPr lang="en-US" dirty="0"/>
          </a:p>
          <a:p>
            <a:pPr lvl="1"/>
            <a:r>
              <a:rPr lang="bg-BG" dirty="0"/>
              <a:t>Създаване на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обектен модел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dirty="0"/>
              <a:t>по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схемата</a:t>
            </a:r>
            <a:r>
              <a:rPr lang="bg-BG" dirty="0"/>
              <a:t> на БД </a:t>
            </a:r>
            <a:r>
              <a:rPr lang="en-US" dirty="0"/>
              <a:t>(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DB First</a:t>
            </a:r>
            <a:r>
              <a:rPr lang="en-US" dirty="0"/>
              <a:t> </a:t>
            </a:r>
            <a:r>
              <a:rPr lang="bg-BG" dirty="0"/>
              <a:t>модел</a:t>
            </a:r>
            <a:r>
              <a:rPr lang="en-US" dirty="0"/>
              <a:t>)</a:t>
            </a:r>
          </a:p>
          <a:p>
            <a:pPr lvl="1"/>
            <a:r>
              <a:rPr lang="bg-BG" dirty="0"/>
              <a:t>Създаване на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схемата на БД</a:t>
            </a:r>
            <a:r>
              <a:rPr lang="en-US" dirty="0"/>
              <a:t> </a:t>
            </a:r>
            <a:r>
              <a:rPr lang="bg-BG" dirty="0"/>
              <a:t>от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обектен модел </a:t>
            </a:r>
            <a:r>
              <a:rPr lang="bg-BG" dirty="0"/>
              <a:t>(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Code First</a:t>
            </a:r>
            <a:r>
              <a:rPr lang="en-US" dirty="0"/>
              <a:t> </a:t>
            </a:r>
            <a:r>
              <a:rPr lang="bg-BG" dirty="0"/>
              <a:t>модел</a:t>
            </a:r>
            <a:r>
              <a:rPr lang="en-US" dirty="0"/>
              <a:t>)</a:t>
            </a:r>
          </a:p>
          <a:p>
            <a:pPr lvl="1"/>
            <a:r>
              <a:rPr lang="bg-BG" dirty="0"/>
              <a:t>Извличане на информация от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обектно-ориентирано</a:t>
            </a:r>
            <a:r>
              <a:rPr lang="en-US" dirty="0"/>
              <a:t> API (</a:t>
            </a:r>
            <a:r>
              <a:rPr lang="bg-BG" dirty="0"/>
              <a:t>например</a:t>
            </a:r>
            <a:r>
              <a:rPr lang="en-US" dirty="0"/>
              <a:t>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LINQ</a:t>
            </a:r>
            <a:r>
              <a:rPr lang="en-US" dirty="0"/>
              <a:t> </a:t>
            </a:r>
            <a:r>
              <a:rPr lang="bg-BG" dirty="0"/>
              <a:t>заявки</a:t>
            </a:r>
            <a:r>
              <a:rPr lang="en-US" dirty="0"/>
              <a:t>)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9C90218-6CEC-4DC6-9F54-4C18F53F5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ORM Framework: </a:t>
            </a:r>
            <a:r>
              <a:rPr lang="bg-BG" dirty="0"/>
              <a:t>Отличителни черти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B5BB82A-3464-4FE0-98B1-642CE64F8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012" y="2956389"/>
            <a:ext cx="3962400" cy="1691811"/>
          </a:xfrm>
          <a:prstGeom prst="roundRect">
            <a:avLst>
              <a:gd name="adj" fmla="val 9957"/>
            </a:avLst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9A4FE45-3AE0-4FEC-91BA-CFBD1498B0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7286" y="2971800"/>
            <a:ext cx="4544926" cy="1497256"/>
          </a:xfrm>
          <a:prstGeom prst="roundRect">
            <a:avLst>
              <a:gd name="adj" fmla="val 10049"/>
            </a:avLst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39964865-E965-443F-8463-D8D318E2144F}"/>
              </a:ext>
            </a:extLst>
          </p:cNvPr>
          <p:cNvSpPr/>
          <p:nvPr/>
        </p:nvSpPr>
        <p:spPr>
          <a:xfrm>
            <a:off x="5827712" y="3648444"/>
            <a:ext cx="533400" cy="3901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FA792C2B-E72B-4685-9667-9D30894132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24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ORM </a:t>
            </a:r>
            <a:r>
              <a:rPr lang="bg-BG" dirty="0"/>
              <a:t>– плюсове и минуси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bg-BG" dirty="0"/>
              <a:t>Плюсове на обектно-релационно съотвествие</a:t>
            </a:r>
            <a:r>
              <a:rPr lang="en-US" dirty="0"/>
              <a:t> (ORM)</a:t>
            </a:r>
          </a:p>
          <a:p>
            <a:pPr lvl="1">
              <a:lnSpc>
                <a:spcPct val="100000"/>
              </a:lnSpc>
            </a:pPr>
            <a:r>
              <a:rPr lang="bg-BG" dirty="0"/>
              <a:t>По-голяма продуктивност за разработчиците</a:t>
            </a:r>
            <a:r>
              <a:rPr lang="en-US" dirty="0"/>
              <a:t>: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пише се по-малко код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lnSpc>
                <a:spcPct val="100000"/>
              </a:lnSpc>
            </a:pPr>
            <a:r>
              <a:rPr lang="bg-BG" dirty="0"/>
              <a:t>Абстрахиране от разликите между</a:t>
            </a:r>
            <a:r>
              <a:rPr lang="da-DK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обектния</a:t>
            </a:r>
            <a:r>
              <a:rPr lang="da-DK" dirty="0"/>
              <a:t> </a:t>
            </a:r>
            <a:r>
              <a:rPr lang="bg-BG" dirty="0"/>
              <a:t>и</a:t>
            </a:r>
            <a:r>
              <a:rPr lang="da-DK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релационния</a:t>
            </a:r>
            <a:r>
              <a:rPr lang="da-DK" dirty="0"/>
              <a:t> </a:t>
            </a:r>
            <a:r>
              <a:rPr lang="bg-BG" dirty="0"/>
              <a:t>свят</a:t>
            </a:r>
            <a:endParaRPr lang="da-DK" dirty="0"/>
          </a:p>
          <a:p>
            <a:pPr lvl="1">
              <a:lnSpc>
                <a:spcPct val="100000"/>
              </a:lnSpc>
            </a:pPr>
            <a:r>
              <a:rPr lang="bg-BG" dirty="0"/>
              <a:t>Управляемост на</a:t>
            </a:r>
            <a:r>
              <a:rPr lang="en-US" dirty="0"/>
              <a:t>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CRUD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операциите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dirty="0"/>
              <a:t>за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комплексни</a:t>
            </a:r>
            <a:r>
              <a:rPr lang="en-US" dirty="0"/>
              <a:t> </a:t>
            </a:r>
            <a:r>
              <a:rPr lang="bg-BG" dirty="0"/>
              <a:t>връзки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bg-BG" dirty="0"/>
              <a:t>По-лесна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поддръжка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bg-BG" dirty="0"/>
              <a:t>Минуси</a:t>
            </a:r>
            <a:r>
              <a:rPr lang="en-US" dirty="0"/>
              <a:t>:</a:t>
            </a:r>
          </a:p>
          <a:p>
            <a:pPr lvl="1">
              <a:lnSpc>
                <a:spcPct val="100000"/>
              </a:lnSpc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Влошена производителност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/>
              <a:t>(</a:t>
            </a:r>
            <a:r>
              <a:rPr lang="bg-BG" dirty="0"/>
              <a:t>заради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надразход /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overhead/</a:t>
            </a:r>
            <a:r>
              <a:rPr lang="en-US" dirty="0"/>
              <a:t> </a:t>
            </a:r>
            <a:r>
              <a:rPr lang="bg-BG" dirty="0"/>
              <a:t>или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автоматичногенериран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SQL</a:t>
            </a:r>
            <a:r>
              <a:rPr lang="en-US" dirty="0"/>
              <a:t>)</a:t>
            </a:r>
          </a:p>
          <a:p>
            <a:pPr lvl="1">
              <a:lnSpc>
                <a:spcPct val="100000"/>
              </a:lnSpc>
            </a:pPr>
            <a:r>
              <a:rPr lang="bg-BG" dirty="0"/>
              <a:t>Намалена гъвкавост</a:t>
            </a:r>
            <a:r>
              <a:rPr lang="en-US" dirty="0"/>
              <a:t> (</a:t>
            </a:r>
            <a:r>
              <a:rPr lang="bg-BG" dirty="0"/>
              <a:t>някои операции са доста трудни </a:t>
            </a:r>
            <a:r>
              <a:rPr lang="bg-BG"/>
              <a:t>за импелементиране</a:t>
            </a:r>
            <a:r>
              <a:rPr lang="en-US"/>
              <a:t>)</a:t>
            </a:r>
            <a:endParaRPr lang="en-US" dirty="0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BB7950B5-37F7-41DB-9272-F981122F9C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03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ORM</a:t>
            </a:r>
            <a:r>
              <a:rPr lang="bg-BG" dirty="0"/>
              <a:t> – концепция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9384" y="6400802"/>
            <a:ext cx="10482604" cy="363552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https://it-kariera.mon.bg/e-learning/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760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Content"/>
          <p:cNvSpPr>
            <a:spLocks noGrp="1"/>
          </p:cNvSpPr>
          <p:nvPr>
            <p:ph idx="1"/>
          </p:nvPr>
        </p:nvSpPr>
        <p:spPr>
          <a:xfrm>
            <a:off x="146037" y="1066799"/>
            <a:ext cx="11891975" cy="5654677"/>
          </a:xfrm>
        </p:spPr>
        <p:txBody>
          <a:bodyPr>
            <a:normAutofit/>
          </a:bodyPr>
          <a:lstStyle/>
          <a:p>
            <a:r>
              <a:rPr lang="bg-BG" sz="2900" dirty="0"/>
              <a:t>Настоящият курс </a:t>
            </a:r>
            <a:r>
              <a:rPr lang="en-US" sz="2900" dirty="0"/>
              <a:t>(</a:t>
            </a:r>
            <a:r>
              <a:rPr lang="bg-BG" sz="2900" dirty="0"/>
              <a:t>презентации</a:t>
            </a:r>
            <a:r>
              <a:rPr lang="en-US" sz="2900" dirty="0"/>
              <a:t>, </a:t>
            </a:r>
            <a:r>
              <a:rPr lang="bg-BG" sz="2900" dirty="0"/>
              <a:t>примери</a:t>
            </a:r>
            <a:r>
              <a:rPr lang="en-US" sz="2900" dirty="0"/>
              <a:t>, </a:t>
            </a:r>
            <a:r>
              <a:rPr lang="bg-BG" sz="2900" dirty="0"/>
              <a:t>задачи, упражнения и др.</a:t>
            </a:r>
            <a:r>
              <a:rPr lang="en-US" sz="2900" dirty="0"/>
              <a:t>)</a:t>
            </a:r>
            <a:r>
              <a:rPr lang="bg-BG" sz="2900" dirty="0"/>
              <a:t> е разработен за нуждите на Национална програма "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Обучение за ИТ кариера</a:t>
            </a:r>
            <a:r>
              <a:rPr lang="bg-BG" sz="2900" dirty="0"/>
              <a:t>" на МОН за подготовка по професия "Приложен програмист"</a:t>
            </a:r>
          </a:p>
          <a:p>
            <a:endParaRPr lang="bg-BG" sz="2900" dirty="0"/>
          </a:p>
          <a:p>
            <a:endParaRPr lang="bg-BG" sz="2900" dirty="0"/>
          </a:p>
          <a:p>
            <a:r>
              <a:rPr lang="bg-BG" sz="2900" dirty="0"/>
              <a:t>Курсът е базиран на учебно съдържание и методика, предоставени от 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фондация "Софтуерен университет" </a:t>
            </a:r>
            <a:r>
              <a:rPr lang="bg-BG" sz="2900" dirty="0"/>
              <a:t>и се разпространява под свободен</a:t>
            </a:r>
            <a:r>
              <a:rPr lang="bg-BG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2900" dirty="0"/>
              <a:t>лиценз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</a:rPr>
              <a:t> CC-BY-NC-SA</a:t>
            </a:r>
            <a:endParaRPr lang="bg-BG" sz="2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oup Logos">
            <a:extLst>
              <a:ext uri="{FF2B5EF4-FFF2-40B4-BE49-F238E27FC236}">
                <a16:creationId xmlns:a16="http://schemas.microsoft.com/office/drawing/2014/main" id="{40A26E2B-FAAA-4165-9B90-2760644E8132}"/>
              </a:ext>
            </a:extLst>
          </p:cNvPr>
          <p:cNvGrpSpPr/>
          <p:nvPr/>
        </p:nvGrpSpPr>
        <p:grpSpPr>
          <a:xfrm>
            <a:off x="2970212" y="5553269"/>
            <a:ext cx="6016452" cy="873381"/>
            <a:chOff x="2970212" y="5562600"/>
            <a:chExt cx="6016452" cy="873381"/>
          </a:xfrm>
        </p:grpSpPr>
        <p:pic>
          <p:nvPicPr>
            <p:cNvPr id="22" name="Logo CC-BY-NC-SA">
              <a:hlinkClick r:id="rId3"/>
              <a:extLst>
                <a:ext uri="{FF2B5EF4-FFF2-40B4-BE49-F238E27FC236}">
                  <a16:creationId xmlns:a16="http://schemas.microsoft.com/office/drawing/2014/main" id="{F7FF078B-D7E3-4FDC-B697-3E0B738E7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1612" y="5562600"/>
              <a:ext cx="2435052" cy="873380"/>
            </a:xfrm>
            <a:prstGeom prst="rect">
              <a:avLst/>
            </a:prstGeom>
          </p:spPr>
        </p:pic>
        <p:pic>
          <p:nvPicPr>
            <p:cNvPr id="20" name="Logo SoftUni Foundation" descr="A picture containing plate, drawing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99622D04-ADD1-4DB1-A02F-2D61BE27A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212" y="5562600"/>
              <a:ext cx="3121158" cy="873381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</p:grpSp>
      <p:grpSp>
        <p:nvGrpSpPr>
          <p:cNvPr id="5" name="Group Logos">
            <a:extLst>
              <a:ext uri="{FF2B5EF4-FFF2-40B4-BE49-F238E27FC236}">
                <a16:creationId xmlns:a16="http://schemas.microsoft.com/office/drawing/2014/main" id="{0602D838-02AF-4A2B-9E34-F6768ABCBB84}"/>
              </a:ext>
            </a:extLst>
          </p:cNvPr>
          <p:cNvGrpSpPr/>
          <p:nvPr/>
        </p:nvGrpSpPr>
        <p:grpSpPr>
          <a:xfrm>
            <a:off x="3112083" y="2715207"/>
            <a:ext cx="5709475" cy="970203"/>
            <a:chOff x="3112083" y="2705876"/>
            <a:chExt cx="5709475" cy="970203"/>
          </a:xfrm>
        </p:grpSpPr>
        <p:pic>
          <p:nvPicPr>
            <p:cNvPr id="10" name="Logo IT Career" descr="A close up of a logo&#10;&#10;Description automatically generated">
              <a:hlinkClick r:id="rId7"/>
              <a:extLst>
                <a:ext uri="{FF2B5EF4-FFF2-40B4-BE49-F238E27FC236}">
                  <a16:creationId xmlns:a16="http://schemas.microsoft.com/office/drawing/2014/main" id="{C6B4761B-EE8B-460E-A5AF-6A003F255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083" y="2705879"/>
              <a:ext cx="2837416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2" name="Logo Ministry of Education">
              <a:hlinkClick r:id="rId9"/>
              <a:extLst>
                <a:ext uri="{FF2B5EF4-FFF2-40B4-BE49-F238E27FC236}">
                  <a16:creationId xmlns:a16="http://schemas.microsoft.com/office/drawing/2014/main" id="{E65F853D-4D5F-404D-B9AA-6840D1102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718" y="2705876"/>
              <a:ext cx="2104840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49197" cy="1110780"/>
          </a:xfrm>
        </p:spPr>
        <p:txBody>
          <a:bodyPr>
            <a:normAutofit/>
          </a:bodyPr>
          <a:lstStyle/>
          <a:p>
            <a:r>
              <a:rPr lang="bg-BG" dirty="0"/>
              <a:t>Министерство на образованието и науката (МОН)</a:t>
            </a:r>
            <a:endParaRPr lang="en-US" dirty="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E8F3D7BC-A516-4E0B-9750-9A55B96E32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674663"/>
      </p:ext>
    </p:extLst>
  </p:cSld>
  <p:clrMapOvr>
    <a:masterClrMapping/>
  </p:clrMapOvr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Software-University-Foundation</Template>
  <TotalTime>7183</TotalTime>
  <Words>402</Words>
  <Application>Microsoft Office PowerPoint</Application>
  <PresentationFormat>Custom</PresentationFormat>
  <Paragraphs>58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Wingdings</vt:lpstr>
      <vt:lpstr>Wingdings 2</vt:lpstr>
      <vt:lpstr>SoftUni 16x9</vt:lpstr>
      <vt:lpstr>PowerPoint Presentation</vt:lpstr>
      <vt:lpstr>Съдържание</vt:lpstr>
      <vt:lpstr>Увод в ORM</vt:lpstr>
      <vt:lpstr>Какво е ORM?</vt:lpstr>
      <vt:lpstr>ORM Framework: Отличителни черти</vt:lpstr>
      <vt:lpstr>ORM – плюсове и минуси</vt:lpstr>
      <vt:lpstr>ORM – концепция</vt:lpstr>
      <vt:lpstr>Министерство на образованието и науката (МОН)</vt:lpstr>
    </vt:vector>
  </TitlesOfParts>
  <Manager/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Defining Classes</dc:title>
  <dc:subject>C# Basics Course</dc:subject>
  <dc:creator>Software University Foundation</dc:creator>
  <cp:keywords>C#; class; object; fields; methods; properties; constructors; static</cp:keywords>
  <dc:description>Фондация "Софтуерен университет" - http://softuni.foundation</dc:description>
  <cp:lastModifiedBy>Svetlin Nakov</cp:lastModifiedBy>
  <cp:revision>296</cp:revision>
  <dcterms:created xsi:type="dcterms:W3CDTF">2014-01-02T17:00:34Z</dcterms:created>
  <dcterms:modified xsi:type="dcterms:W3CDTF">2019-12-17T12:29:33Z</dcterms:modified>
  <cp:category>programming; software engineering; C#; OOP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