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2"/>
  </p:sldMasterIdLst>
  <p:notesMasterIdLst>
    <p:notesMasterId r:id="rId17"/>
  </p:notesMasterIdLst>
  <p:handoutMasterIdLst>
    <p:handoutMasterId r:id="rId18"/>
  </p:handoutMasterIdLst>
  <p:sldIdLst>
    <p:sldId id="473" r:id="rId3"/>
    <p:sldId id="479" r:id="rId4"/>
    <p:sldId id="502" r:id="rId5"/>
    <p:sldId id="521" r:id="rId6"/>
    <p:sldId id="522" r:id="rId7"/>
    <p:sldId id="523" r:id="rId8"/>
    <p:sldId id="525" r:id="rId9"/>
    <p:sldId id="527" r:id="rId10"/>
    <p:sldId id="528" r:id="rId11"/>
    <p:sldId id="531" r:id="rId12"/>
    <p:sldId id="533" r:id="rId13"/>
    <p:sldId id="534" r:id="rId14"/>
    <p:sldId id="477" r:id="rId15"/>
    <p:sldId id="535" r:id="rId16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Въведение" id="{D07405C5-CBB2-45A0-AC64-4DF6E4BC5E75}">
          <p14:sldIdLst>
            <p14:sldId id="473"/>
            <p14:sldId id="479"/>
          </p14:sldIdLst>
        </p14:section>
        <p14:section name="Какво е Linux" id="{93D0BFB3-3558-4B49-97F0-7FA2B52A20E0}">
          <p14:sldIdLst>
            <p14:sldId id="502"/>
            <p14:sldId id="521"/>
            <p14:sldId id="522"/>
            <p14:sldId id="523"/>
          </p14:sldIdLst>
        </p14:section>
        <p14:section name="Инсталация" id="{30AF132E-1AD1-4FD5-A862-F475BF034395}">
          <p14:sldIdLst>
            <p14:sldId id="525"/>
            <p14:sldId id="527"/>
            <p14:sldId id="528"/>
          </p14:sldIdLst>
        </p14:section>
        <p14:section name="Webminal" id="{7AA2DD9B-FDE1-4F03-85E1-938A9CE958B5}">
          <p14:sldIdLst>
            <p14:sldId id="531"/>
            <p14:sldId id="533"/>
            <p14:sldId id="534"/>
          </p14:sldIdLst>
        </p14:section>
        <p14:section name="Заключение" id="{E9ACF335-9967-4028-8E59-7D832916FE7B}">
          <p14:sldIdLst>
            <p14:sldId id="477"/>
            <p14:sldId id="53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2A"/>
    <a:srgbClr val="FFF0D9"/>
    <a:srgbClr val="F0F5FA"/>
    <a:srgbClr val="1A8AFA"/>
    <a:srgbClr val="0097CC"/>
    <a:srgbClr val="FDFFFF"/>
    <a:srgbClr val="603A14"/>
    <a:srgbClr val="E85C0E"/>
    <a:srgbClr val="BAB398"/>
    <a:srgbClr val="ADA48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10" autoAdjust="0"/>
    <p:restoredTop sz="94533" autoAdjust="0"/>
  </p:normalViewPr>
  <p:slideViewPr>
    <p:cSldViewPr>
      <p:cViewPr varScale="1">
        <p:scale>
          <a:sx n="82" d="100"/>
          <a:sy n="82" d="100"/>
        </p:scale>
        <p:origin x="576" y="67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315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Created by the </a:t>
            </a:r>
            <a:r>
              <a:rPr lang="en-US" sz="1000" b="1" dirty="0"/>
              <a:t>Software University Foundation</a:t>
            </a:r>
            <a:r>
              <a:rPr lang="en-US" sz="1000" dirty="0"/>
              <a:t> – </a:t>
            </a:r>
            <a:r>
              <a:rPr lang="en-US" sz="1000" u="sng" dirty="0">
                <a:hlinkClick r:id="rId2"/>
              </a:rPr>
              <a:t>https://softuni.foundation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17-Dec-19</a:t>
            </a:fld>
            <a:endParaRPr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2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3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  <p:sp>
        <p:nvSpPr>
          <p:cNvPr id="5" name="Slide Notes Placeholder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3" name="Date Placeholder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17-Dec-19</a:t>
            </a:fld>
            <a:endParaRPr lang="en-US"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1</a:t>
            </a:fld>
            <a:endParaRPr lang="en-US" dirty="0"/>
          </a:p>
        </p:txBody>
      </p:sp>
      <p:sp>
        <p:nvSpPr>
          <p:cNvPr id="7" name="Footer Placeholder">
            <a:extLst>
              <a:ext uri="{FF2B5EF4-FFF2-40B4-BE49-F238E27FC236}">
                <a16:creationId xmlns:a16="http://schemas.microsoft.com/office/drawing/2014/main" id="{D14C6709-D9D3-4C28-BCC1-F6711C6FF9B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16631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63A3B83F-57B3-41B1-924A-163101D056E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360258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A9529C28-94B0-4445-BC63-F1344CCA8AB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079155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14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2F379B45-B4CF-4732-A1CA-346C8AE276A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183309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mpany Web Site Placeholder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  <p:sp>
        <p:nvSpPr>
          <p:cNvPr id="34" name="Company Name Placeholder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3" name="Author Web Site Placeholder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24988"/>
            <a:ext cx="3187613" cy="369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2" name="Author Position Placeholder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68556"/>
            <a:ext cx="3187614" cy="375194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Author Name Placeholder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76826"/>
            <a:ext cx="3187613" cy="49964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Slide Picture Placeholder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" name="Presentation Subtitle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" name="Presentation Title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5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2" name="Slide Content Placeholder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04822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995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Subtitle"/>
          <p:cNvSpPr>
            <a:spLocks noGrp="1"/>
          </p:cNvSpPr>
          <p:nvPr>
            <p:ph type="body" idx="1" hasCustomPrompt="1"/>
          </p:nvPr>
        </p:nvSpPr>
        <p:spPr>
          <a:xfrm>
            <a:off x="912812" y="5754968"/>
            <a:ext cx="10363200" cy="719034"/>
          </a:xfrm>
        </p:spPr>
        <p:txBody>
          <a:bodyPr wrap="square"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912812" y="4953000"/>
            <a:ext cx="10363200" cy="820600"/>
          </a:xfrm>
        </p:spPr>
        <p:txBody>
          <a:bodyPr wrap="square"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574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97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23173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0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218565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Text Placeholder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Slide Title Placeholder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1634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 ftr="0" dt="0"/>
  <p:txStyles>
    <p:titleStyle>
      <a:lvl1pPr algn="l" defTabSz="1218565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1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7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5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t-kariera.mon.bg/e-learning/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://creativecommons.org/licenses/by-nc-sa/4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ebminal.org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hyperlink" Target="https://creativecommons.org/licenses/by-nc-sa/4.0" TargetMode="External"/><Relationship Id="rId7" Type="http://schemas.openxmlformats.org/officeDocument/2006/relationships/hyperlink" Target="https://it-kariera.mon.bg/e-learnin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hyperlink" Target="https://mon.bg/" TargetMode="Externa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utorials.ubuntu.com/tutorial/tutorial-install-ubuntu-desktop#8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tsfoss.com/install-linux-in-virtualbox/" TargetMode="External"/><Relationship Id="rId2" Type="http://schemas.openxmlformats.org/officeDocument/2006/relationships/hyperlink" Target="https://www.virtualbox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27012" y="583529"/>
            <a:ext cx="11504613" cy="788071"/>
          </a:xfrm>
        </p:spPr>
        <p:txBody>
          <a:bodyPr>
            <a:normAutofit fontScale="90000"/>
          </a:bodyPr>
          <a:lstStyle/>
          <a:p>
            <a:r>
              <a:rPr lang="bg-BG" sz="4500" dirty="0">
                <a:latin typeface="+mn-ea"/>
              </a:rPr>
              <a:t>Въведение в </a:t>
            </a:r>
            <a:r>
              <a:rPr lang="en-US" sz="4500" dirty="0">
                <a:latin typeface="+mn-ea"/>
              </a:rPr>
              <a:t>Linux</a:t>
            </a:r>
            <a:r>
              <a:rPr lang="bg-BG" sz="4500" dirty="0">
                <a:latin typeface="+mn-ea"/>
              </a:rPr>
              <a:t> операционните системи</a:t>
            </a:r>
            <a:endParaRPr lang="x-none" altLang="en-US" sz="4500" dirty="0">
              <a:latin typeface="+mn-ea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822849" y="1616347"/>
            <a:ext cx="7910298" cy="803801"/>
          </a:xfrm>
        </p:spPr>
        <p:txBody>
          <a:bodyPr>
            <a:normAutofit fontScale="97500"/>
          </a:bodyPr>
          <a:lstStyle/>
          <a:p>
            <a:r>
              <a:rPr lang="bg-BG" dirty="0"/>
              <a:t>Операционни системи 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 rot="1403126">
            <a:off x="4523151" y="3636568"/>
            <a:ext cx="2666402" cy="409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OS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784138F-0950-4E77-A9DD-5A425862148D}"/>
              </a:ext>
            </a:extLst>
          </p:cNvPr>
          <p:cNvGrpSpPr/>
          <p:nvPr/>
        </p:nvGrpSpPr>
        <p:grpSpPr>
          <a:xfrm>
            <a:off x="760412" y="3583505"/>
            <a:ext cx="5043827" cy="2524722"/>
            <a:chOff x="745783" y="3624633"/>
            <a:chExt cx="5043827" cy="2524722"/>
          </a:xfrm>
        </p:grpSpPr>
        <p:pic>
          <p:nvPicPr>
            <p:cNvPr id="18" name="Picture 17" descr="http://softuni.b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60812" y="3624633"/>
              <a:ext cx="1828798" cy="2006988"/>
            </a:xfrm>
            <a:prstGeom prst="rect">
              <a:avLst/>
            </a:prstGeom>
          </p:spPr>
        </p:pic>
        <p:pic>
          <p:nvPicPr>
            <p:cNvPr id="19" name="Picture 4" title="CC-BY-NC-SA License">
              <a:hlinkClick r:id="rId4" tooltip="This work is licensed under the &quot;Creative Commons Attribution-NonCommercial-ShareAlike 4.0 International&quot; license"/>
              <a:extLst>
                <a:ext uri="{FF2B5EF4-FFF2-40B4-BE49-F238E27FC236}">
                  <a16:creationId xmlns:a16="http://schemas.microsoft.com/office/drawing/2014/main" id="{F06E175F-5BEA-4FFA-BEFE-073279FABE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45783" y="4076772"/>
              <a:ext cx="2175525" cy="761165"/>
            </a:xfrm>
            <a:prstGeom prst="roundRect">
              <a:avLst>
                <a:gd name="adj" fmla="val 3940"/>
              </a:avLst>
            </a:prstGeom>
            <a:solidFill>
              <a:srgbClr val="231F20">
                <a:alpha val="50000"/>
              </a:srgbClr>
            </a:solidFill>
            <a:ln>
              <a:solidFill>
                <a:schemeClr val="accent1">
                  <a:lumMod val="75000"/>
                  <a:alpha val="50000"/>
                </a:schemeClr>
              </a:solidFill>
            </a:ln>
          </p:spPr>
        </p:pic>
        <p:sp>
          <p:nvSpPr>
            <p:cNvPr id="21" name="Text Placeholder 7">
              <a:extLst>
                <a:ext uri="{FF2B5EF4-FFF2-40B4-BE49-F238E27FC236}">
                  <a16:creationId xmlns:a16="http://schemas.microsoft.com/office/drawing/2014/main" id="{89D41982-99A7-459C-A044-BC03FB5F801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3" y="4998598"/>
              <a:ext cx="3187614" cy="444343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300" b="1" kern="1200" dirty="0" smtClean="0">
                  <a:solidFill>
                    <a:srgbClr val="F4B36C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noProof="1"/>
                <a:t>Учителски</a:t>
              </a:r>
              <a:r>
                <a:rPr lang="bg-BG" dirty="0"/>
                <a:t> екип</a:t>
              </a:r>
            </a:p>
          </p:txBody>
        </p:sp>
        <p:sp>
          <p:nvSpPr>
            <p:cNvPr id="22" name="Text Placeholder 10">
              <a:extLst>
                <a:ext uri="{FF2B5EF4-FFF2-40B4-BE49-F238E27FC236}">
                  <a16:creationId xmlns:a16="http://schemas.microsoft.com/office/drawing/2014/main" id="{0CA1AFB9-AC1A-4329-BE5F-D27D3914135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403725"/>
              <a:ext cx="3187613" cy="382788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000" b="1" kern="12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dirty="0"/>
                <a:t>Обучение за ИТ кариера</a:t>
              </a:r>
            </a:p>
          </p:txBody>
        </p:sp>
        <p:sp>
          <p:nvSpPr>
            <p:cNvPr id="24" name="Text Placeholder 11">
              <a:extLst>
                <a:ext uri="{FF2B5EF4-FFF2-40B4-BE49-F238E27FC236}">
                  <a16:creationId xmlns:a16="http://schemas.microsoft.com/office/drawing/2014/main" id="{8776A7C3-5AF5-4CA5-B9B0-6A1F89BCBF8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690893"/>
              <a:ext cx="3810000" cy="458462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1800" b="1" kern="1200" dirty="0" smtClean="0">
                  <a:solidFill>
                    <a:srgbClr val="F27A44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dirty="0">
                  <a:hlinkClick r:id="rId6"/>
                </a:rPr>
                <a:t>https://it-kariera.mon.bg/e-learning/</a:t>
              </a:r>
              <a:endParaRPr lang="en-GB" dirty="0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018" y="2851626"/>
            <a:ext cx="4244607" cy="34126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bliqueTopRigh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801292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13" y="4862899"/>
            <a:ext cx="10363200" cy="682101"/>
          </a:xfrm>
        </p:spPr>
        <p:txBody>
          <a:bodyPr/>
          <a:lstStyle/>
          <a:p>
            <a:r>
              <a:rPr lang="en-US" sz="4400" dirty="0" err="1"/>
              <a:t>Webminal</a:t>
            </a:r>
            <a:endParaRPr lang="en-US" sz="4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912813" y="5757966"/>
            <a:ext cx="10363200" cy="719034"/>
          </a:xfrm>
        </p:spPr>
        <p:txBody>
          <a:bodyPr/>
          <a:lstStyle/>
          <a:p>
            <a:r>
              <a:rPr lang="en-US" dirty="0"/>
              <a:t>Operating systems</a:t>
            </a:r>
            <a:r>
              <a:rPr lang="bg-BG" dirty="0"/>
              <a:t> </a:t>
            </a:r>
            <a:r>
              <a:rPr lang="en-US" dirty="0"/>
              <a:t>structure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212" y="1836901"/>
            <a:ext cx="8343439" cy="17408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2A7BEB28-DF06-4851-80DC-8F951A1696E4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116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135245"/>
            <a:ext cx="11804822" cy="5570355"/>
          </a:xfrm>
        </p:spPr>
        <p:txBody>
          <a:bodyPr>
            <a:normAutofit lnSpcReduction="10000"/>
          </a:bodyPr>
          <a:lstStyle/>
          <a:p>
            <a:r>
              <a:rPr lang="bg-BG" sz="3200" b="1" dirty="0"/>
              <a:t>Платформа за оналайн обучение по </a:t>
            </a:r>
            <a:r>
              <a:rPr lang="en-US" sz="3200" b="1" dirty="0"/>
              <a:t>Linux</a:t>
            </a:r>
            <a:r>
              <a:rPr lang="bg-BG" sz="3200" b="1" dirty="0"/>
              <a:t>;</a:t>
            </a:r>
            <a:endParaRPr lang="en-US" sz="3200" dirty="0"/>
          </a:p>
          <a:p>
            <a:r>
              <a:rPr lang="bg-BG" sz="3200" b="1" dirty="0"/>
              <a:t>Напълно безплатно;</a:t>
            </a:r>
          </a:p>
          <a:p>
            <a:r>
              <a:rPr lang="bg-BG" sz="3200" b="1" dirty="0"/>
              <a:t>Възможност за тестване на основните команди и създаване на програми в </a:t>
            </a:r>
            <a:r>
              <a:rPr lang="en-US" sz="3200" b="1" dirty="0"/>
              <a:t>Linux </a:t>
            </a:r>
            <a:r>
              <a:rPr lang="bg-BG" sz="3200" b="1" dirty="0"/>
              <a:t>среда;</a:t>
            </a:r>
          </a:p>
          <a:p>
            <a:r>
              <a:rPr lang="bg-BG" sz="3200" b="1" dirty="0"/>
              <a:t>Достъп до безплатни уроци;</a:t>
            </a:r>
          </a:p>
          <a:p>
            <a:r>
              <a:rPr lang="bg-BG" sz="3200" b="1" dirty="0"/>
              <a:t>Няма нужда от инсталция;</a:t>
            </a:r>
            <a:endParaRPr lang="en-US" sz="3200" b="1" dirty="0"/>
          </a:p>
          <a:p>
            <a:r>
              <a:rPr lang="bg-BG" sz="3200" b="1" dirty="0"/>
              <a:t>Ще бъде използван в обучението в модула за ОС.</a:t>
            </a:r>
          </a:p>
          <a:p>
            <a:r>
              <a:rPr lang="bg-BG" sz="3200" b="1" dirty="0">
                <a:solidFill>
                  <a:srgbClr val="FF0000"/>
                </a:solidFill>
              </a:rPr>
              <a:t>- </a:t>
            </a:r>
            <a:r>
              <a:rPr lang="bg-BG" sz="3200" b="1" dirty="0"/>
              <a:t>Ограничение на дисковото пространство и броя процеси;</a:t>
            </a:r>
          </a:p>
          <a:p>
            <a:r>
              <a:rPr lang="bg-BG" sz="3200" b="1" dirty="0"/>
              <a:t>Линк:  </a:t>
            </a:r>
            <a:r>
              <a:rPr lang="en-US" sz="3200" b="1" dirty="0">
                <a:hlinkClick r:id="rId2"/>
              </a:rPr>
              <a:t>http://webminal.org/</a:t>
            </a:r>
            <a:endParaRPr lang="en-US" sz="3200" b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Webminal – </a:t>
            </a:r>
            <a:r>
              <a:rPr lang="ru-RU"/>
              <a:t>същност</a:t>
            </a:r>
            <a:endParaRPr lang="bg-BG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CA0BECCB-C1D3-47F5-9E57-DB85B65BF6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530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b="1" dirty="0"/>
              <a:t>Важно: </a:t>
            </a:r>
            <a:r>
              <a:rPr lang="bg-BG" dirty="0"/>
              <a:t>Потребителското име и паролата ще бъдат същите, които ще използвате и при достъп в операционната система.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Регистрация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2" y="2514600"/>
            <a:ext cx="6729412" cy="3725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6FBE92B4-3130-4880-BDDA-108465B5E3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503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https://it-kariera.mon.bg/e-learning/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latin typeface="+mn-ea"/>
              </a:rPr>
              <a:t>Операционни системи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8123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Content"/>
          <p:cNvSpPr>
            <a:spLocks noGrp="1"/>
          </p:cNvSpPr>
          <p:nvPr>
            <p:ph idx="1"/>
          </p:nvPr>
        </p:nvSpPr>
        <p:spPr>
          <a:xfrm>
            <a:off x="146037" y="1066799"/>
            <a:ext cx="11891975" cy="5654677"/>
          </a:xfrm>
        </p:spPr>
        <p:txBody>
          <a:bodyPr>
            <a:normAutofit/>
          </a:bodyPr>
          <a:lstStyle/>
          <a:p>
            <a:r>
              <a:rPr lang="bg-BG" sz="2900" dirty="0"/>
              <a:t>Настоящият курс </a:t>
            </a:r>
            <a:r>
              <a:rPr lang="en-US" sz="2900" dirty="0"/>
              <a:t>(</a:t>
            </a:r>
            <a:r>
              <a:rPr lang="bg-BG" sz="2900" dirty="0"/>
              <a:t>презентации</a:t>
            </a:r>
            <a:r>
              <a:rPr lang="en-US" sz="2900" dirty="0"/>
              <a:t>, </a:t>
            </a:r>
            <a:r>
              <a:rPr lang="bg-BG" sz="2900" dirty="0"/>
              <a:t>примери</a:t>
            </a:r>
            <a:r>
              <a:rPr lang="en-US" sz="2900" dirty="0"/>
              <a:t>, </a:t>
            </a:r>
            <a:r>
              <a:rPr lang="bg-BG" sz="2900" dirty="0"/>
              <a:t>задачи, упражнения и др.</a:t>
            </a:r>
            <a:r>
              <a:rPr lang="en-US" sz="2900" dirty="0"/>
              <a:t>)</a:t>
            </a:r>
            <a:r>
              <a:rPr lang="bg-BG" sz="2900" dirty="0"/>
              <a:t> е разработен за нуждите на Национална програма "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Обучение за ИТ кариера</a:t>
            </a:r>
            <a:r>
              <a:rPr lang="bg-BG" sz="2900" dirty="0"/>
              <a:t>" на МОН за подготовка по професия "Приложен програмист"</a:t>
            </a:r>
          </a:p>
          <a:p>
            <a:endParaRPr lang="bg-BG" sz="2900" dirty="0"/>
          </a:p>
          <a:p>
            <a:endParaRPr lang="en-US" sz="2900" dirty="0"/>
          </a:p>
          <a:p>
            <a:endParaRPr lang="bg-BG" sz="2900" dirty="0"/>
          </a:p>
          <a:p>
            <a:r>
              <a:rPr lang="bg-BG" sz="2900" dirty="0"/>
              <a:t>Курсът се разпространява под свободен</a:t>
            </a:r>
            <a:r>
              <a:rPr lang="bg-BG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2900" dirty="0"/>
              <a:t>лиценз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</a:rPr>
              <a:t> CC-BY-NC-SA</a:t>
            </a:r>
            <a:endParaRPr lang="bg-BG" sz="2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2" name="Logo CC-BY-NC-SA">
            <a:hlinkClick r:id="rId3"/>
            <a:extLst>
              <a:ext uri="{FF2B5EF4-FFF2-40B4-BE49-F238E27FC236}">
                <a16:creationId xmlns:a16="http://schemas.microsoft.com/office/drawing/2014/main" id="{F7FF078B-D7E3-4FDC-B697-3E0B738E78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1206" y="5267810"/>
            <a:ext cx="2946413" cy="1056790"/>
          </a:xfrm>
          <a:prstGeom prst="rect">
            <a:avLst/>
          </a:prstGeom>
        </p:spPr>
      </p:pic>
      <p:grpSp>
        <p:nvGrpSpPr>
          <p:cNvPr id="5" name="Group Logos">
            <a:extLst>
              <a:ext uri="{FF2B5EF4-FFF2-40B4-BE49-F238E27FC236}">
                <a16:creationId xmlns:a16="http://schemas.microsoft.com/office/drawing/2014/main" id="{0602D838-02AF-4A2B-9E34-F6768ABCBB84}"/>
              </a:ext>
            </a:extLst>
          </p:cNvPr>
          <p:cNvGrpSpPr/>
          <p:nvPr/>
        </p:nvGrpSpPr>
        <p:grpSpPr>
          <a:xfrm>
            <a:off x="2589212" y="2895600"/>
            <a:ext cx="6749003" cy="1160502"/>
            <a:chOff x="2850609" y="2610725"/>
            <a:chExt cx="6749003" cy="1160502"/>
          </a:xfrm>
        </p:grpSpPr>
        <p:pic>
          <p:nvPicPr>
            <p:cNvPr id="10" name="Logo IT Career" descr="A close up of a logo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C6B4761B-EE8B-460E-A5AF-6A003F255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0609" y="2616473"/>
              <a:ext cx="3360364" cy="1149012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2" name="Logo Ministry of Education">
              <a:hlinkClick r:id="rId7"/>
              <a:extLst>
                <a:ext uri="{FF2B5EF4-FFF2-40B4-BE49-F238E27FC236}">
                  <a16:creationId xmlns:a16="http://schemas.microsoft.com/office/drawing/2014/main" id="{E65F853D-4D5F-404D-B9AA-6840D1102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1913" y="2610725"/>
              <a:ext cx="2517699" cy="1160502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49197" cy="1110780"/>
          </a:xfrm>
        </p:spPr>
        <p:txBody>
          <a:bodyPr>
            <a:normAutofit/>
          </a:bodyPr>
          <a:lstStyle/>
          <a:p>
            <a:r>
              <a:rPr lang="bg-BG" dirty="0"/>
              <a:t>Министерство на образованието и науката (МОН)</a:t>
            </a:r>
            <a:endParaRPr lang="en-US" dirty="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7144ABA6-B0FD-4A55-9B3B-163B2C65FE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934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9230" y="41275"/>
            <a:ext cx="5053965" cy="1110615"/>
          </a:xfrm>
        </p:spPr>
        <p:txBody>
          <a:bodyPr>
            <a:normAutofit/>
          </a:bodyPr>
          <a:lstStyle/>
          <a:p>
            <a:r>
              <a:rPr lang="x-none" dirty="0">
                <a:cs typeface="+mn-lt"/>
              </a:rPr>
              <a:t>Съдържание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90414" y="1191467"/>
            <a:ext cx="9942598" cy="553001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bg-BG" dirty="0"/>
              <a:t>Какво е </a:t>
            </a:r>
            <a:r>
              <a:rPr lang="en-US" dirty="0"/>
              <a:t>Linux</a:t>
            </a:r>
            <a:r>
              <a:rPr lang="bg-BG" dirty="0"/>
              <a:t>?</a:t>
            </a:r>
            <a:endParaRPr lang="en-US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bg-BG" dirty="0"/>
              <a:t>Инсталации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bg-BG" dirty="0"/>
              <a:t>Работа с </a:t>
            </a:r>
            <a:r>
              <a:rPr lang="en-US" dirty="0" err="1"/>
              <a:t>Webminal</a:t>
            </a:r>
            <a:endParaRPr lang="bg-B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011" y="2821904"/>
            <a:ext cx="3406801" cy="3515818"/>
          </a:xfrm>
          <a:prstGeom prst="rect">
            <a:avLst/>
          </a:prstGeom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CC0A2284-3A19-44F5-B211-14F7F73217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137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13" y="4862899"/>
            <a:ext cx="10363200" cy="682101"/>
          </a:xfrm>
        </p:spPr>
        <p:txBody>
          <a:bodyPr/>
          <a:lstStyle/>
          <a:p>
            <a:r>
              <a:rPr lang="bg-BG" sz="4400" dirty="0"/>
              <a:t>Какво е </a:t>
            </a:r>
            <a:r>
              <a:rPr lang="en-US" sz="4400" dirty="0"/>
              <a:t>Linux?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912813" y="5757966"/>
            <a:ext cx="10363200" cy="719034"/>
          </a:xfrm>
        </p:spPr>
        <p:txBody>
          <a:bodyPr/>
          <a:lstStyle/>
          <a:p>
            <a:r>
              <a:rPr lang="en-US" dirty="0"/>
              <a:t>Linux operating system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412" y="1143000"/>
            <a:ext cx="5786244" cy="32491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EDDDE6B1-55BC-489A-B063-055E2EDD4413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59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12" y="1151121"/>
            <a:ext cx="11804822" cy="5570355"/>
          </a:xfrm>
        </p:spPr>
        <p:txBody>
          <a:bodyPr>
            <a:normAutofit/>
          </a:bodyPr>
          <a:lstStyle/>
          <a:p>
            <a:r>
              <a:rPr lang="en-US" b="1" i="1" dirty="0"/>
              <a:t>Linux (</a:t>
            </a:r>
            <a:r>
              <a:rPr lang="bg-BG" b="1" i="1" dirty="0"/>
              <a:t>Линукс</a:t>
            </a:r>
            <a:r>
              <a:rPr lang="en-US" b="1" i="1" dirty="0"/>
              <a:t>)</a:t>
            </a:r>
            <a:r>
              <a:rPr lang="bg-BG" b="1" i="1" dirty="0"/>
              <a:t> </a:t>
            </a:r>
            <a:r>
              <a:rPr lang="bg-BG" dirty="0"/>
              <a:t>е общо название на операционни системи основащи се на ядрото </a:t>
            </a:r>
            <a:r>
              <a:rPr lang="bg-BG" i="1" dirty="0"/>
              <a:t>„</a:t>
            </a:r>
            <a:r>
              <a:rPr lang="en-US" i="1" dirty="0"/>
              <a:t>Linux</a:t>
            </a:r>
            <a:r>
              <a:rPr lang="bg-BG" i="1" dirty="0"/>
              <a:t>“</a:t>
            </a:r>
            <a:r>
              <a:rPr lang="en-US" dirty="0"/>
              <a:t>.</a:t>
            </a:r>
          </a:p>
          <a:p>
            <a:r>
              <a:rPr lang="bg-BG" dirty="0"/>
              <a:t>Различните типове ОС на </a:t>
            </a:r>
            <a:r>
              <a:rPr lang="en-US" dirty="0"/>
              <a:t>Linux </a:t>
            </a:r>
            <a:r>
              <a:rPr lang="bg-BG" dirty="0"/>
              <a:t>се наричат </a:t>
            </a:r>
            <a:r>
              <a:rPr lang="bg-BG" b="1" dirty="0"/>
              <a:t>дистрибуции.</a:t>
            </a:r>
          </a:p>
          <a:p>
            <a:r>
              <a:rPr lang="bg-BG" dirty="0"/>
              <a:t>Ядрото </a:t>
            </a:r>
            <a:r>
              <a:rPr lang="en-US" dirty="0"/>
              <a:t>Linux</a:t>
            </a:r>
            <a:r>
              <a:rPr lang="bg-BG" dirty="0"/>
              <a:t> е създадено от</a:t>
            </a:r>
            <a:r>
              <a:rPr lang="bg-BG" b="1" dirty="0"/>
              <a:t> </a:t>
            </a:r>
            <a:r>
              <a:rPr lang="bg-BG" dirty="0"/>
              <a:t>финландския програмист </a:t>
            </a:r>
            <a:r>
              <a:rPr lang="en-US" i="1" dirty="0"/>
              <a:t>Linus </a:t>
            </a:r>
            <a:r>
              <a:rPr lang="bg-BG" i="1" dirty="0"/>
              <a:t>Т</a:t>
            </a:r>
            <a:r>
              <a:rPr lang="en-US" i="1" dirty="0" err="1"/>
              <a:t>orvalds</a:t>
            </a:r>
            <a:r>
              <a:rPr lang="en-US" dirty="0"/>
              <a:t> </a:t>
            </a:r>
            <a:r>
              <a:rPr lang="bg-BG" dirty="0"/>
              <a:t>в началото на 90-те.</a:t>
            </a:r>
          </a:p>
          <a:p>
            <a:pPr marL="0" indent="0">
              <a:buNone/>
            </a:pPr>
            <a:endParaRPr lang="bg-BG" b="1" dirty="0"/>
          </a:p>
          <a:p>
            <a:pPr marL="0" indent="0">
              <a:buNone/>
            </a:pPr>
            <a:endParaRPr lang="bg-BG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Какво е </a:t>
            </a:r>
            <a:r>
              <a:rPr lang="en-US" dirty="0"/>
              <a:t>Linux</a:t>
            </a:r>
            <a:r>
              <a:rPr lang="bg-BG" dirty="0"/>
              <a:t>?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612" y="3886200"/>
            <a:ext cx="1702690" cy="23688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412" y="4337875"/>
            <a:ext cx="3041904" cy="2069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DA86C635-91FF-4375-A194-DFF4D6E9D4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627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Основни </a:t>
            </a:r>
            <a:r>
              <a:rPr lang="en-US" dirty="0"/>
              <a:t>Linux </a:t>
            </a:r>
            <a:r>
              <a:rPr lang="bg-BG" dirty="0"/>
              <a:t>дистрибуции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812" y="990600"/>
            <a:ext cx="8622405" cy="5570537"/>
          </a:xfrm>
        </p:spPr>
      </p:pic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A77AE0A5-ADD6-4A31-A40F-5E2114889F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324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Основно сравнение на </a:t>
            </a:r>
            <a:r>
              <a:rPr lang="en-US" dirty="0"/>
              <a:t>Linux </a:t>
            </a:r>
            <a:r>
              <a:rPr lang="bg-BG" dirty="0"/>
              <a:t>и </a:t>
            </a:r>
            <a:r>
              <a:rPr lang="en-US" dirty="0"/>
              <a:t>Windows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363845"/>
            <a:ext cx="11804822" cy="5570355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>
                <a:solidFill>
                  <a:srgbClr val="00B050"/>
                </a:solidFill>
              </a:rPr>
              <a:t>+</a:t>
            </a:r>
            <a:r>
              <a:rPr lang="en-US" dirty="0"/>
              <a:t> </a:t>
            </a:r>
            <a:r>
              <a:rPr lang="bg-BG" dirty="0"/>
              <a:t>Голяма част от  </a:t>
            </a:r>
            <a:r>
              <a:rPr lang="en-US" dirty="0"/>
              <a:t>Linux </a:t>
            </a:r>
            <a:r>
              <a:rPr lang="bg-BG" dirty="0"/>
              <a:t>дистрибуциите са безплатни и </a:t>
            </a:r>
            <a:r>
              <a:rPr lang="en-US" dirty="0"/>
              <a:t>Open source</a:t>
            </a:r>
            <a:r>
              <a:rPr lang="bg-BG" dirty="0"/>
              <a:t>;</a:t>
            </a:r>
            <a:endParaRPr lang="en-US" dirty="0"/>
          </a:p>
          <a:p>
            <a:pPr algn="just"/>
            <a:r>
              <a:rPr lang="en-US" dirty="0">
                <a:solidFill>
                  <a:srgbClr val="00B050"/>
                </a:solidFill>
              </a:rPr>
              <a:t>+</a:t>
            </a:r>
            <a:r>
              <a:rPr lang="en-US" dirty="0"/>
              <a:t> </a:t>
            </a:r>
            <a:r>
              <a:rPr lang="bg-BG" dirty="0"/>
              <a:t>Голямо ниво на сигурност и надеждност ( обикновено няма необходимост от антивирусен софтуер);</a:t>
            </a:r>
          </a:p>
          <a:p>
            <a:pPr algn="just"/>
            <a:r>
              <a:rPr lang="en-US" dirty="0">
                <a:solidFill>
                  <a:srgbClr val="00B050"/>
                </a:solidFill>
              </a:rPr>
              <a:t>+</a:t>
            </a:r>
            <a:r>
              <a:rPr lang="en-US" dirty="0"/>
              <a:t> </a:t>
            </a:r>
            <a:r>
              <a:rPr lang="bg-BG" dirty="0"/>
              <a:t>Пълен контрол и достъп върху операционната система, дори  върху ядрото;</a:t>
            </a:r>
          </a:p>
          <a:p>
            <a:pPr algn="just"/>
            <a:r>
              <a:rPr lang="en-US" dirty="0">
                <a:solidFill>
                  <a:srgbClr val="00B050"/>
                </a:solidFill>
              </a:rPr>
              <a:t>+</a:t>
            </a:r>
            <a:r>
              <a:rPr lang="en-US" dirty="0"/>
              <a:t> </a:t>
            </a:r>
            <a:r>
              <a:rPr lang="bg-BG" dirty="0"/>
              <a:t>Мощен команден интерфейс. Няма нужда от безкрайни кликания в прозорци, а просто поставяне на необходимите команди;</a:t>
            </a:r>
          </a:p>
          <a:p>
            <a:pPr algn="just"/>
            <a:r>
              <a:rPr lang="en-US" dirty="0">
                <a:solidFill>
                  <a:srgbClr val="00B050"/>
                </a:solidFill>
              </a:rPr>
              <a:t>+</a:t>
            </a:r>
            <a:r>
              <a:rPr lang="en-US" dirty="0"/>
              <a:t> </a:t>
            </a:r>
            <a:r>
              <a:rPr lang="bg-BG" dirty="0"/>
              <a:t>Лесна инсталация на нов софтуер чрез т.нар. пакетни мениджъри;</a:t>
            </a:r>
            <a:endParaRPr lang="en-US" dirty="0"/>
          </a:p>
          <a:p>
            <a:pPr algn="just"/>
            <a:r>
              <a:rPr lang="en-US" dirty="0">
                <a:solidFill>
                  <a:srgbClr val="FF0000"/>
                </a:solidFill>
              </a:rPr>
              <a:t>-</a:t>
            </a:r>
            <a:r>
              <a:rPr lang="en-US" dirty="0"/>
              <a:t> </a:t>
            </a:r>
            <a:r>
              <a:rPr lang="bg-BG" dirty="0"/>
              <a:t>Все още има приложен софтуер, който няма версии за </a:t>
            </a:r>
            <a:r>
              <a:rPr lang="en-US" dirty="0"/>
              <a:t>Linux.</a:t>
            </a:r>
            <a:endParaRPr lang="bg-BG" dirty="0"/>
          </a:p>
          <a:p>
            <a:endParaRPr lang="bg-B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212" y="168426"/>
            <a:ext cx="2438400" cy="940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48E75BB6-61D4-4F20-A4A1-42E1A665DD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872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13" y="4862899"/>
            <a:ext cx="10363200" cy="682101"/>
          </a:xfrm>
        </p:spPr>
        <p:txBody>
          <a:bodyPr/>
          <a:lstStyle/>
          <a:p>
            <a:r>
              <a:rPr lang="bg-BG" sz="4400" dirty="0"/>
              <a:t>Инсталация на </a:t>
            </a:r>
            <a:r>
              <a:rPr lang="en-US" sz="4400" dirty="0"/>
              <a:t>Linux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912813" y="5757966"/>
            <a:ext cx="10363200" cy="719034"/>
          </a:xfrm>
        </p:spPr>
        <p:txBody>
          <a:bodyPr/>
          <a:lstStyle/>
          <a:p>
            <a:r>
              <a:rPr lang="en-US" dirty="0"/>
              <a:t>Linux installation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012" y="609600"/>
            <a:ext cx="5331657" cy="4002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3EEBD5E3-C4CF-4A5F-BB27-8B953521B86F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820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8815" y="40341"/>
            <a:ext cx="10248997" cy="1110780"/>
          </a:xfrm>
        </p:spPr>
        <p:txBody>
          <a:bodyPr>
            <a:normAutofit fontScale="90000"/>
          </a:bodyPr>
          <a:lstStyle/>
          <a:p>
            <a:r>
              <a:rPr lang="bg-BG" dirty="0"/>
              <a:t>Инсталация на </a:t>
            </a:r>
            <a:r>
              <a:rPr lang="en-US" dirty="0"/>
              <a:t>Ubuntu </a:t>
            </a:r>
            <a:r>
              <a:rPr lang="bg-BG" dirty="0"/>
              <a:t>като самостоятелна ОС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612" y="1143000"/>
            <a:ext cx="4162425" cy="4162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665411" y="5711371"/>
            <a:ext cx="65749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800" dirty="0">
                <a:hlinkClick r:id="rId3"/>
              </a:rPr>
              <a:t>ОФИЦИАЛЕН НАРЪЧНИК ЗА ИНСТАЛАЦИЯ</a:t>
            </a:r>
            <a:endParaRPr lang="bg-BG" sz="2800" dirty="0"/>
          </a:p>
        </p:txBody>
      </p:sp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B4AB7A62-8CFB-4EEA-9256-D574B694F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676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8815" y="40341"/>
            <a:ext cx="10020397" cy="1110780"/>
          </a:xfrm>
        </p:spPr>
        <p:txBody>
          <a:bodyPr>
            <a:normAutofit/>
          </a:bodyPr>
          <a:lstStyle/>
          <a:p>
            <a:r>
              <a:rPr lang="bg-BG" dirty="0"/>
              <a:t>Инсталация във виртуална машина</a:t>
            </a:r>
            <a:r>
              <a:rPr lang="en-US" dirty="0"/>
              <a:t> (VM)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Има възможност за инсталация на ОС във виртуална машина. По този начин си гарантирате пълна изолираност на втората ОС от основната. Основният недостатък е намалена производителност.</a:t>
            </a:r>
          </a:p>
          <a:p>
            <a:r>
              <a:rPr lang="bg-BG" dirty="0"/>
              <a:t>Необходимост от инсталация на безплатният софтуер: 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Oracle </a:t>
            </a:r>
            <a:r>
              <a:rPr lang="en-US" dirty="0" err="1">
                <a:hlinkClick r:id="rId2"/>
              </a:rPr>
              <a:t>VirtualBox</a:t>
            </a:r>
            <a:r>
              <a:rPr lang="en-US" dirty="0"/>
              <a:t>.</a:t>
            </a:r>
          </a:p>
          <a:p>
            <a:r>
              <a:rPr lang="bg-BG" dirty="0">
                <a:hlinkClick r:id="rId3"/>
              </a:rPr>
              <a:t>Наръчник за инсталация на </a:t>
            </a:r>
            <a:r>
              <a:rPr lang="en-US" dirty="0">
                <a:hlinkClick r:id="rId3"/>
              </a:rPr>
              <a:t>Ubuntu </a:t>
            </a:r>
            <a:r>
              <a:rPr lang="bg-BG" dirty="0">
                <a:hlinkClick r:id="rId3"/>
              </a:rPr>
              <a:t>във </a:t>
            </a:r>
            <a:r>
              <a:rPr lang="en-US" dirty="0">
                <a:hlinkClick r:id="rId3"/>
              </a:rPr>
              <a:t>VM</a:t>
            </a:r>
            <a:r>
              <a:rPr lang="en-US" dirty="0"/>
              <a:t>.</a:t>
            </a:r>
            <a:endParaRPr lang="bg-B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4812" y="4114800"/>
            <a:ext cx="2707636" cy="2121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54AD2805-17BB-4D8F-84C9-424F52996A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333769"/>
      </p:ext>
    </p:extLst>
  </p:cSld>
  <p:clrMapOvr>
    <a:masterClrMapping/>
  </p:clrMapOvr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Software-University-Foundation</Template>
  <TotalTime>7137</TotalTime>
  <Words>511</Words>
  <Application>Microsoft Office PowerPoint</Application>
  <PresentationFormat>Custom</PresentationFormat>
  <Paragraphs>77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Wingdings</vt:lpstr>
      <vt:lpstr>Wingdings 2</vt:lpstr>
      <vt:lpstr>SoftUni 16x9</vt:lpstr>
      <vt:lpstr>Въведение в Linux операционните системи</vt:lpstr>
      <vt:lpstr>Съдържание</vt:lpstr>
      <vt:lpstr>Какво е Linux?</vt:lpstr>
      <vt:lpstr>Какво е Linux? </vt:lpstr>
      <vt:lpstr>Основни Linux дистрибуции</vt:lpstr>
      <vt:lpstr>Основно сравнение на Linux и Windows</vt:lpstr>
      <vt:lpstr>Инсталация на Linux</vt:lpstr>
      <vt:lpstr>Инсталация на Ubuntu като самостоятелна ОС</vt:lpstr>
      <vt:lpstr>Инсталация във виртуална машина (VM)</vt:lpstr>
      <vt:lpstr>Webminal</vt:lpstr>
      <vt:lpstr>Webminal – същност</vt:lpstr>
      <vt:lpstr>Регистрация</vt:lpstr>
      <vt:lpstr>Операционни системи</vt:lpstr>
      <vt:lpstr>Министерство на образованието и науката (МОН)</vt:lpstr>
    </vt:vector>
  </TitlesOfParts>
  <Manager/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Development Basics – Course Overview</dc:title>
  <dc:subject>Software Development Course</dc:subject>
  <dc:creator>Software University Foundation</dc:creator>
  <cp:keywords>session; cache; pipeline; CSRF; sockets; rest; signalR; roles; authentication; authorization; web; net; core; entity; framework; csharp; server; http; protocol; html; css; cookies; asp; mvc; identity; razor; filters; SoftUni; Software University; programming; software development; software engineering; course</cp:keywords>
  <dc:description>Фондация "Софтуерен университет" - http://softuni.foundation</dc:description>
  <cp:lastModifiedBy>Svetlin Nakov</cp:lastModifiedBy>
  <cp:revision>298</cp:revision>
  <dcterms:created xsi:type="dcterms:W3CDTF">2014-01-02T17:00:34Z</dcterms:created>
  <dcterms:modified xsi:type="dcterms:W3CDTF">2019-12-17T13:16:30Z</dcterms:modified>
  <cp:category>programming;computer programming;software development;web development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