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42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53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8f7fe4f5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18f7fe4f5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8f7fe4f5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8f7fe4f5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8f7fe4f5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18f7fe4f5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18f7fe4f5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18f7fe4f5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18f7fe4f5_5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18f7fe4f5_5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88e3c88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188e3c88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188e3c88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188e3c88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88e3c88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188e3c88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e8d3888a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e8d3888a4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18f7fe4f5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18f7fe4f5_2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5f6f1f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5f6f1f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15d49e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15d49e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18f7fe4f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18f7fe4f5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18f7fe4f5_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18f7fe4f5_5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18f7fe4f5_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18f7fe4f5_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8f7fe4f5_5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18f7fe4f5_5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8f7fe4f5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18f7fe4f5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18f7fe4f5_5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18f7fe4f5_5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18f7fe4f5_5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18f7fe4f5_5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8f7fe4f5_5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18f7fe4f5_5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88e3c88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188e3c88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5f6f1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5f6f1d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188e3c88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188e3c88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15d49e4c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15d49e4c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199082a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199082a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99082a9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99082a9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99082a9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99082a9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199082a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199082a9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199082a9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199082a9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d5f6f1fc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d5f6f1fc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d5f6f1fc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d5f6f1fc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fdf92e1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fdf92e1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8f7fe4f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8f7fe4f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8f7fe4f5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18f7fe4f5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8f7fe4f5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8f7fe4f5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8f7fe4f5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8f7fe4f5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18f7fe4f5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18f7fe4f5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18f7fe4f5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18f7fe4f5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и стойности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8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8383" y="2382147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 с повече параметри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525300" y="194085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multMax a b x = (max a b)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4624600" y="2531400"/>
            <a:ext cx="3418200" cy="12399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първо се изпълнява функцията max, която е вградена за Haskell и връща по-големият от два параметъра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5681824" y="1460025"/>
            <a:ext cx="2484600" cy="629100"/>
          </a:xfrm>
          <a:prstGeom prst="wedgeRoundRectCallout">
            <a:avLst>
              <a:gd name="adj1" fmla="val -66076"/>
              <a:gd name="adj2" fmla="val 4820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резултата от функцията max се умножава по x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Извикване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525300" y="1935775"/>
            <a:ext cx="13458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sqrt 3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525300" y="1071175"/>
            <a:ext cx="8093400" cy="784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Извикване на вградената в Haskell sqrt функция, която извежда корен корен квадратен</a:t>
            </a:r>
            <a:endParaRPr sz="1800"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525300" y="3288200"/>
            <a:ext cx="8093400" cy="3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186" name="Google Shape;186;p27"/>
          <p:cNvSpPr/>
          <p:nvPr/>
        </p:nvSpPr>
        <p:spPr>
          <a:xfrm>
            <a:off x="525300" y="3785950"/>
            <a:ext cx="33783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1.7320508075688722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5349800" y="1935775"/>
            <a:ext cx="15621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3 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5349800" y="3785950"/>
            <a:ext cx="4539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Извикване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525300" y="1935775"/>
            <a:ext cx="13458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sqrt 3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25300" y="1071175"/>
            <a:ext cx="8093400" cy="784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Извикване на вградената в Haskell sqrt функция, която извежда корен корен квадратен</a:t>
            </a:r>
            <a:endParaRPr sz="1800"/>
          </a:p>
        </p:txBody>
      </p:sp>
      <p:sp>
        <p:nvSpPr>
          <p:cNvPr id="196" name="Google Shape;196;p28"/>
          <p:cNvSpPr/>
          <p:nvPr/>
        </p:nvSpPr>
        <p:spPr>
          <a:xfrm>
            <a:off x="2194900" y="2497525"/>
            <a:ext cx="2831100" cy="6309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приема като параметър едно число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525300" y="3288200"/>
            <a:ext cx="8093400" cy="3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198" name="Google Shape;198;p28"/>
          <p:cNvSpPr/>
          <p:nvPr/>
        </p:nvSpPr>
        <p:spPr>
          <a:xfrm>
            <a:off x="525300" y="3785950"/>
            <a:ext cx="33783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1.7320508075688722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5349800" y="1935775"/>
            <a:ext cx="15621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3 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5349800" y="3785950"/>
            <a:ext cx="4539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Извикване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525300" y="1935775"/>
            <a:ext cx="13458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sqrt 3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525300" y="1071175"/>
            <a:ext cx="8093400" cy="784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Извикване на вградената в Haskell sqrt функция, която извежда корен квадратен</a:t>
            </a:r>
            <a:endParaRPr sz="1800"/>
          </a:p>
        </p:txBody>
      </p:sp>
      <p:sp>
        <p:nvSpPr>
          <p:cNvPr id="208" name="Google Shape;208;p29"/>
          <p:cNvSpPr/>
          <p:nvPr/>
        </p:nvSpPr>
        <p:spPr>
          <a:xfrm>
            <a:off x="2194900" y="2497525"/>
            <a:ext cx="2831100" cy="6309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приема като параметър едно число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525300" y="3288200"/>
            <a:ext cx="8093400" cy="3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210" name="Google Shape;210;p29"/>
          <p:cNvSpPr/>
          <p:nvPr/>
        </p:nvSpPr>
        <p:spPr>
          <a:xfrm>
            <a:off x="525300" y="3785950"/>
            <a:ext cx="33783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1.7320508075688722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5349800" y="1935775"/>
            <a:ext cx="15621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3 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5349800" y="3785950"/>
            <a:ext cx="4539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6588300" y="2566675"/>
            <a:ext cx="1886400" cy="17079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когато параметрите са повече от един, те се изреждат без запетаи или скоби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- кога има нужда от скоби?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525300" y="1138350"/>
            <a:ext cx="8093400" cy="3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Групиране</a:t>
            </a:r>
            <a:endParaRPr sz="1800"/>
          </a:p>
        </p:txBody>
      </p:sp>
      <p:sp>
        <p:nvSpPr>
          <p:cNvPr id="220" name="Google Shape;220;p30"/>
          <p:cNvSpPr/>
          <p:nvPr/>
        </p:nvSpPr>
        <p:spPr>
          <a:xfrm>
            <a:off x="525300" y="16345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(5 + 2) * (3 - 4)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525300" y="28288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(5 + 2) (sqrt 17)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525300" y="3712075"/>
            <a:ext cx="8093400" cy="3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Подаване на отрицателно число като параметър</a:t>
            </a:r>
            <a:endParaRPr sz="1800"/>
          </a:p>
        </p:txBody>
      </p:sp>
      <p:sp>
        <p:nvSpPr>
          <p:cNvPr id="223" name="Google Shape;223;p30"/>
          <p:cNvSpPr/>
          <p:nvPr/>
        </p:nvSpPr>
        <p:spPr>
          <a:xfrm>
            <a:off x="525300" y="416992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5 (-5)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- кога има нужда от скоби?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525300" y="1138350"/>
            <a:ext cx="8093400" cy="3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Групиране</a:t>
            </a:r>
            <a:endParaRPr sz="1800"/>
          </a:p>
        </p:txBody>
      </p:sp>
      <p:sp>
        <p:nvSpPr>
          <p:cNvPr id="230" name="Google Shape;230;p31"/>
          <p:cNvSpPr/>
          <p:nvPr/>
        </p:nvSpPr>
        <p:spPr>
          <a:xfrm>
            <a:off x="525300" y="16345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(5 + 2) * (3 - 4)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4012875" y="2001700"/>
            <a:ext cx="2555700" cy="3756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Резултат: 7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525300" y="28288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(5 + 2) (sqrt 17)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4649525" y="3166675"/>
            <a:ext cx="2555700" cy="3756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Резултат: 7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body" idx="1"/>
          </p:nvPr>
        </p:nvSpPr>
        <p:spPr>
          <a:xfrm>
            <a:off x="525300" y="3712075"/>
            <a:ext cx="8093400" cy="3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Подаване на отрицателно число като параметър</a:t>
            </a:r>
            <a:endParaRPr sz="1800"/>
          </a:p>
        </p:txBody>
      </p:sp>
      <p:sp>
        <p:nvSpPr>
          <p:cNvPr id="235" name="Google Shape;235;p31"/>
          <p:cNvSpPr/>
          <p:nvPr/>
        </p:nvSpPr>
        <p:spPr>
          <a:xfrm>
            <a:off x="525300" y="416992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5 (-5)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3400500" y="4169925"/>
            <a:ext cx="2555700" cy="375600"/>
          </a:xfrm>
          <a:prstGeom prst="wedgeRoundRectCallout">
            <a:avLst>
              <a:gd name="adj1" fmla="val -83432"/>
              <a:gd name="adj2" fmla="val 2362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Резултат: 5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Дефинирайте функция, която приема 1 параметър n (целочислен тип) и връща като резултат абсолютната стойност на n и прибавя към нея  5</a:t>
            </a:r>
            <a:endParaRPr sz="1800"/>
          </a:p>
          <a:p>
            <a:pPr marL="13716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525300" y="1126400"/>
            <a:ext cx="8093400" cy="17133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plusFive n =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&lt; 0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(-n) + 5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n + 5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4463175" y="755750"/>
            <a:ext cx="3418200" cy="1239900"/>
          </a:xfrm>
          <a:prstGeom prst="wedgeRoundRectCallout">
            <a:avLst>
              <a:gd name="adj1" fmla="val -75818"/>
              <a:gd name="adj2" fmla="val 2607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един възможен подход е да проверявате дали числото е по-малко от 0 и съответно да го преобразувате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525300" y="3098450"/>
            <a:ext cx="8093400" cy="633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plusFive' n = (abs n) + 5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5200875" y="2320950"/>
            <a:ext cx="3068400" cy="948300"/>
          </a:xfrm>
          <a:prstGeom prst="wedgeRoundRectCallout">
            <a:avLst>
              <a:gd name="adj1" fmla="val -83470"/>
              <a:gd name="adj2" fmla="val 4256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може и да използвате вградения в стандартната библиотека за Haskell abs метод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525300" y="4057975"/>
            <a:ext cx="8093400" cy="633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Резултат: plusFive 5 -&gt; 10; plusFive (-5) -&gt; 10</a:t>
            </a:r>
            <a:endParaRPr sz="23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Чисти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Всички функции в Haskell са чисти функции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могат да променят нито локално, нито глобално състояние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могат да зависят от текущо състояние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при подаване на едни и същи параметри дадена функция винаги връща един и същ резултат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Чисти функции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Принтиране на текст в конзола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променя външно състояние</a:t>
            </a:r>
            <a:endParaRPr sz="1800"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Четене на файл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зависи от външно състояние</a:t>
            </a:r>
            <a:endParaRPr sz="1800"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Пресмятане дължината на символен низ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чиста функция - не зависи от външно или вътрешно състояние</a:t>
            </a:r>
            <a:endParaRPr sz="1800"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Вземане на текущото време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в зависимост кога е извикана връща различен резултат</a:t>
            </a:r>
            <a:endParaRPr sz="1800"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Вземане на произволно число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връща различен резултат всеки път при извикването си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</a:t>
            </a:r>
            <a:endParaRPr sz="180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Чисти функции</a:t>
            </a:r>
            <a:endParaRPr sz="180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като стойности на функция</a:t>
            </a:r>
            <a:endParaRPr sz="180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Рекурсия</a:t>
            </a:r>
            <a:endParaRPr sz="180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Функциите в Haskell се възприемат като тип променлива (подобно на Int, Char в процедурните и обектно-ориентираните езици)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Могат да се подават като параметри на други функции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от по-висок ред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Това са функции, които или приемат като параметър една или повече функции, или връщат като резултат функция</a:t>
            </a:r>
            <a:endParaRPr sz="1800"/>
          </a:p>
          <a:p>
            <a:pPr marL="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name="adj1" fmla="val -54493"/>
              <a:gd name="adj2" fmla="val 5348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0" name="Google Shape;290;p39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name="adj1" fmla="val -54493"/>
              <a:gd name="adj2" fmla="val 5348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39"/>
          <p:cNvSpPr/>
          <p:nvPr/>
        </p:nvSpPr>
        <p:spPr>
          <a:xfrm>
            <a:off x="4054450" y="1901150"/>
            <a:ext cx="3774600" cy="718200"/>
          </a:xfrm>
          <a:prstGeom prst="wedgeRoundRectCallout">
            <a:avLst>
              <a:gd name="adj1" fmla="val -71648"/>
              <a:gd name="adj2" fmla="val -2864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add1 приема един параметър, към който прибавя 1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40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40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name="adj1" fmla="val -54493"/>
              <a:gd name="adj2" fmla="val 5348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9" name="Google Shape;299;p40"/>
          <p:cNvSpPr/>
          <p:nvPr/>
        </p:nvSpPr>
        <p:spPr>
          <a:xfrm>
            <a:off x="4054450" y="1901150"/>
            <a:ext cx="3774600" cy="718200"/>
          </a:xfrm>
          <a:prstGeom prst="wedgeRoundRectCallout">
            <a:avLst>
              <a:gd name="adj1" fmla="val -71648"/>
              <a:gd name="adj2" fmla="val -2864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add1 приема един параметър, към който прибавя 1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623100" y="3242175"/>
            <a:ext cx="2766900" cy="1703100"/>
          </a:xfrm>
          <a:prstGeom prst="wedgeRoundRectCallout">
            <a:avLst>
              <a:gd name="adj1" fmla="val -14374"/>
              <a:gd name="adj2" fmla="val -8225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е извикана с параметър add1, а по време на изпълнението и add1 се изпълнява с параметър 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41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7" name="Google Shape;307;p41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name="adj1" fmla="val -54493"/>
              <a:gd name="adj2" fmla="val 5348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41"/>
          <p:cNvSpPr/>
          <p:nvPr/>
        </p:nvSpPr>
        <p:spPr>
          <a:xfrm>
            <a:off x="4054450" y="1901150"/>
            <a:ext cx="3774600" cy="718200"/>
          </a:xfrm>
          <a:prstGeom prst="wedgeRoundRectCallout">
            <a:avLst>
              <a:gd name="adj1" fmla="val -71648"/>
              <a:gd name="adj2" fmla="val -2864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add1 приема един параметър, към който прибавя 1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623100" y="3242175"/>
            <a:ext cx="2766900" cy="1703100"/>
          </a:xfrm>
          <a:prstGeom prst="wedgeRoundRectCallout">
            <a:avLst>
              <a:gd name="adj1" fmla="val -14374"/>
              <a:gd name="adj2" fmla="val -8225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е извикана с параметър add1, а по време на изпълнението и add1 се изпълнява с параметър 3</a:t>
            </a:r>
            <a:endParaRPr sz="15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3764050" y="3397100"/>
            <a:ext cx="1805100" cy="572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311" name="Google Shape;311;p41"/>
          <p:cNvSpPr/>
          <p:nvPr/>
        </p:nvSpPr>
        <p:spPr>
          <a:xfrm>
            <a:off x="5780400" y="3383750"/>
            <a:ext cx="7926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4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f g x = f (g x)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mult2 x = 2 * x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525300" y="3057500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add1 mult2 4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43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f g x = f (g x)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mult2 x = 2 * x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5" name="Google Shape;325;p43"/>
          <p:cNvSpPr/>
          <p:nvPr/>
        </p:nvSpPr>
        <p:spPr>
          <a:xfrm>
            <a:off x="525300" y="3057500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add1 mult2 4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6" name="Google Shape;326;p43"/>
          <p:cNvSpPr/>
          <p:nvPr/>
        </p:nvSpPr>
        <p:spPr>
          <a:xfrm>
            <a:off x="5341600" y="1159950"/>
            <a:ext cx="3605700" cy="1324200"/>
          </a:xfrm>
          <a:prstGeom prst="wedgeRoundRectCallout">
            <a:avLst>
              <a:gd name="adj1" fmla="val -70553"/>
              <a:gd name="adj2" fmla="val -928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compose приема 3 параметъра, от които 2 са функции, подава параметърът x на функцията g, след което подава полученият резултат на функцията f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44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f g x = f (g x)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mult2 x = 2 * x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525300" y="3057500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add1 mult2 4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5341600" y="1159950"/>
            <a:ext cx="3605700" cy="1324200"/>
          </a:xfrm>
          <a:prstGeom prst="wedgeRoundRectCallout">
            <a:avLst>
              <a:gd name="adj1" fmla="val -70553"/>
              <a:gd name="adj2" fmla="val -928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compose приема 3 параметъра, от които 2 са функции, подава параметърът x на функцията g, след което подава полученият резултат на функцията f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4860150" y="3143325"/>
            <a:ext cx="2195700" cy="496800"/>
          </a:xfrm>
          <a:prstGeom prst="wedgeRoundRectCallout">
            <a:avLst>
              <a:gd name="adj1" fmla="val -70553"/>
              <a:gd name="adj2" fmla="val -928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резултатът след изпълнението е 9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1" name="Google Shape;34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Дефинирайте функция, която приема като параметри две функции и число и последователно извиква двете функции, подавайки им числото като параметър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Основен градивен блок в Haskell</a:t>
            </a:r>
            <a:endParaRPr sz="180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Поредица от команди, която може да бъде преизползвана</a:t>
            </a:r>
            <a:endParaRPr sz="1800"/>
          </a:p>
          <a:p>
            <a:pPr marL="9144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Всяка функция  изпълнява определена задача, приема n на брой параметри и връща резултат спрямо подадените параметри</a:t>
            </a:r>
            <a:endParaRPr sz="180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Повечето програмни езици използват функции (също се наричат и  методи, процедури)</a:t>
            </a:r>
            <a:endParaRPr sz="1800"/>
          </a:p>
          <a:p>
            <a:pPr marL="13716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46"/>
          <p:cNvSpPr/>
          <p:nvPr/>
        </p:nvSpPr>
        <p:spPr>
          <a:xfrm>
            <a:off x="525300" y="1318525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execute f g a = f (g a)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8" name="Google Shape;348;p46"/>
          <p:cNvSpPr/>
          <p:nvPr/>
        </p:nvSpPr>
        <p:spPr>
          <a:xfrm>
            <a:off x="525300" y="2498150"/>
            <a:ext cx="8093400" cy="10794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Резултат: execute sqrt sqrt 5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-&gt; 1.4953487812212205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9" name="Google Shape;349;p46"/>
          <p:cNvSpPr/>
          <p:nvPr/>
        </p:nvSpPr>
        <p:spPr>
          <a:xfrm>
            <a:off x="5033400" y="1274550"/>
            <a:ext cx="3585300" cy="806100"/>
          </a:xfrm>
          <a:prstGeom prst="wedgeRoundRectCallout">
            <a:avLst>
              <a:gd name="adj1" fmla="val -59618"/>
              <a:gd name="adj2" fmla="val -4621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скобите са нужни, за да се дефинира приоритета на операциите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5" name="Google Shape;35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Процес, при който функция извиква себе си директно или индиректно (пример: функцията а извиква функцията b, която извиква функцията a)</a:t>
            </a:r>
            <a:endParaRPr sz="1800"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Техника за решение на проблеми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Разделя всеки проблем на подпроблем от същия тип</a:t>
            </a:r>
            <a:endParaRPr sz="1800"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Рекурсията трябва да има дъно (базов случай)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Всяка стъпка от рекурсията трябва да се стреми към така дефинираното дъно</a:t>
            </a:r>
            <a:endParaRPr sz="1800"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Haskell рекурсията се използва като заместител на циклите, които езикът не поддържа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За целта се използва помощна функция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1" name="Google Shape;361;p48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7" name="Google Shape;367;p49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8" name="Google Shape;368;p49"/>
          <p:cNvSpPr/>
          <p:nvPr/>
        </p:nvSpPr>
        <p:spPr>
          <a:xfrm>
            <a:off x="3954825" y="1086575"/>
            <a:ext cx="4262400" cy="847200"/>
          </a:xfrm>
          <a:prstGeom prst="wedgeRoundRectCallout">
            <a:avLst>
              <a:gd name="adj1" fmla="val -68661"/>
              <a:gd name="adj2" fmla="val 3009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pow2 връща като резултат n-тата степен на 2-ката като използва рекурсия, за да я намери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50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5" name="Google Shape;375;p50"/>
          <p:cNvSpPr/>
          <p:nvPr/>
        </p:nvSpPr>
        <p:spPr>
          <a:xfrm>
            <a:off x="3954825" y="1086575"/>
            <a:ext cx="3617400" cy="847200"/>
          </a:xfrm>
          <a:prstGeom prst="wedgeRoundRectCallout">
            <a:avLst>
              <a:gd name="adj1" fmla="val -68661"/>
              <a:gd name="adj2" fmla="val 3009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pow2 връща като резултат n-тата степен на 2-ката като използва рекурсия за да я намери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50"/>
          <p:cNvSpPr/>
          <p:nvPr/>
        </p:nvSpPr>
        <p:spPr>
          <a:xfrm>
            <a:off x="5895300" y="2183275"/>
            <a:ext cx="2828700" cy="1152000"/>
          </a:xfrm>
          <a:prstGeom prst="wedgeRoundRectCallout">
            <a:avLst>
              <a:gd name="adj1" fmla="val -134532"/>
              <a:gd name="adj2" fmla="val -4298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случаят в който n достигне 0 е дъното на рекурсията, тогава функцията връща резултат 1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51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3" name="Google Shape;383;p51"/>
          <p:cNvSpPr/>
          <p:nvPr/>
        </p:nvSpPr>
        <p:spPr>
          <a:xfrm>
            <a:off x="5895300" y="2183275"/>
            <a:ext cx="2828700" cy="1152000"/>
          </a:xfrm>
          <a:prstGeom prst="wedgeRoundRectCallout">
            <a:avLst>
              <a:gd name="adj1" fmla="val -134532"/>
              <a:gd name="adj2" fmla="val -4298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случая, в който n достигне стойност 0 е дъното на рекурсията. Тогава функцията връща резултат 1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4" name="Google Shape;384;p51"/>
          <p:cNvSpPr/>
          <p:nvPr/>
        </p:nvSpPr>
        <p:spPr>
          <a:xfrm>
            <a:off x="2540425" y="3590375"/>
            <a:ext cx="4998300" cy="1152000"/>
          </a:xfrm>
          <a:prstGeom prst="wedgeRoundRectCallout">
            <a:avLst>
              <a:gd name="adj1" fmla="val -51783"/>
              <a:gd name="adj2" fmla="val -9125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В противен случай функцията връща 2 умножено по резултата от функцията за n - 1. Така проблемът се разбива на малки подпроблеми и се стига до крайният резултат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5" name="Google Shape;385;p51"/>
          <p:cNvSpPr/>
          <p:nvPr/>
        </p:nvSpPr>
        <p:spPr>
          <a:xfrm>
            <a:off x="3954825" y="1086575"/>
            <a:ext cx="4262400" cy="847200"/>
          </a:xfrm>
          <a:prstGeom prst="wedgeRoundRectCallout">
            <a:avLst>
              <a:gd name="adj1" fmla="val -68661"/>
              <a:gd name="adj2" fmla="val 3009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pow2 връща като резултат n-тата степен на 2-ката като използва рекурсия, за да я намери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52"/>
          <p:cNvSpPr/>
          <p:nvPr/>
        </p:nvSpPr>
        <p:spPr>
          <a:xfrm>
            <a:off x="525300" y="2919775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 str n = 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== 0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""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str ++ (repeatString str (n--1))</a:t>
            </a: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2" name="Google Shape;392;p52"/>
          <p:cNvSpPr txBox="1">
            <a:spLocks noGrp="1"/>
          </p:cNvSpPr>
          <p:nvPr>
            <p:ph type="body" idx="1"/>
          </p:nvPr>
        </p:nvSpPr>
        <p:spPr>
          <a:xfrm>
            <a:off x="525300" y="1152475"/>
            <a:ext cx="8093400" cy="1540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Функция, слепваща символен низ n на брой пъти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При n = 0 функцията връща празен символен низ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 противен случай свежда проблема до подпроблем от същия тип</a:t>
            </a: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8" name="Google Shape;398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</a:t>
            </a:r>
            <a:endParaRPr sz="180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Чисти функции</a:t>
            </a:r>
            <a:endParaRPr sz="180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като стойности на функция</a:t>
            </a:r>
            <a:endParaRPr sz="180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Рекурсия</a:t>
            </a:r>
            <a:endParaRPr sz="1800"/>
          </a:p>
        </p:txBody>
      </p:sp>
      <p:pic>
        <p:nvPicPr>
          <p:cNvPr id="399" name="Google Shape;39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Функции и стойности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410" name="Google Shape;410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411" name="Google Shape;411;p55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525300" y="3212650"/>
            <a:ext cx="8093400" cy="8163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1494600" y="2588950"/>
            <a:ext cx="1870200" cy="5064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име на функцията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25300" y="3212650"/>
            <a:ext cx="8093400" cy="864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1494600" y="2588950"/>
            <a:ext cx="1870200" cy="5064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име на функцията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2639100" y="1099475"/>
            <a:ext cx="3865800" cy="1013400"/>
          </a:xfrm>
          <a:prstGeom prst="wedgeRoundRectCallout">
            <a:avLst>
              <a:gd name="adj1" fmla="val -66076"/>
              <a:gd name="adj2" fmla="val 4820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параметрите, които функцията приема се изреждат, разделени от интервал, без  да се обграждат от скоби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525300" y="3212650"/>
            <a:ext cx="8093400" cy="815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1494600" y="2588950"/>
            <a:ext cx="1870200" cy="5064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име на функцията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2639100" y="1099475"/>
            <a:ext cx="3865800" cy="1013400"/>
          </a:xfrm>
          <a:prstGeom prst="wedgeRoundRectCallout">
            <a:avLst>
              <a:gd name="adj1" fmla="val -66076"/>
              <a:gd name="adj2" fmla="val 4820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параметрите, които функцията приема се изреждат, разделени от интервал, без  да се обграждат от скоби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3972925" y="2464450"/>
            <a:ext cx="3313200" cy="6309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тяло на функцията съдържа израз, чиято стойност се връща като резултат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525300" y="3212650"/>
            <a:ext cx="8093400" cy="808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 с повече параметри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525300" y="194085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multMax a b x = (max a b)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 с повече параметри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525300" y="194085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multMax a b x = (max a b)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4624600" y="2531400"/>
            <a:ext cx="3418200" cy="12399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първо се изпълнява функцията max, която е вградена за Haskell и връща по-големият от два параметъра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On-screen Show (16:9)</PresentationFormat>
  <Paragraphs>222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Consolas</vt:lpstr>
      <vt:lpstr>Noto Sans Symbols</vt:lpstr>
      <vt:lpstr>Master</vt:lpstr>
      <vt:lpstr>Master</vt:lpstr>
      <vt:lpstr>Функции и стойности</vt:lpstr>
      <vt:lpstr>Съдържание</vt:lpstr>
      <vt:lpstr>Функции</vt:lpstr>
      <vt:lpstr>Дефиниране на функция</vt:lpstr>
      <vt:lpstr>Дефиниране на функция</vt:lpstr>
      <vt:lpstr>Дефиниране на функция</vt:lpstr>
      <vt:lpstr>Дефиниране на функция</vt:lpstr>
      <vt:lpstr>Дефиниране на функция с повече параметри</vt:lpstr>
      <vt:lpstr>Дефиниране на функция с повече параметри</vt:lpstr>
      <vt:lpstr>Дефиниране на функция с повече параметри</vt:lpstr>
      <vt:lpstr>Извикване на функция</vt:lpstr>
      <vt:lpstr>Извикване на функция</vt:lpstr>
      <vt:lpstr>Извикване на функция</vt:lpstr>
      <vt:lpstr>Функции - кога има нужда от скоби?</vt:lpstr>
      <vt:lpstr>Функции - кога има нужда от скоби?</vt:lpstr>
      <vt:lpstr>Задача:</vt:lpstr>
      <vt:lpstr>Решение: </vt:lpstr>
      <vt:lpstr>Чисти функции</vt:lpstr>
      <vt:lpstr>Чисти функции - примери</vt:lpstr>
      <vt:lpstr>Функции като стойности на функция</vt:lpstr>
      <vt:lpstr>Функции като стойности на функция - примери</vt:lpstr>
      <vt:lpstr>Функции като стойности на функция - примери</vt:lpstr>
      <vt:lpstr>Функции като стойности на функция - примери</vt:lpstr>
      <vt:lpstr>Функции като стойности на функция - примери</vt:lpstr>
      <vt:lpstr>Функции като стойности на функция - примери</vt:lpstr>
      <vt:lpstr>Функции като стойности на функция - примери</vt:lpstr>
      <vt:lpstr>Функции като стойности на функция - примери</vt:lpstr>
      <vt:lpstr>Функции като стойности на функция - примери</vt:lpstr>
      <vt:lpstr>Задача: </vt:lpstr>
      <vt:lpstr>Решение: </vt:lpstr>
      <vt:lpstr>Рекурсия</vt:lpstr>
      <vt:lpstr>Рекурсия - примери</vt:lpstr>
      <vt:lpstr>Рекурсия - примери</vt:lpstr>
      <vt:lpstr>Рекурсия - примери</vt:lpstr>
      <vt:lpstr>Рекурсия - примери</vt:lpstr>
      <vt:lpstr>Рекурсия - примери</vt:lpstr>
      <vt:lpstr>Обобщение</vt:lpstr>
      <vt:lpstr>Функции и стойности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и стойности</dc:title>
  <cp:lastModifiedBy>SAS41</cp:lastModifiedBy>
  <cp:revision>1</cp:revision>
  <dcterms:modified xsi:type="dcterms:W3CDTF">2021-11-13T09:11:21Z</dcterms:modified>
</cp:coreProperties>
</file>