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2" r:id="rId4"/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fdf92e15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fdf92e15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d5f6f1fc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d5f6f1fc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d5f6f1d4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d5f6f1d4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2e353322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2e353322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2e353322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2e353322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2e353322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2e353322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2e353322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62e353322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d5f6f1fc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d5f6f1fc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d5f6f1fc2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d5f6f1fc2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Relationship Id="rId3" Type="http://schemas.openxmlformats.org/officeDocument/2006/relationships/hyperlink" Target="http://softuni.bg/" TargetMode="External"/><Relationship Id="rId4" Type="http://schemas.openxmlformats.org/officeDocument/2006/relationships/hyperlink" Target="http://softuni.org/" TargetMode="External"/><Relationship Id="rId11" Type="http://schemas.openxmlformats.org/officeDocument/2006/relationships/hyperlink" Target="http://www.introprogramming.info/" TargetMode="External"/><Relationship Id="rId10" Type="http://schemas.openxmlformats.org/officeDocument/2006/relationships/hyperlink" Target="http://www.youtube.com/SoftwareUniversity" TargetMode="External"/><Relationship Id="rId12" Type="http://schemas.openxmlformats.org/officeDocument/2006/relationships/image" Target="../media/image12.png"/><Relationship Id="rId9" Type="http://schemas.openxmlformats.org/officeDocument/2006/relationships/hyperlink" Target="https://twitter.com/softunibg" TargetMode="External"/><Relationship Id="rId5" Type="http://schemas.openxmlformats.org/officeDocument/2006/relationships/hyperlink" Target="http://www.nakov.com/" TargetMode="External"/><Relationship Id="rId6" Type="http://schemas.openxmlformats.org/officeDocument/2006/relationships/hyperlink" Target="http://forum.softuni.bg/" TargetMode="External"/><Relationship Id="rId7" Type="http://schemas.openxmlformats.org/officeDocument/2006/relationships/hyperlink" Target="http://judge.softuni.bg/" TargetMode="External"/><Relationship Id="rId8" Type="http://schemas.openxmlformats.org/officeDocument/2006/relationships/hyperlink" Target="https://www.facebook.com/SoftwareUniversity" TargetMode="Externa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hyperlink" Target="http://softuni.bg/" TargetMode="External"/><Relationship Id="rId4" Type="http://schemas.openxmlformats.org/officeDocument/2006/relationships/hyperlink" Target="http://softuni.org/" TargetMode="External"/><Relationship Id="rId11" Type="http://schemas.openxmlformats.org/officeDocument/2006/relationships/hyperlink" Target="http://www.introprogramming.info/" TargetMode="External"/><Relationship Id="rId10" Type="http://schemas.openxmlformats.org/officeDocument/2006/relationships/hyperlink" Target="http://www.youtube.com/SoftwareUniversity" TargetMode="External"/><Relationship Id="rId12" Type="http://schemas.openxmlformats.org/officeDocument/2006/relationships/image" Target="../media/image7.png"/><Relationship Id="rId9" Type="http://schemas.openxmlformats.org/officeDocument/2006/relationships/hyperlink" Target="https://twitter.com/softunibg" TargetMode="External"/><Relationship Id="rId5" Type="http://schemas.openxmlformats.org/officeDocument/2006/relationships/hyperlink" Target="http://www.nakov.com/" TargetMode="External"/><Relationship Id="rId6" Type="http://schemas.openxmlformats.org/officeDocument/2006/relationships/hyperlink" Target="http://forum.softuni.bg/" TargetMode="External"/><Relationship Id="rId7" Type="http://schemas.openxmlformats.org/officeDocument/2006/relationships/hyperlink" Target="http://judge.softuni.bg/" TargetMode="External"/><Relationship Id="rId8" Type="http://schemas.openxmlformats.org/officeDocument/2006/relationships/hyperlink" Target="https://www.facebook.com/SoftwareUniversity" TargetMode="Externa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ation Title Slide">
  <p:cSld name="Presentation 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3275663" y="235727"/>
            <a:ext cx="55383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D18E"/>
              </a:buClr>
              <a:buSzPts val="4100"/>
              <a:buNone/>
              <a:defRPr sz="4100">
                <a:solidFill>
                  <a:srgbClr val="F6D18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275663" y="1759724"/>
            <a:ext cx="55383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lvl="1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2" type="body"/>
          </p:nvPr>
        </p:nvSpPr>
        <p:spPr>
          <a:xfrm>
            <a:off x="570458" y="3123063"/>
            <a:ext cx="23913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b" bIns="27000" lIns="27000" spcFirstLastPara="1" rIns="27000" wrap="square" tIns="2700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>
                <a:solidFill>
                  <a:srgbClr val="EE792A"/>
                </a:solidFill>
              </a:defRPr>
            </a:lvl1pPr>
            <a:lvl2pPr indent="-29845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15" name="Google Shape;15;p2"/>
          <p:cNvSpPr/>
          <p:nvPr>
            <p:ph idx="3" type="pic"/>
          </p:nvPr>
        </p:nvSpPr>
        <p:spPr>
          <a:xfrm>
            <a:off x="3275663" y="3143250"/>
            <a:ext cx="5538300" cy="14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81025" spcFirstLastPara="1" rIns="81025" wrap="square" tIns="27000">
            <a:noAutofit/>
          </a:bodyPr>
          <a:lstStyle>
            <a:lvl1pPr lvl="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Cambria"/>
              <a:buNone/>
              <a:defRPr i="0" sz="2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mbria"/>
              <a:buChar char="▪"/>
              <a:defRPr i="0" sz="2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Cambria"/>
              <a:buChar char="▪"/>
              <a:defRPr i="0" sz="23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Cambria"/>
              <a:buChar char="▪"/>
              <a:defRPr i="0" sz="21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Cambria"/>
              <a:buChar char="▪"/>
              <a:defRPr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4" type="body"/>
          </p:nvPr>
        </p:nvSpPr>
        <p:spPr>
          <a:xfrm>
            <a:off x="570458" y="3475487"/>
            <a:ext cx="23913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b="1" sz="1700">
                <a:solidFill>
                  <a:srgbClr val="F4B36C"/>
                </a:solidFill>
              </a:defRPr>
            </a:lvl1pPr>
            <a:lvl2pPr indent="-29845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5" type="body"/>
          </p:nvPr>
        </p:nvSpPr>
        <p:spPr>
          <a:xfrm>
            <a:off x="570458" y="3758754"/>
            <a:ext cx="23913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1" sz="1500">
                <a:solidFill>
                  <a:srgbClr val="F9D9A9"/>
                </a:solidFill>
              </a:defRPr>
            </a:lvl1pPr>
            <a:lvl2pPr indent="-29845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6" type="body"/>
          </p:nvPr>
        </p:nvSpPr>
        <p:spPr>
          <a:xfrm>
            <a:off x="570458" y="4045954"/>
            <a:ext cx="23913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>
                <a:solidFill>
                  <a:srgbClr val="F27A44"/>
                </a:solidFill>
              </a:defRPr>
            </a:lvl1pPr>
            <a:lvl2pPr indent="-29845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7" type="body"/>
          </p:nvPr>
        </p:nvSpPr>
        <p:spPr>
          <a:xfrm>
            <a:off x="570458" y="4301825"/>
            <a:ext cx="23913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>
                <a:solidFill>
                  <a:srgbClr val="F27A44"/>
                </a:solidFill>
              </a:defRPr>
            </a:lvl1pPr>
            <a:lvl2pPr indent="-29845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27000" lIns="27000" spcFirstLastPara="1" rIns="27000" wrap="square" tIns="270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4100"/>
              <a:buFont typeface="Calibri"/>
              <a:buNone/>
              <a:defRPr b="1" sz="4100" cap="none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27000" spcFirstLastPara="1" rIns="27000" wrap="square" tIns="27000">
            <a:noAutofit/>
          </a:bodyPr>
          <a:lstStyle>
            <a:lvl1pPr indent="-228600" lvl="0" marL="4572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27000" lIns="81025" spcFirstLastPara="1" rIns="81025" wrap="square" tIns="270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8" name="Google Shape;78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>
            <a:lvl1pPr lv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>
            <a:lvl1pPr indent="-393700" lvl="0" marL="457200" rtl="0">
              <a:spcBef>
                <a:spcPts val="500"/>
              </a:spcBef>
              <a:spcAft>
                <a:spcPts val="0"/>
              </a:spcAft>
              <a:buSzPts val="2600"/>
              <a:buChar char="▪"/>
              <a:defRPr/>
            </a:lvl1pPr>
            <a:lvl2pPr indent="-349250" lvl="1" marL="914400" rtl="0">
              <a:spcBef>
                <a:spcPts val="500"/>
              </a:spcBef>
              <a:spcAft>
                <a:spcPts val="0"/>
              </a:spcAft>
              <a:buSzPts val="1900"/>
              <a:buChar char="▪"/>
              <a:defRPr/>
            </a:lvl2pPr>
            <a:lvl3pPr indent="-342900" lvl="2" marL="1371600" rtl="0"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36550" lvl="3" marL="1828800" rtl="0">
              <a:spcBef>
                <a:spcPts val="500"/>
              </a:spcBef>
              <a:spcAft>
                <a:spcPts val="0"/>
              </a:spcAft>
              <a:buSzPts val="1700"/>
              <a:buChar char="▪"/>
              <a:defRPr/>
            </a:lvl4pPr>
            <a:lvl5pPr indent="-330200" lvl="4" marL="2286000" rtl="0">
              <a:spcBef>
                <a:spcPts val="500"/>
              </a:spcBef>
              <a:spcAft>
                <a:spcPts val="0"/>
              </a:spcAft>
              <a:buSzPts val="1600"/>
              <a:buChar char="▪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estions Slide">
  <p:cSld name="Questions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>
            <a:hlinkClick r:id="rId3"/>
          </p:cNvPr>
          <p:cNvSpPr txBox="1"/>
          <p:nvPr/>
        </p:nvSpPr>
        <p:spPr>
          <a:xfrm rot="322337">
            <a:off x="7551780" y="1690138"/>
            <a:ext cx="227499" cy="30012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6" name="Google Shape;86;p16">
            <a:hlinkClick r:id="rId4"/>
          </p:cNvPr>
          <p:cNvSpPr txBox="1"/>
          <p:nvPr/>
        </p:nvSpPr>
        <p:spPr>
          <a:xfrm rot="-969807">
            <a:off x="5677631" y="3255915"/>
            <a:ext cx="227388" cy="3001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7" name="Google Shape;87;p16">
            <a:hlinkClick r:id="rId5"/>
          </p:cNvPr>
          <p:cNvSpPr txBox="1"/>
          <p:nvPr/>
        </p:nvSpPr>
        <p:spPr>
          <a:xfrm>
            <a:off x="8627368" y="3509728"/>
            <a:ext cx="191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8" name="Google Shape;88;p16">
            <a:hlinkClick r:id="rId6"/>
          </p:cNvPr>
          <p:cNvSpPr txBox="1"/>
          <p:nvPr/>
        </p:nvSpPr>
        <p:spPr>
          <a:xfrm rot="-624257">
            <a:off x="4572027" y="4581940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9" name="Google Shape;89;p16">
            <a:hlinkClick r:id="rId7"/>
          </p:cNvPr>
          <p:cNvSpPr txBox="1"/>
          <p:nvPr/>
        </p:nvSpPr>
        <p:spPr>
          <a:xfrm rot="567739">
            <a:off x="6868821" y="3024508"/>
            <a:ext cx="218979" cy="2767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0" name="Google Shape;90;p16">
            <a:hlinkClick r:id="rId8"/>
          </p:cNvPr>
          <p:cNvSpPr txBox="1"/>
          <p:nvPr/>
        </p:nvSpPr>
        <p:spPr>
          <a:xfrm rot="222700">
            <a:off x="5286844" y="1920198"/>
            <a:ext cx="245615" cy="3463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1" name="Google Shape;91;p16">
            <a:hlinkClick r:id="rId9"/>
          </p:cNvPr>
          <p:cNvSpPr txBox="1"/>
          <p:nvPr/>
        </p:nvSpPr>
        <p:spPr>
          <a:xfrm rot="-624257">
            <a:off x="8818251" y="1740725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2" name="Google Shape;92;p16">
            <a:hlinkClick r:id="rId10"/>
          </p:cNvPr>
          <p:cNvSpPr txBox="1"/>
          <p:nvPr/>
        </p:nvSpPr>
        <p:spPr>
          <a:xfrm rot="557986">
            <a:off x="8833233" y="2585808"/>
            <a:ext cx="191213" cy="2076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3" name="Google Shape;93;p16">
            <a:hlinkClick r:id="rId11"/>
          </p:cNvPr>
          <p:cNvSpPr txBox="1"/>
          <p:nvPr/>
        </p:nvSpPr>
        <p:spPr>
          <a:xfrm rot="571955">
            <a:off x="8354654" y="4219442"/>
            <a:ext cx="201077" cy="2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4" name="Google Shape;94;p16"/>
          <p:cNvSpPr/>
          <p:nvPr/>
        </p:nvSpPr>
        <p:spPr>
          <a:xfrm rot="-650216">
            <a:off x="2039468" y="2479503"/>
            <a:ext cx="3406653" cy="711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D9D4C6"/>
              </a:buClr>
              <a:buSzPts val="3500"/>
              <a:buFont typeface="Noto Sans Symbols"/>
              <a:buNone/>
            </a:pPr>
            <a:r>
              <a:rPr b="1" lang="en" sz="5000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rPr>
              <a:t>Въпроси?</a:t>
            </a:r>
            <a:endParaRPr b="1" sz="5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-632287">
            <a:off x="378251" y="1513505"/>
            <a:ext cx="2136959" cy="24792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81025" spcFirstLastPara="1" rIns="81025" wrap="square" tIns="27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None/>
              <a:defRPr i="0" sz="3000" u="none" cap="none" strike="noStrike">
                <a:solidFill>
                  <a:srgbClr val="F3BE60"/>
                </a:solidFill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idx="10" type="dt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142847" y="863341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81025" spcFirstLastPara="1" rIns="81025" wrap="square" tIns="27000">
            <a:noAutofit/>
          </a:bodyPr>
          <a:lstStyle>
            <a:lvl1pPr indent="-393700" lvl="0" marL="4572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2600"/>
              <a:buChar char="▪"/>
              <a:defRPr sz="2600"/>
            </a:lvl1pPr>
            <a:lvl2pPr indent="-34925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  <a:defRPr sz="2400"/>
            </a:lvl2pPr>
            <a:lvl3pPr indent="-34290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2300"/>
            </a:lvl3pPr>
            <a:lvl4pPr indent="-33655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  <a:defRPr sz="2100"/>
            </a:lvl4pPr>
            <a:lvl5pPr indent="-33020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2000"/>
            </a:lvl5pPr>
            <a:lvl6pPr indent="-3048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type="title"/>
          </p:nvPr>
        </p:nvSpPr>
        <p:spPr>
          <a:xfrm>
            <a:off x="141649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81025" spcFirstLastPara="1" rIns="81025" wrap="square" tIns="27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None/>
              <a:defRPr>
                <a:solidFill>
                  <a:srgbClr val="F3BE6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27000" lIns="27000" spcFirstLastPara="1" rIns="27000" wrap="square" tIns="270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4100"/>
              <a:buNone/>
              <a:defRPr sz="41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27000" lIns="81025" spcFirstLastPara="1" rIns="81025" wrap="square" tIns="270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2" name="Google Shape;32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>
            <a:lvl1pPr lv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>
            <a:lvl1pPr indent="-393700" lvl="0" marL="457200" rtl="0">
              <a:spcBef>
                <a:spcPts val="500"/>
              </a:spcBef>
              <a:spcAft>
                <a:spcPts val="0"/>
              </a:spcAft>
              <a:buSzPts val="2600"/>
              <a:buChar char="▪"/>
              <a:defRPr/>
            </a:lvl1pPr>
            <a:lvl2pPr indent="-349250" lvl="1" marL="914400" rtl="0">
              <a:spcBef>
                <a:spcPts val="500"/>
              </a:spcBef>
              <a:spcAft>
                <a:spcPts val="0"/>
              </a:spcAft>
              <a:buSzPts val="1900"/>
              <a:buChar char="▪"/>
              <a:defRPr/>
            </a:lvl2pPr>
            <a:lvl3pPr indent="-342900" lvl="2" marL="1371600" rtl="0"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36550" lvl="3" marL="1828800" rtl="0">
              <a:spcBef>
                <a:spcPts val="500"/>
              </a:spcBef>
              <a:spcAft>
                <a:spcPts val="0"/>
              </a:spcAft>
              <a:buSzPts val="1700"/>
              <a:buChar char="▪"/>
              <a:defRPr/>
            </a:lvl4pPr>
            <a:lvl5pPr indent="-330200" lvl="4" marL="2286000" rtl="0">
              <a:spcBef>
                <a:spcPts val="500"/>
              </a:spcBef>
              <a:spcAft>
                <a:spcPts val="0"/>
              </a:spcAft>
              <a:buSzPts val="1600"/>
              <a:buChar char="▪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estions Slide">
  <p:cSld name="Questions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>
            <a:hlinkClick r:id="rId3"/>
          </p:cNvPr>
          <p:cNvSpPr txBox="1"/>
          <p:nvPr/>
        </p:nvSpPr>
        <p:spPr>
          <a:xfrm rot="322337">
            <a:off x="7551780" y="1690138"/>
            <a:ext cx="227499" cy="30012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0" name="Google Shape;40;p8">
            <a:hlinkClick r:id="rId4"/>
          </p:cNvPr>
          <p:cNvSpPr txBox="1"/>
          <p:nvPr/>
        </p:nvSpPr>
        <p:spPr>
          <a:xfrm rot="-969807">
            <a:off x="5677631" y="3255915"/>
            <a:ext cx="227388" cy="3001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1" name="Google Shape;41;p8">
            <a:hlinkClick r:id="rId5"/>
          </p:cNvPr>
          <p:cNvSpPr txBox="1"/>
          <p:nvPr/>
        </p:nvSpPr>
        <p:spPr>
          <a:xfrm>
            <a:off x="8627368" y="3509728"/>
            <a:ext cx="191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2" name="Google Shape;42;p8">
            <a:hlinkClick r:id="rId6"/>
          </p:cNvPr>
          <p:cNvSpPr txBox="1"/>
          <p:nvPr/>
        </p:nvSpPr>
        <p:spPr>
          <a:xfrm rot="-624257">
            <a:off x="4572027" y="4581940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3" name="Google Shape;43;p8">
            <a:hlinkClick r:id="rId7"/>
          </p:cNvPr>
          <p:cNvSpPr txBox="1"/>
          <p:nvPr/>
        </p:nvSpPr>
        <p:spPr>
          <a:xfrm rot="567739">
            <a:off x="6868821" y="3024508"/>
            <a:ext cx="218979" cy="2767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4" name="Google Shape;44;p8">
            <a:hlinkClick r:id="rId8"/>
          </p:cNvPr>
          <p:cNvSpPr txBox="1"/>
          <p:nvPr/>
        </p:nvSpPr>
        <p:spPr>
          <a:xfrm rot="222700">
            <a:off x="5286844" y="1920198"/>
            <a:ext cx="245615" cy="3463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5" name="Google Shape;45;p8">
            <a:hlinkClick r:id="rId9"/>
          </p:cNvPr>
          <p:cNvSpPr txBox="1"/>
          <p:nvPr/>
        </p:nvSpPr>
        <p:spPr>
          <a:xfrm rot="-624257">
            <a:off x="8818251" y="1740725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6" name="Google Shape;46;p8">
            <a:hlinkClick r:id="rId10"/>
          </p:cNvPr>
          <p:cNvSpPr txBox="1"/>
          <p:nvPr/>
        </p:nvSpPr>
        <p:spPr>
          <a:xfrm rot="557986">
            <a:off x="8833233" y="2585808"/>
            <a:ext cx="191213" cy="2076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7" name="Google Shape;47;p8">
            <a:hlinkClick r:id="rId11"/>
          </p:cNvPr>
          <p:cNvSpPr txBox="1"/>
          <p:nvPr/>
        </p:nvSpPr>
        <p:spPr>
          <a:xfrm rot="571955">
            <a:off x="8354654" y="4219442"/>
            <a:ext cx="201077" cy="2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8" name="Google Shape;48;p8"/>
          <p:cNvSpPr/>
          <p:nvPr/>
        </p:nvSpPr>
        <p:spPr>
          <a:xfrm rot="-650216">
            <a:off x="2039468" y="2479503"/>
            <a:ext cx="3406653" cy="711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D9D4C6"/>
              </a:buClr>
              <a:buSzPts val="3500"/>
              <a:buFont typeface="Noto Sans Symbols"/>
              <a:buNone/>
            </a:pPr>
            <a:r>
              <a:rPr b="1" lang="en" sz="5000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rPr>
              <a:t>Въпроси?</a:t>
            </a:r>
            <a:endParaRPr b="1" sz="5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9" name="Google Shape;49;p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-632287">
            <a:off x="378251" y="1513505"/>
            <a:ext cx="2136959" cy="247925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/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81025" spcFirstLastPara="1" rIns="81025" wrap="square" tIns="27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None/>
              <a:defRPr i="0" sz="3000" u="none" cap="none" strike="noStrike">
                <a:solidFill>
                  <a:srgbClr val="F3BE60"/>
                </a:solidFill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ation Title Slide">
  <p:cSld name="Presentation 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type="ctrTitle"/>
          </p:nvPr>
        </p:nvSpPr>
        <p:spPr>
          <a:xfrm>
            <a:off x="3275663" y="235727"/>
            <a:ext cx="55383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D18E"/>
              </a:buClr>
              <a:buSzPts val="4100"/>
              <a:buFont typeface="Calibri"/>
              <a:buNone/>
              <a:defRPr sz="4100">
                <a:solidFill>
                  <a:srgbClr val="F6D18E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3275663" y="1759724"/>
            <a:ext cx="55383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lvl="1" rtl="0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10"/>
          <p:cNvSpPr txBox="1"/>
          <p:nvPr>
            <p:ph idx="2" type="body"/>
          </p:nvPr>
        </p:nvSpPr>
        <p:spPr>
          <a:xfrm>
            <a:off x="570458" y="3123063"/>
            <a:ext cx="23913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b" bIns="27000" lIns="27000" spcFirstLastPara="1" rIns="27000" wrap="square" tIns="27000">
            <a:noAutofit/>
          </a:bodyPr>
          <a:lstStyle>
            <a:lvl1pPr indent="-228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>
                <a:solidFill>
                  <a:srgbClr val="EE7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61" name="Google Shape;61;p10"/>
          <p:cNvSpPr/>
          <p:nvPr>
            <p:ph idx="3" type="pic"/>
          </p:nvPr>
        </p:nvSpPr>
        <p:spPr>
          <a:xfrm>
            <a:off x="3275663" y="3143250"/>
            <a:ext cx="5538300" cy="14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81025" spcFirstLastPara="1" rIns="81025" wrap="square" tIns="27000">
            <a:noAutofit/>
          </a:bodyPr>
          <a:lstStyle>
            <a:lvl1pPr lvl="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Noto Sans Symbols"/>
              <a:buNone/>
              <a:defRPr b="0" i="0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Noto Sans Symbols"/>
              <a:buChar char="▪"/>
              <a:defRPr b="0" i="0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Noto Sans Symbols"/>
              <a:buChar char="▪"/>
              <a:defRPr b="0" i="0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0"/>
          <p:cNvSpPr txBox="1"/>
          <p:nvPr>
            <p:ph idx="4" type="body"/>
          </p:nvPr>
        </p:nvSpPr>
        <p:spPr>
          <a:xfrm>
            <a:off x="570458" y="3475487"/>
            <a:ext cx="23913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b="1" sz="1700">
                <a:solidFill>
                  <a:srgbClr val="F4B36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5" type="body"/>
          </p:nvPr>
        </p:nvSpPr>
        <p:spPr>
          <a:xfrm>
            <a:off x="570458" y="3758754"/>
            <a:ext cx="23913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1" sz="1500">
                <a:solidFill>
                  <a:srgbClr val="F9D9A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6" type="body"/>
          </p:nvPr>
        </p:nvSpPr>
        <p:spPr>
          <a:xfrm>
            <a:off x="570458" y="4045954"/>
            <a:ext cx="23913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>
                <a:solidFill>
                  <a:srgbClr val="F27A4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7" type="body"/>
          </p:nvPr>
        </p:nvSpPr>
        <p:spPr>
          <a:xfrm>
            <a:off x="570458" y="4301825"/>
            <a:ext cx="23913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>
                <a:solidFill>
                  <a:srgbClr val="F27A4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idx="10" type="dt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1" type="ftr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2" type="sldNum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142847" y="863341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81025" spcFirstLastPara="1" rIns="81025" wrap="square" tIns="27000">
            <a:noAutofit/>
          </a:bodyPr>
          <a:lstStyle>
            <a:lvl1pPr indent="-393700" lvl="0" marL="4572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2600"/>
              <a:buChar char="▪"/>
              <a:defRPr sz="2600"/>
            </a:lvl1pPr>
            <a:lvl2pPr indent="-34925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  <a:defRPr sz="2400"/>
            </a:lvl2pPr>
            <a:lvl3pPr indent="-342900" lvl="2" marL="13716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2300"/>
            </a:lvl3pPr>
            <a:lvl4pPr indent="-336550" lvl="3" marL="18288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  <a:defRPr sz="2100"/>
            </a:lvl4pPr>
            <a:lvl5pPr indent="-330200" lvl="4" marL="22860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2000"/>
            </a:lvl5pPr>
            <a:lvl6pPr indent="-3048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type="title"/>
          </p:nvPr>
        </p:nvSpPr>
        <p:spPr>
          <a:xfrm>
            <a:off x="141649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81025" spcFirstLastPara="1" rIns="81025" wrap="square" tIns="270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  <a:defRPr>
                <a:solidFill>
                  <a:srgbClr val="F3BE6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jpg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0" type="dt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1" type="ftr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81025" spcFirstLastPara="1" rIns="81025" wrap="square" tIns="27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mbria"/>
              <a:buNone/>
              <a:defRPr b="1" i="0" sz="3000" u="none" cap="none" strike="noStrike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142847" y="863343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81025" spcFirstLastPara="1" rIns="81025" wrap="square" tIns="27000">
            <a:noAutofit/>
          </a:bodyPr>
          <a:lstStyle>
            <a:lvl1pPr indent="-3937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Cambria"/>
              <a:buChar char="▪"/>
              <a:defRPr i="0" sz="2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49250" lvl="1" marL="9144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mbria"/>
              <a:buChar char="▪"/>
              <a:defRPr i="0" sz="2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42900" lvl="2" marL="13716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Cambria"/>
              <a:buChar char="▪"/>
              <a:defRPr i="0" sz="23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36550" lvl="3" marL="18288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Cambria"/>
              <a:buChar char="▪"/>
              <a:defRPr i="0" sz="21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30200" lvl="4" marL="22860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Cambria"/>
              <a:buChar char="▪"/>
              <a:defRPr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138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/>
          <p:nvPr>
            <p:ph idx="10" type="dt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11" type="ftr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9"/>
          <p:cNvSpPr txBox="1"/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81025" spcFirstLastPara="1" rIns="81025" wrap="square" tIns="27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  <a:defRPr b="1" i="0" sz="3000" u="none" cap="none" strike="noStrike">
                <a:solidFill>
                  <a:srgbClr val="F3BE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142847" y="863343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81025" spcFirstLastPara="1" rIns="81025" wrap="square" tIns="27000">
            <a:noAutofit/>
          </a:bodyPr>
          <a:lstStyle>
            <a:lvl1pPr indent="-3937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9250" lvl="1" marL="9144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Noto Sans Symbols"/>
              <a:buChar char="▪"/>
              <a:defRPr b="0" i="0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6550" lvl="3" marL="18288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Noto Sans Symbols"/>
              <a:buChar char="▪"/>
              <a:defRPr b="0" i="0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138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creativecommons.org/licenses/by-nc-sa/4.0/" TargetMode="External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ctrTitle"/>
          </p:nvPr>
        </p:nvSpPr>
        <p:spPr>
          <a:xfrm>
            <a:off x="570456" y="235725"/>
            <a:ext cx="8243400" cy="15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Затваряне на състояние във функция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2" name="Google Shape;102;p17"/>
          <p:cNvSpPr txBox="1"/>
          <p:nvPr>
            <p:ph idx="1" type="subTitle"/>
          </p:nvPr>
        </p:nvSpPr>
        <p:spPr>
          <a:xfrm>
            <a:off x="3275663" y="1759724"/>
            <a:ext cx="5538300" cy="131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ИТ Кариера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3" name="Google Shape;103;p17"/>
          <p:cNvSpPr/>
          <p:nvPr>
            <p:ph idx="3" type="pic"/>
          </p:nvPr>
        </p:nvSpPr>
        <p:spPr>
          <a:xfrm>
            <a:off x="3275663" y="3143250"/>
            <a:ext cx="5538300" cy="1428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r"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У</a:t>
            </a:r>
            <a: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чителски екип</a:t>
            </a:r>
            <a:b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Обучение за ИТ кариера</a:t>
            </a:r>
            <a:endParaRPr sz="18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r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https://it-kariera.mon.bg/e-learning/</a:t>
            </a:r>
            <a:endParaRPr sz="18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525" y="2656325"/>
            <a:ext cx="2008025" cy="220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 title="CC-BY-NC-SA License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38383" y="2382147"/>
            <a:ext cx="2175600" cy="761100"/>
          </a:xfrm>
          <a:prstGeom prst="roundRect">
            <a:avLst>
              <a:gd fmla="val 3940" name="adj"/>
            </a:avLst>
          </a:prstGeom>
          <a:solidFill>
            <a:srgbClr val="231F20">
              <a:alpha val="49800"/>
            </a:srgbClr>
          </a:solidFill>
          <a:ln cap="flat" cmpd="sng" w="9525">
            <a:solidFill>
              <a:srgbClr val="C87D0E">
                <a:alpha val="49800"/>
              </a:srgbClr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Лиценз</a:t>
            </a:r>
            <a:endParaRPr/>
          </a:p>
        </p:txBody>
      </p:sp>
      <p:sp>
        <p:nvSpPr>
          <p:cNvPr id="162" name="Google Shape;162;p26"/>
          <p:cNvSpPr txBox="1"/>
          <p:nvPr>
            <p:ph idx="1" type="body"/>
          </p:nvPr>
        </p:nvSpPr>
        <p:spPr>
          <a:xfrm>
            <a:off x="311700" y="1152475"/>
            <a:ext cx="8520600" cy="34929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241246" lvl="0" marL="304746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mbria"/>
              <a:buChar char="▪"/>
            </a:pPr>
            <a:r>
              <a:rPr lang="en" sz="2400"/>
              <a:t>Настоящият курс (слайдове, примери, видео, задачи и др.) се разпространяват под свободен лиценз "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Creative Commons Attribution-NonCommercial-ShareAlike 4.0 International</a:t>
            </a:r>
            <a:r>
              <a:rPr lang="en" sz="2400"/>
              <a:t>"</a:t>
            </a:r>
            <a:endParaRPr sz="2400"/>
          </a:p>
        </p:txBody>
      </p:sp>
      <p:pic>
        <p:nvPicPr>
          <p:cNvPr id="163" name="Google Shape;163;p26" title="CC-BY-NC-SA License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51683" y="4286172"/>
            <a:ext cx="2175600" cy="761100"/>
          </a:xfrm>
          <a:prstGeom prst="roundRect">
            <a:avLst>
              <a:gd fmla="val 3940" name="adj"/>
            </a:avLst>
          </a:prstGeom>
          <a:solidFill>
            <a:srgbClr val="231F20">
              <a:alpha val="49800"/>
            </a:srgbClr>
          </a:solidFill>
          <a:ln cap="flat" cmpd="sng" w="9525">
            <a:solidFill>
              <a:srgbClr val="C87D0E">
                <a:alpha val="49800"/>
              </a:srgbClr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Съдържание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rtl="0" algn="just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Функции с вътрешно състояние</a:t>
            </a:r>
            <a:endParaRPr sz="1800"/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7279" y="1862150"/>
            <a:ext cx="2059725" cy="265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Функции с вътрешно състояние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311700" y="1152475"/>
            <a:ext cx="8520600" cy="36315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"/>
              <a:buChar char="▪"/>
            </a:pPr>
            <a:r>
              <a:rPr lang="en" sz="1800"/>
              <a:t>В Haskell съществуват функции с така наречените “свободни променливи” (променливи, които не са </a:t>
            </a:r>
            <a:r>
              <a:rPr lang="en" sz="1800"/>
              <a:t>директно</a:t>
            </a:r>
            <a:r>
              <a:rPr lang="en" sz="1800"/>
              <a:t> подадени като параметър на функцията)</a:t>
            </a:r>
            <a:endParaRPr sz="1800"/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Функциите със свободни променливи наричаме функции с вътрешно състояние</a:t>
            </a:r>
            <a:endParaRPr sz="1800"/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Haskell използва функции със свободни променливи почти навсякъде т.е. функциите с вътрешно състояние се използват навсякъде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Функции с вътрешно състояние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Google Shape;124;p20"/>
          <p:cNvSpPr/>
          <p:nvPr/>
        </p:nvSpPr>
        <p:spPr>
          <a:xfrm>
            <a:off x="525300" y="1236300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f x = (\y -&gt; x + y)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Функции с вътрешно състояние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0" name="Google Shape;130;p21"/>
          <p:cNvSpPr/>
          <p:nvPr/>
        </p:nvSpPr>
        <p:spPr>
          <a:xfrm>
            <a:off x="525300" y="1236300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f x = (\y -&gt; x + y)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1" name="Google Shape;131;p21"/>
          <p:cNvSpPr/>
          <p:nvPr/>
        </p:nvSpPr>
        <p:spPr>
          <a:xfrm>
            <a:off x="3354450" y="2410675"/>
            <a:ext cx="3924300" cy="1210800"/>
          </a:xfrm>
          <a:prstGeom prst="wedgeRoundRectCallout">
            <a:avLst>
              <a:gd fmla="val -62746" name="adj1"/>
              <a:gd fmla="val -91539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f връща функция с вътрешно състояние, защото променливата x, която е подадена отвън за анонимната функция, се използва вътре в дефиницията ѝ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Функции с вътрешно състояние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7" name="Google Shape;137;p22"/>
          <p:cNvSpPr txBox="1"/>
          <p:nvPr>
            <p:ph idx="1" type="body"/>
          </p:nvPr>
        </p:nvSpPr>
        <p:spPr>
          <a:xfrm>
            <a:off x="311700" y="1152475"/>
            <a:ext cx="8520600" cy="8505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Функциите с вътрешно състояние са обратния случай на комбинаторите - функции без свободни променливи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Функции с вътрешно състояние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3" name="Google Shape;143;p23"/>
          <p:cNvSpPr/>
          <p:nvPr/>
        </p:nvSpPr>
        <p:spPr>
          <a:xfrm>
            <a:off x="525300" y="1236300"/>
            <a:ext cx="8093400" cy="12951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\a -&gt; a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\a -&gt; \b -&gt; a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\f -&gt; \a -&gt; \b -&gt; f b a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4" name="Google Shape;144;p23"/>
          <p:cNvSpPr/>
          <p:nvPr/>
        </p:nvSpPr>
        <p:spPr>
          <a:xfrm>
            <a:off x="3376475" y="3049025"/>
            <a:ext cx="3924300" cy="1210800"/>
          </a:xfrm>
          <a:prstGeom prst="wedgeRoundRectCallout">
            <a:avLst>
              <a:gd fmla="val -62746" name="adj1"/>
              <a:gd fmla="val -91539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Функция без свободни променливи е чиста анонимна функция, която се обръща само към своите аргументи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Обобщение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0" name="Google Shape;150;p24"/>
          <p:cNvSpPr txBox="1"/>
          <p:nvPr>
            <p:ph idx="1" type="body"/>
          </p:nvPr>
        </p:nvSpPr>
        <p:spPr>
          <a:xfrm>
            <a:off x="311700" y="1152475"/>
            <a:ext cx="6104100" cy="3416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rtl="0" algn="just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Функции с вътрешно състояние</a:t>
            </a:r>
            <a:endParaRPr sz="1800"/>
          </a:p>
        </p:txBody>
      </p:sp>
      <p:pic>
        <p:nvPicPr>
          <p:cNvPr id="151" name="Google Shape;15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5926" y="2681076"/>
            <a:ext cx="2684200" cy="229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Затваряне на състояние във функция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ster">
  <a:themeElements>
    <a:clrScheme name="SoftUni Color Theme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aster">
  <a:themeElements>
    <a:clrScheme name="SoftUni Color Theme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