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43"/>
  </p:notesMasterIdLst>
  <p:handoutMasterIdLst>
    <p:handoutMasterId r:id="rId44"/>
  </p:handoutMasterIdLst>
  <p:sldIdLst>
    <p:sldId id="616" r:id="rId3"/>
    <p:sldId id="611" r:id="rId4"/>
    <p:sldId id="618" r:id="rId5"/>
    <p:sldId id="606" r:id="rId6"/>
    <p:sldId id="617" r:id="rId7"/>
    <p:sldId id="619" r:id="rId8"/>
    <p:sldId id="620" r:id="rId9"/>
    <p:sldId id="621" r:id="rId10"/>
    <p:sldId id="625" r:id="rId11"/>
    <p:sldId id="622" r:id="rId12"/>
    <p:sldId id="623" r:id="rId13"/>
    <p:sldId id="624" r:id="rId14"/>
    <p:sldId id="631" r:id="rId15"/>
    <p:sldId id="626" r:id="rId16"/>
    <p:sldId id="627" r:id="rId17"/>
    <p:sldId id="628" r:id="rId18"/>
    <p:sldId id="629" r:id="rId19"/>
    <p:sldId id="630" r:id="rId20"/>
    <p:sldId id="632" r:id="rId21"/>
    <p:sldId id="633" r:id="rId22"/>
    <p:sldId id="634" r:id="rId23"/>
    <p:sldId id="635" r:id="rId24"/>
    <p:sldId id="636" r:id="rId25"/>
    <p:sldId id="637" r:id="rId26"/>
    <p:sldId id="638" r:id="rId27"/>
    <p:sldId id="639" r:id="rId28"/>
    <p:sldId id="640" r:id="rId29"/>
    <p:sldId id="641" r:id="rId30"/>
    <p:sldId id="642" r:id="rId31"/>
    <p:sldId id="644" r:id="rId32"/>
    <p:sldId id="643" r:id="rId33"/>
    <p:sldId id="645" r:id="rId34"/>
    <p:sldId id="646" r:id="rId35"/>
    <p:sldId id="647" r:id="rId36"/>
    <p:sldId id="648" r:id="rId37"/>
    <p:sldId id="649" r:id="rId38"/>
    <p:sldId id="650" r:id="rId39"/>
    <p:sldId id="652" r:id="rId40"/>
    <p:sldId id="612" r:id="rId41"/>
    <p:sldId id="615" r:id="rId42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ъведение" id="{E869BFB0-2A68-4789-A0A8-AA910657877A}">
          <p14:sldIdLst>
            <p14:sldId id="616"/>
            <p14:sldId id="611"/>
            <p14:sldId id="618"/>
            <p14:sldId id="606"/>
            <p14:sldId id="617"/>
            <p14:sldId id="619"/>
            <p14:sldId id="620"/>
            <p14:sldId id="621"/>
            <p14:sldId id="625"/>
            <p14:sldId id="622"/>
            <p14:sldId id="623"/>
            <p14:sldId id="624"/>
            <p14:sldId id="631"/>
            <p14:sldId id="626"/>
            <p14:sldId id="627"/>
            <p14:sldId id="628"/>
            <p14:sldId id="629"/>
            <p14:sldId id="630"/>
            <p14:sldId id="632"/>
            <p14:sldId id="633"/>
            <p14:sldId id="634"/>
            <p14:sldId id="635"/>
            <p14:sldId id="636"/>
            <p14:sldId id="637"/>
            <p14:sldId id="638"/>
            <p14:sldId id="639"/>
            <p14:sldId id="640"/>
            <p14:sldId id="641"/>
            <p14:sldId id="642"/>
            <p14:sldId id="644"/>
            <p14:sldId id="643"/>
            <p14:sldId id="645"/>
            <p14:sldId id="646"/>
            <p14:sldId id="647"/>
            <p14:sldId id="648"/>
            <p14:sldId id="649"/>
            <p14:sldId id="650"/>
            <p14:sldId id="652"/>
          </p14:sldIdLst>
        </p14:section>
        <p14:section name="Заключение" id="{CAD93B16-9430-4CD6-BD17-69844E1E5D8E}">
          <p14:sldIdLst>
            <p14:sldId id="612"/>
            <p14:sldId id="6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ail Iliew" initials="DI" lastIdx="1" clrIdx="0">
    <p:extLst>
      <p:ext uri="{19B8F6BF-5375-455C-9EA6-DF929625EA0E}">
        <p15:presenceInfo xmlns:p15="http://schemas.microsoft.com/office/powerpoint/2012/main" userId="41d542fc64a7dc3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5C0E"/>
    <a:srgbClr val="6B854E"/>
    <a:srgbClr val="FBEEDC"/>
    <a:srgbClr val="F8DC9E"/>
    <a:srgbClr val="FBEEC9"/>
    <a:srgbClr val="603A14"/>
    <a:srgbClr val="BAB398"/>
    <a:srgbClr val="ADA485"/>
    <a:srgbClr val="C6C0AA"/>
    <a:srgbClr val="66360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90" autoAdjust="0"/>
    <p:restoredTop sz="83842" autoAdjust="0"/>
  </p:normalViewPr>
  <p:slideViewPr>
    <p:cSldViewPr>
      <p:cViewPr varScale="1">
        <p:scale>
          <a:sx n="96" d="100"/>
          <a:sy n="96" d="100"/>
        </p:scale>
        <p:origin x="1080" y="84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4" d="100"/>
          <a:sy n="64" d="100"/>
        </p:scale>
        <p:origin x="2592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softuni.org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11/22/2019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© Software University Foundation – </a:t>
            </a:r>
            <a:r>
              <a:rPr lang="en-US" sz="1000" u="sng" dirty="0">
                <a:hlinkClick r:id="rId2"/>
              </a:rPr>
              <a:t>http://softuni.org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  <a:endParaRPr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softuni.org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11/22/2019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sz="1000" dirty="0"/>
              <a:t>© Software University Foundation – </a:t>
            </a:r>
            <a:r>
              <a:rPr lang="en-US" sz="1000" u="sng" dirty="0">
                <a:hlinkClick r:id="rId2"/>
              </a:rPr>
              <a:t>http://softuni.org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880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77894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/>
              <a:t>© Software University Foundation – </a:t>
            </a:r>
            <a:r>
              <a:rPr lang="en-US" sz="1000" u="sng">
                <a:hlinkClick r:id="rId3"/>
              </a:rPr>
              <a:t>http://softuni.org</a:t>
            </a:r>
            <a:endParaRPr lang="en-US" sz="1000"/>
          </a:p>
          <a:p>
            <a:r>
              <a:rPr lang="en-US" sz="1000"/>
              <a:t>This work is licensed under the </a:t>
            </a:r>
            <a:r>
              <a:rPr lang="en-US" sz="1000" u="sng" noProof="1">
                <a:hlinkClick r:id="rId4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/>
              <a:t>license.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863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dirty="0">
                <a:solidFill>
                  <a:prstClr val="black"/>
                </a:solidFill>
              </a:rPr>
              <a:t>© Software University Foundation – </a:t>
            </a:r>
            <a:r>
              <a:rPr lang="en-US" sz="1000" u="sng" dirty="0">
                <a:solidFill>
                  <a:prstClr val="black"/>
                </a:solidFill>
                <a:hlinkClick r:id="rId3"/>
              </a:rPr>
              <a:t>http://softuni.org</a:t>
            </a:r>
            <a:endParaRPr lang="en-US" sz="1000" dirty="0">
              <a:solidFill>
                <a:prstClr val="black"/>
              </a:solidFill>
            </a:endParaRPr>
          </a:p>
          <a:p>
            <a:r>
              <a:rPr lang="en-US" sz="1000" dirty="0">
                <a:solidFill>
                  <a:prstClr val="black"/>
                </a:solidFill>
              </a:rPr>
              <a:t>This work is licensed under the </a:t>
            </a:r>
            <a:r>
              <a:rPr lang="en-US" sz="1000" u="sng" noProof="1">
                <a:solidFill>
                  <a:prstClr val="black"/>
                </a:solidFill>
                <a:hlinkClick r:id="rId4"/>
              </a:rPr>
              <a:t>Creative Commons Attribution-NonCommercial-ShareAlike</a:t>
            </a:r>
            <a:r>
              <a:rPr lang="en-US" sz="1000" noProof="1">
                <a:solidFill>
                  <a:prstClr val="black"/>
                </a:solidFill>
              </a:rPr>
              <a:t> </a:t>
            </a:r>
            <a:r>
              <a:rPr lang="en-US" sz="1000" dirty="0">
                <a:solidFill>
                  <a:prstClr val="black"/>
                </a:solidFill>
              </a:rPr>
              <a:t>license.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39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23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/>
              <a:t>© Software University Foundation – </a:t>
            </a:r>
            <a:r>
              <a:rPr lang="en-US" sz="1000" u="sng">
                <a:hlinkClick r:id="rId3"/>
              </a:rPr>
              <a:t>http://softuni.org</a:t>
            </a:r>
            <a:endParaRPr lang="en-US" sz="1000"/>
          </a:p>
          <a:p>
            <a:r>
              <a:rPr lang="en-US" sz="1000"/>
              <a:t>This work is licensed under the </a:t>
            </a:r>
            <a:r>
              <a:rPr lang="en-US" sz="1000" u="sng" noProof="1">
                <a:hlinkClick r:id="rId4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/>
              <a:t>license.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299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64083"/>
            <a:ext cx="3187613" cy="5251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33982"/>
            <a:ext cx="3187614" cy="444343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11671"/>
            <a:ext cx="3187613" cy="39586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188814" y="6525002"/>
            <a:ext cx="1223999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373AC-9AA7-423B-BA00-BA1C74164DBD}" type="datetime1">
              <a:rPr lang="en-US" smtClean="0"/>
              <a:pPr/>
              <a:t>11/22/2019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4412" y="6525002"/>
            <a:ext cx="10150400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9577597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212" y="4953000"/>
            <a:ext cx="8938472" cy="820600"/>
          </a:xfrm>
        </p:spPr>
        <p:txBody>
          <a:bodyPr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46212" y="5754968"/>
            <a:ext cx="8938472" cy="688256"/>
          </a:xfrm>
        </p:spPr>
        <p:txBody>
          <a:bodyPr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18E561-208F-4082-A06D-5CCCDA8771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117" y="319859"/>
            <a:ext cx="2212117" cy="55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9577597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401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814" y="6525002"/>
            <a:ext cx="1223999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373AC-9AA7-423B-BA00-BA1C74164DBD}" type="datetime1">
              <a:rPr lang="en-US" smtClean="0"/>
              <a:pPr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4412" y="6525002"/>
            <a:ext cx="10150400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7" r:id="rId4"/>
    <p:sldLayoutId id="2147483668" r:id="rId5"/>
  </p:sldLayoutIdLst>
  <p:hf hdr="0" ftr="0" dt="0"/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panose="05000000000000000000" pitchFamily="2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6" algn="l" defTabSz="1218987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6" algn="l" defTabSz="1218987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panose="05000000000000000000" pitchFamily="2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6" algn="l" defTabSz="1218987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panose="05000000000000000000" pitchFamily="2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6" algn="l" defTabSz="1218987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panose="05000000000000000000" pitchFamily="2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6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6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2" indent="-231606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6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2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6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184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hyperlink" Target="http://creativecommons.org/licenses/by-sa/4.0/" TargetMode="External"/><Relationship Id="rId4" Type="http://schemas.openxmlformats.org/officeDocument/2006/relationships/hyperlink" Target="http://www.introprogramming.info/intro-csharp-book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1065212" y="762000"/>
            <a:ext cx="10501099" cy="117155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Въведение в ASP.NET Core (MVC)</a:t>
            </a:r>
            <a:endParaRPr lang="en-US" dirty="0"/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624633"/>
            <a:ext cx="6679582" cy="2524722"/>
            <a:chOff x="745783" y="3624633"/>
            <a:chExt cx="6679582" cy="2524722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1323314">
              <a:off x="4564133" y="3666668"/>
              <a:ext cx="2861232" cy="356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Разработка на софтуер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  <p:sp>
        <p:nvSpPr>
          <p:cNvPr id="14" name="Subtitle 28">
            <a:extLst>
              <a:ext uri="{FF2B5EF4-FFF2-40B4-BE49-F238E27FC236}">
                <a16:creationId xmlns:a16="http://schemas.microsoft.com/office/drawing/2014/main" id="{965D0CC8-407E-4C79-AC34-3E4E54A632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3612" y="1857286"/>
            <a:ext cx="8056757" cy="642054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ASP.NET Core, контролери и действия, маршрутизация, </a:t>
            </a:r>
            <a:r>
              <a:rPr lang="en-US" dirty="0"/>
              <a:t>Razor</a:t>
            </a:r>
            <a:r>
              <a:rPr lang="ru-RU" dirty="0"/>
              <a:t>, идентичност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459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46212" y="4205103"/>
            <a:ext cx="8938472" cy="1568497"/>
          </a:xfrm>
        </p:spPr>
        <p:txBody>
          <a:bodyPr/>
          <a:lstStyle/>
          <a:p>
            <a:r>
              <a:rPr lang="bg-BG" dirty="0"/>
              <a:t>Общ преглед на </a:t>
            </a:r>
            <a:r>
              <a:rPr lang="en-US" dirty="0"/>
              <a:t>ASP.NET Core </a:t>
            </a:r>
            <a:r>
              <a:rPr lang="bg-BG" dirty="0"/>
              <a:t>М</a:t>
            </a:r>
            <a:r>
              <a:rPr lang="en-US" dirty="0"/>
              <a:t>VC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524625"/>
            <a:ext cx="428625" cy="196850"/>
          </a:xfrm>
        </p:spPr>
        <p:txBody>
          <a:bodyPr/>
          <a:lstStyle/>
          <a:p>
            <a:fld id="{C014DD1E-5D91-48A3-AD6D-45FBA980D106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B15005-C0A3-4E28-B13A-BE20FE39F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661" y="1186031"/>
            <a:ext cx="3013788" cy="28821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03766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ASP.NET Core MVC предоставя функции за изграждане на уеб API и уеб приложения</a:t>
            </a:r>
          </a:p>
          <a:p>
            <a:r>
              <a:rPr lang="ru-RU" dirty="0" err="1"/>
              <a:t>Използва</a:t>
            </a:r>
            <a:r>
              <a:rPr lang="ru-RU" dirty="0"/>
              <a:t> дизайн шаблона </a:t>
            </a:r>
            <a:r>
              <a:rPr lang="ru-RU" dirty="0" err="1"/>
              <a:t>View-Controller</a:t>
            </a:r>
            <a:r>
              <a:rPr lang="ru-RU" dirty="0"/>
              <a:t> (MVC)</a:t>
            </a:r>
          </a:p>
          <a:p>
            <a:r>
              <a:rPr lang="ru-RU" dirty="0"/>
              <a:t>Лек, с отворен код, </a:t>
            </a:r>
            <a:r>
              <a:rPr lang="ru-RU" dirty="0" err="1"/>
              <a:t>лесен</a:t>
            </a:r>
            <a:r>
              <a:rPr lang="ru-RU" dirty="0"/>
              <a:t> за </a:t>
            </a:r>
            <a:r>
              <a:rPr lang="ru-RU" dirty="0" err="1"/>
              <a:t>тестване</a:t>
            </a:r>
            <a:r>
              <a:rPr lang="ru-RU" dirty="0"/>
              <a:t>, добър инструментариум</a:t>
            </a:r>
          </a:p>
          <a:p>
            <a:r>
              <a:rPr lang="ru-RU" dirty="0"/>
              <a:t>RESTful услуги с ASP.NET Core Web API</a:t>
            </a:r>
          </a:p>
          <a:p>
            <a:r>
              <a:rPr lang="ru-RU" dirty="0"/>
              <a:t>Вградена поддръжка за множество формати на данни, договаряне на съдържание и CORS</a:t>
            </a:r>
          </a:p>
          <a:p>
            <a:r>
              <a:rPr lang="ru-RU" dirty="0"/>
              <a:t>Постигнете висококачествен архитектурен дизайн, оптимизирайки работата на разработчиците</a:t>
            </a:r>
          </a:p>
          <a:p>
            <a:r>
              <a:rPr lang="ru-RU" dirty="0"/>
              <a:t>Конвенция за конфигуриране</a:t>
            </a:r>
          </a:p>
          <a:p>
            <a:r>
              <a:rPr lang="ru-RU" dirty="0"/>
              <a:t>Обвързването на модела автоматично картографира данни от HTTP заявки</a:t>
            </a:r>
          </a:p>
          <a:p>
            <a:r>
              <a:rPr lang="ru-RU" dirty="0"/>
              <a:t>Проверка на модела с валидиране от страна на клиента и от страна на сървъра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ASP.NET Core MVC</a:t>
            </a:r>
          </a:p>
        </p:txBody>
      </p:sp>
    </p:spTree>
    <p:extLst>
      <p:ext uri="{BB962C8B-B14F-4D97-AF65-F5344CB8AC3E}">
        <p14:creationId xmlns:p14="http://schemas.microsoft.com/office/powerpoint/2010/main" val="2912850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Заедно с тези ASP.NET Core MVC предоставя функции като:</a:t>
            </a:r>
          </a:p>
          <a:p>
            <a:r>
              <a:rPr lang="ru-RU" dirty="0"/>
              <a:t>Routing</a:t>
            </a:r>
          </a:p>
          <a:p>
            <a:r>
              <a:rPr lang="ru-RU" dirty="0"/>
              <a:t>Инжектиране на зависимостта </a:t>
            </a:r>
            <a:r>
              <a:rPr lang="en-US" dirty="0"/>
              <a:t>- DI</a:t>
            </a:r>
            <a:endParaRPr lang="ru-RU" dirty="0"/>
          </a:p>
          <a:p>
            <a:r>
              <a:rPr lang="ru-RU" dirty="0"/>
              <a:t>Силно типизирани изгледи с </a:t>
            </a:r>
            <a:r>
              <a:rPr lang="en-US" dirty="0"/>
              <a:t>Razor</a:t>
            </a:r>
            <a:r>
              <a:rPr lang="bg-BG" dirty="0"/>
              <a:t> </a:t>
            </a:r>
            <a:r>
              <a:rPr lang="en-US" dirty="0"/>
              <a:t>engine</a:t>
            </a:r>
            <a:endParaRPr lang="ru-RU" dirty="0"/>
          </a:p>
          <a:p>
            <a:r>
              <a:rPr lang="ru-RU" dirty="0"/>
              <a:t>Помощниците на маркери активират код от страна на сървъра в HTML елементи</a:t>
            </a:r>
          </a:p>
          <a:p>
            <a:r>
              <a:rPr lang="ru-RU" dirty="0"/>
              <a:t>Частични изгледи и преглед на компоненти</a:t>
            </a:r>
          </a:p>
          <a:p>
            <a:r>
              <a:rPr lang="ru-RU" dirty="0"/>
              <a:t>Филтри, области, </a:t>
            </a:r>
            <a:r>
              <a:rPr lang="en-US" dirty="0"/>
              <a:t>Middleware</a:t>
            </a:r>
          </a:p>
          <a:p>
            <a:r>
              <a:rPr lang="ru-RU" dirty="0"/>
              <a:t>Вградени функции за защита</a:t>
            </a:r>
          </a:p>
          <a:p>
            <a:r>
              <a:rPr lang="ru-RU" dirty="0"/>
              <a:t>Идентичност с потребители, роли и външни доставчици</a:t>
            </a:r>
          </a:p>
          <a:p>
            <a:r>
              <a:rPr lang="ru-RU" dirty="0"/>
              <a:t>И много други…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ASP.NET Core MVC</a:t>
            </a:r>
            <a:r>
              <a:rPr lang="bg-BG" dirty="0"/>
              <a:t> (2)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CB2003-388B-4ED6-9510-2082B2F18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853" y="990600"/>
            <a:ext cx="2857501" cy="1607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D688A5-C8C2-401D-81CD-F3A2D0F561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636" y="4203642"/>
            <a:ext cx="2819904" cy="160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11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MVC </a:t>
            </a:r>
            <a:r>
              <a:rPr lang="bg-BG" dirty="0"/>
              <a:t>шаблона за уеб среда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2315695" y="1486816"/>
            <a:ext cx="2743200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lt1"/>
                </a:solidFill>
              </a:rPr>
              <a:t>/Some/Page/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153025" y="3275857"/>
            <a:ext cx="2599766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lt1"/>
                </a:solidFill>
              </a:rPr>
              <a:t>Controller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153025" y="1412543"/>
            <a:ext cx="3599330" cy="12172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lt1"/>
                </a:solidFill>
              </a:rPr>
              <a:t>Front controller (dispatcher)</a:t>
            </a:r>
          </a:p>
        </p:txBody>
      </p:sp>
      <p:sp>
        <p:nvSpPr>
          <p:cNvPr id="8" name="Down Arrow 7"/>
          <p:cNvSpPr/>
          <p:nvPr/>
        </p:nvSpPr>
        <p:spPr>
          <a:xfrm>
            <a:off x="6372225" y="2706599"/>
            <a:ext cx="360830" cy="4969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lt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896225" y="5373017"/>
            <a:ext cx="2362200" cy="11663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lt1"/>
                </a:solidFill>
              </a:rPr>
              <a:t>Model (data)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554045" y="5373017"/>
            <a:ext cx="2428650" cy="11663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lt1"/>
                </a:solidFill>
              </a:rPr>
              <a:t>View</a:t>
            </a:r>
          </a:p>
          <a:p>
            <a:pPr algn="ctr"/>
            <a:r>
              <a:rPr lang="en-US" sz="2800" dirty="0">
                <a:solidFill>
                  <a:schemeClr val="lt1"/>
                </a:solidFill>
              </a:rPr>
              <a:t>(render UI)</a:t>
            </a:r>
          </a:p>
        </p:txBody>
      </p:sp>
      <p:sp>
        <p:nvSpPr>
          <p:cNvPr id="11" name="Left Arrow 10"/>
          <p:cNvSpPr/>
          <p:nvPr/>
        </p:nvSpPr>
        <p:spPr>
          <a:xfrm rot="10800000">
            <a:off x="5135095" y="5696217"/>
            <a:ext cx="2617696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lt1"/>
              </a:solidFill>
            </a:endParaRPr>
          </a:p>
        </p:txBody>
      </p:sp>
      <p:sp>
        <p:nvSpPr>
          <p:cNvPr id="12" name="Action Button: Home 11">
            <a:hlinkClick r:id="" action="ppaction://noaction" highlightClick="1"/>
          </p:cNvPr>
          <p:cNvSpPr/>
          <p:nvPr/>
        </p:nvSpPr>
        <p:spPr>
          <a:xfrm>
            <a:off x="2409828" y="2531388"/>
            <a:ext cx="914400" cy="725559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09828" y="3249526"/>
            <a:ext cx="9144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>
                <a:ln w="9525">
                  <a:solidFill>
                    <a:schemeClr val="tx1"/>
                  </a:solidFill>
                  <a:prstDash val="solid"/>
                </a:ln>
              </a:rPr>
              <a:t>User</a:t>
            </a:r>
            <a:endParaRPr lang="en-US" sz="2200" b="1" dirty="0">
              <a:ln w="9525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4" name="Left Arrow 13"/>
          <p:cNvSpPr/>
          <p:nvPr/>
        </p:nvSpPr>
        <p:spPr>
          <a:xfrm rot="14392517">
            <a:off x="7465991" y="4648843"/>
            <a:ext cx="1017025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lt1"/>
              </a:solidFill>
            </a:endParaRPr>
          </a:p>
        </p:txBody>
      </p:sp>
      <p:sp>
        <p:nvSpPr>
          <p:cNvPr id="15" name="Left Arrow 14"/>
          <p:cNvSpPr/>
          <p:nvPr/>
        </p:nvSpPr>
        <p:spPr>
          <a:xfrm rot="17829597">
            <a:off x="4477692" y="4652433"/>
            <a:ext cx="999969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lt1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 rot="9685705">
            <a:off x="2747225" y="3766419"/>
            <a:ext cx="800100" cy="13439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lt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15032005" flipV="1">
            <a:off x="3130767" y="3987049"/>
            <a:ext cx="1869189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200" b="1" dirty="0">
                <a:ln w="9525">
                  <a:solidFill>
                    <a:schemeClr val="tx1"/>
                  </a:solidFill>
                  <a:prstDash val="solid"/>
                </a:ln>
              </a:rPr>
              <a:t>HTTP </a:t>
            </a:r>
            <a:r>
              <a:rPr lang="en-US" b="1" dirty="0">
                <a:ln w="9525">
                  <a:solidFill>
                    <a:schemeClr val="tx1"/>
                  </a:solidFill>
                  <a:prstDash val="solid"/>
                </a:ln>
              </a:rPr>
              <a:t>Response</a:t>
            </a:r>
            <a:endParaRPr lang="en-US" sz="2200" b="1" dirty="0">
              <a:ln w="9525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81127" y="2708438"/>
            <a:ext cx="2597525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200" b="1" dirty="0">
                <a:ln w="9525">
                  <a:solidFill>
                    <a:schemeClr val="tx1"/>
                  </a:solidFill>
                  <a:prstDash val="solid"/>
                </a:ln>
              </a:rPr>
              <a:t>Delegate request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130615" y="4535221"/>
            <a:ext cx="185285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200" b="1" dirty="0">
                <a:ln w="9525">
                  <a:solidFill>
                    <a:schemeClr val="tx1"/>
                  </a:solidFill>
                  <a:prstDash val="solid"/>
                </a:ln>
              </a:rPr>
              <a:t>Select view &amp;</a:t>
            </a:r>
            <a:br>
              <a:rPr lang="en-US" sz="2200" b="1" dirty="0">
                <a:ln w="9525">
                  <a:solidFill>
                    <a:schemeClr val="tx1"/>
                  </a:solidFill>
                  <a:prstDash val="solid"/>
                </a:ln>
              </a:rPr>
            </a:br>
            <a:r>
              <a:rPr lang="en-US" sz="2200" b="1" dirty="0">
                <a:ln w="9525">
                  <a:solidFill>
                    <a:schemeClr val="tx1"/>
                  </a:solidFill>
                  <a:prstDash val="solid"/>
                </a:ln>
              </a:rPr>
              <a:t>pass data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076825" y="5982618"/>
            <a:ext cx="2590800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200" b="1" dirty="0">
                <a:ln w="9525">
                  <a:solidFill>
                    <a:schemeClr val="tx1"/>
                  </a:solidFill>
                  <a:prstDash val="solid"/>
                </a:ln>
              </a:rPr>
              <a:t>Use model data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992102" y="4395364"/>
            <a:ext cx="152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200" b="1" dirty="0">
                <a:ln w="9525">
                  <a:solidFill>
                    <a:schemeClr val="tx1"/>
                  </a:solidFill>
                  <a:prstDash val="solid"/>
                </a:ln>
              </a:rPr>
              <a:t>CRUD model</a:t>
            </a:r>
          </a:p>
        </p:txBody>
      </p:sp>
    </p:spTree>
    <p:extLst>
      <p:ext uri="{BB962C8B-B14F-4D97-AF65-F5344CB8AC3E}">
        <p14:creationId xmlns:p14="http://schemas.microsoft.com/office/powerpoint/2010/main" val="317849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46212" y="4572000"/>
            <a:ext cx="8938472" cy="820600"/>
          </a:xfrm>
        </p:spPr>
        <p:txBody>
          <a:bodyPr/>
          <a:lstStyle/>
          <a:p>
            <a:r>
              <a:rPr lang="en-US" dirty="0"/>
              <a:t>Hello, ASP.NET Core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457762" y="5392600"/>
            <a:ext cx="8938472" cy="1365365"/>
          </a:xfrm>
        </p:spPr>
        <p:txBody>
          <a:bodyPr/>
          <a:lstStyle/>
          <a:p>
            <a:r>
              <a:rPr lang="bg-BG" dirty="0"/>
              <a:t>Създайте първият си </a:t>
            </a:r>
            <a:r>
              <a:rPr lang="en-US" dirty="0"/>
              <a:t>ASP.NET Core </a:t>
            </a:r>
            <a:r>
              <a:rPr lang="bg-BG" dirty="0"/>
              <a:t>проект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524625"/>
            <a:ext cx="428625" cy="196850"/>
          </a:xfrm>
        </p:spPr>
        <p:txBody>
          <a:bodyPr/>
          <a:lstStyle/>
          <a:p>
            <a:fld id="{C014DD1E-5D91-48A3-AD6D-45FBA980D106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A1BC63-A005-4EA5-8572-473BFB161C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240" y="970382"/>
            <a:ext cx="2640887" cy="324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739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46212" y="4953000"/>
            <a:ext cx="8938472" cy="820600"/>
          </a:xfrm>
        </p:spPr>
        <p:txBody>
          <a:bodyPr/>
          <a:lstStyle/>
          <a:p>
            <a:r>
              <a:rPr lang="bg-BG" dirty="0"/>
              <a:t>Контролери и Действия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524625"/>
            <a:ext cx="428625" cy="196850"/>
          </a:xfrm>
        </p:spPr>
        <p:txBody>
          <a:bodyPr/>
          <a:lstStyle/>
          <a:p>
            <a:fld id="{C014DD1E-5D91-48A3-AD6D-45FBA980D106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Graphic 6" descr="Network">
            <a:extLst>
              <a:ext uri="{FF2B5EF4-FFF2-40B4-BE49-F238E27FC236}">
                <a16:creationId xmlns:a16="http://schemas.microsoft.com/office/drawing/2014/main" id="{0EE9055A-9990-43A0-9631-8165D9B37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94212" y="1066800"/>
            <a:ext cx="3648237" cy="364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871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Основният компонент на MVC модела</a:t>
            </a:r>
          </a:p>
          <a:p>
            <a:r>
              <a:rPr lang="ru-RU" dirty="0"/>
              <a:t>Всички контролери трябва да са на разположение в името на папката Контролери</a:t>
            </a:r>
          </a:p>
          <a:p>
            <a:r>
              <a:rPr lang="ru-RU" dirty="0"/>
              <a:t>Стандартът за именуване на контролера трябва да бъде {name} Контролер </a:t>
            </a:r>
            <a:r>
              <a:rPr lang="bg-BG" dirty="0"/>
              <a:t>по конвенция (например </a:t>
            </a:r>
            <a:r>
              <a:rPr lang="en-US" dirty="0"/>
              <a:t>UserController)</a:t>
            </a:r>
            <a:endParaRPr lang="ru-RU" dirty="0"/>
          </a:p>
          <a:p>
            <a:r>
              <a:rPr lang="ru-RU" dirty="0"/>
              <a:t>Всеки контролер трябва да наследи класа Controller</a:t>
            </a:r>
          </a:p>
          <a:p>
            <a:r>
              <a:rPr lang="ru-RU" dirty="0"/>
              <a:t>Достъп до заявка, отговор, HttpContext, RouteData, TempData, ModelState, потребител, ViewBag / ViewData и т.н.</a:t>
            </a:r>
          </a:p>
          <a:p>
            <a:r>
              <a:rPr lang="ru-RU" dirty="0"/>
              <a:t>Маршрутите избират Контролери при всяка заявка</a:t>
            </a:r>
          </a:p>
          <a:p>
            <a:r>
              <a:rPr lang="ru-RU" dirty="0"/>
              <a:t>Всички заявки са картографирани към конкретно действие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Контролери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417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Действията са крайната дестинация за заявка</a:t>
            </a:r>
          </a:p>
          <a:p>
            <a:r>
              <a:rPr lang="ru-RU" dirty="0"/>
              <a:t>Публични методи за контролер</a:t>
            </a:r>
          </a:p>
          <a:p>
            <a:r>
              <a:rPr lang="ru-RU" dirty="0"/>
              <a:t>Не-статичен</a:t>
            </a:r>
          </a:p>
          <a:p>
            <a:r>
              <a:rPr lang="ru-RU" dirty="0"/>
              <a:t>Без ограничения на </a:t>
            </a:r>
            <a:r>
              <a:rPr lang="ru-RU" dirty="0" err="1"/>
              <a:t>връщаната</a:t>
            </a:r>
            <a:r>
              <a:rPr lang="ru-RU" dirty="0"/>
              <a:t> стойност</a:t>
            </a:r>
          </a:p>
          <a:p>
            <a:r>
              <a:rPr lang="ru-RU" dirty="0"/>
              <a:t>Действията обикновено връщат IActionResult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Действия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9EDD9BA2-B3DC-4855-8AFD-28C73224783E}"/>
              </a:ext>
            </a:extLst>
          </p:cNvPr>
          <p:cNvSpPr txBox="1">
            <a:spLocks/>
          </p:cNvSpPr>
          <p:nvPr/>
        </p:nvSpPr>
        <p:spPr>
          <a:xfrm>
            <a:off x="684212" y="4760127"/>
            <a:ext cx="10609741" cy="1756992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2000" dirty="0">
                <a:solidFill>
                  <a:schemeClr val="tx1"/>
                </a:solidFill>
                <a:effectLst/>
              </a:rPr>
              <a:t>public IActionResult Details(int id)</a:t>
            </a:r>
          </a:p>
          <a:p>
            <a:r>
              <a:rPr lang="en-US" sz="2000" dirty="0">
                <a:solidFill>
                  <a:schemeClr val="tx1"/>
                </a:solidFill>
                <a:effectLst/>
              </a:rPr>
              <a:t>{</a:t>
            </a:r>
          </a:p>
          <a:p>
            <a:r>
              <a:rPr lang="en-US" sz="2000" dirty="0">
                <a:solidFill>
                  <a:schemeClr val="tx1"/>
                </a:solidFill>
                <a:effectLst/>
              </a:rPr>
              <a:t>    var viewModel = this.dataService.GetById(id).To&lt;DetailsViewModel&gt;();</a:t>
            </a:r>
          </a:p>
          <a:p>
            <a:r>
              <a:rPr lang="en-US" sz="2000" dirty="0">
                <a:solidFill>
                  <a:schemeClr val="tx1"/>
                </a:solidFill>
                <a:effectLst/>
              </a:rPr>
              <a:t>    return this.View();</a:t>
            </a:r>
          </a:p>
          <a:p>
            <a:r>
              <a:rPr lang="en-US" sz="2000" dirty="0">
                <a:solidFill>
                  <a:schemeClr val="tx1"/>
                </a:solidFill>
                <a:effectLst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13757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Отговор на действие на контролер на заявка на браузър</a:t>
            </a:r>
          </a:p>
          <a:p>
            <a:r>
              <a:rPr lang="ru-RU" dirty="0"/>
              <a:t>Представете различни кодове за състоянието на HTTP</a:t>
            </a:r>
          </a:p>
          <a:p>
            <a:r>
              <a:rPr lang="ru-RU" dirty="0"/>
              <a:t>Наследи от базовия клас ActionResult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Резултат от действия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A0A0CF-0F99-4EC1-AA78-4CBA51D4F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521" y="3281542"/>
            <a:ext cx="5362479" cy="12097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9E36A9-10C9-41F7-963C-C374AB7DC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44" y="4844750"/>
            <a:ext cx="5454231" cy="18887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8B2A0A-1725-4A77-B338-5B28E0E135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0374" y="3281542"/>
            <a:ext cx="5048105" cy="15632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D8D297-8952-414B-BA0B-109A61CCAA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3430" y="4954755"/>
            <a:ext cx="4961991" cy="166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0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Резултат от действия (2)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722298"/>
              </p:ext>
            </p:extLst>
          </p:nvPr>
        </p:nvGraphicFramePr>
        <p:xfrm>
          <a:off x="309466" y="1579540"/>
          <a:ext cx="11573068" cy="495002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97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7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8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17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b="1" i="0" u="none" strike="noStrike" kern="1200" baseline="0" noProof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Име</a:t>
                      </a:r>
                      <a:endParaRPr lang="en-US" sz="1800" b="1" i="0" u="none" strike="noStrike" kern="1200" baseline="0" noProof="1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b="1" i="0" u="none" strike="noStrike" kern="1200" baseline="0" noProof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Рамково поведение</a:t>
                      </a:r>
                      <a:endParaRPr lang="en-US" sz="1800" b="1" i="0" u="none" strike="noStrike" kern="1200" baseline="0" noProof="1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g-BG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Помощен метод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9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noProof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StatusCodeResult 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noProof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Връща HTTP Резултат на отговор с даден статус</a:t>
                      </a:r>
                      <a:endParaRPr lang="en-US" sz="1800" b="0" i="0" u="none" strike="noStrike" kern="1200" baseline="0" noProof="1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noProof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StatusCode() </a:t>
                      </a:r>
                      <a:r>
                        <a:rPr lang="en-US" sz="1800" b="0" i="0" u="none" strike="noStrike" kern="1200" baseline="0" noProof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800" b="1" i="0" u="none" strike="noStrike" kern="1200" baseline="0" noProof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Ok()</a:t>
                      </a:r>
                      <a:br>
                        <a:rPr lang="en-US" sz="1800" b="0" i="0" u="none" strike="noStrike" kern="1200" baseline="0" noProof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1" i="0" u="none" strike="noStrike" kern="1200" baseline="0" noProof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BadRequest() </a:t>
                      </a:r>
                      <a:r>
                        <a:rPr lang="en-US" sz="1800" b="0" i="0" u="none" strike="noStrike" kern="1200" baseline="0" noProof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800" b="1" i="0" u="none" strike="noStrike" kern="1200" baseline="0" noProof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NotFound()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2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noProof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JsonResult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noProof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Връща данни във формат JSON</a:t>
                      </a:r>
                      <a:endParaRPr lang="en-US" sz="1800" b="0" i="0" u="none" strike="noStrike" kern="1200" baseline="0" noProof="1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noProof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Json()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3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noProof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RedirectResult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noProof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Redirects the client to a new URL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noProof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Redirect() </a:t>
                      </a:r>
                      <a:r>
                        <a:rPr lang="en-US" sz="1800" b="0" i="0" u="none" strike="noStrike" kern="1200" baseline="0" noProof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lang="en-US" sz="1800" b="1" i="0" u="none" strike="noStrike" kern="1200" baseline="0" noProof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RedirectPermanent()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38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noProof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RedirectToRouteResult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noProof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Пренасочва клиента към нов URL адрес</a:t>
                      </a:r>
                      <a:endParaRPr lang="en-US" sz="1800" b="0" i="0" u="none" strike="noStrike" kern="1200" baseline="0" noProof="1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noProof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RedirectToRoute() </a:t>
                      </a:r>
                      <a:r>
                        <a:rPr lang="en-US" sz="1800" b="0" i="0" u="none" strike="noStrike" kern="1200" baseline="0" noProof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lang="en-US" sz="1800" b="1" i="0" u="none" strike="noStrike" kern="1200" baseline="0" noProof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RedirectToAction()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58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noProof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ViewResult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noProof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PartialViewResult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noProof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Отговорът е отговорност на двигател с оглед</a:t>
                      </a:r>
                      <a:endParaRPr lang="en-US" sz="1800" b="0" i="0" u="none" strike="noStrike" kern="1200" baseline="0" noProof="1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noProof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View() </a:t>
                      </a:r>
                      <a:r>
                        <a:rPr lang="en-US" sz="1800" b="0" i="0" u="none" strike="noStrike" kern="1200" baseline="0" noProof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lang="en-US" sz="1800" b="1" i="0" u="none" strike="noStrike" kern="1200" baseline="0" noProof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PartialView()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62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noProof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ContentResult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Връща низовия буквал</a:t>
                      </a:r>
                      <a:endParaRPr lang="en-US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Content()</a:t>
                      </a:r>
                      <a:endParaRPr lang="en-US" sz="18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272454"/>
                  </a:ext>
                </a:extLst>
              </a:tr>
              <a:tr h="4665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noProof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EmptyResult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Без отговор, без заглавие от тип съдържание</a:t>
                      </a:r>
                      <a:endParaRPr lang="en-US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512490"/>
                  </a:ext>
                </a:extLst>
              </a:tr>
              <a:tr h="6158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noProof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FileContentResult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noProof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FilePathResult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noProof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FileStreamResult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Върнете съдържанието на файл</a:t>
                      </a:r>
                      <a:endParaRPr lang="en-US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File() </a:t>
                      </a:r>
                      <a:r>
                        <a:rPr lang="en-US" sz="1800" b="0" i="0" u="none" strike="noStrike" kern="1200" baseline="0" noProof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PhysicalFile</a:t>
                      </a:r>
                      <a:r>
                        <a:rPr lang="en-US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()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3395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287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7168" y="3170350"/>
            <a:ext cx="2601657" cy="335464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Общ преглед на </a:t>
            </a:r>
            <a:r>
              <a:rPr lang="en-US" dirty="0"/>
              <a:t>ASP.NET</a:t>
            </a:r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Преглед на </a:t>
            </a:r>
            <a:r>
              <a:rPr lang="en-US" dirty="0"/>
              <a:t>ASP.NET Core MVC</a:t>
            </a:r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ru-RU" dirty="0"/>
              <a:t>Създаване на нашите първи ASP.NET </a:t>
            </a:r>
            <a:r>
              <a:rPr lang="en-US" dirty="0"/>
              <a:t>Core</a:t>
            </a:r>
            <a:r>
              <a:rPr lang="ru-RU" dirty="0"/>
              <a:t> проекти</a:t>
            </a:r>
            <a:endParaRPr lang="en-US" dirty="0"/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Контролери и действия</a:t>
            </a:r>
            <a:endParaRPr lang="en-US" dirty="0"/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 err="1"/>
              <a:t>Рутиране</a:t>
            </a:r>
            <a:endParaRPr lang="bg-BG" dirty="0"/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Статични файлове</a:t>
            </a:r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en-US" dirty="0"/>
              <a:t>Razor View Engine</a:t>
            </a:r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en-US" dirty="0"/>
              <a:t>ASP.NET Core Identity System</a:t>
            </a:r>
          </a:p>
        </p:txBody>
      </p:sp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</p:spTree>
    <p:extLst>
      <p:ext uri="{BB962C8B-B14F-4D97-AF65-F5344CB8AC3E}">
        <p14:creationId xmlns:p14="http://schemas.microsoft.com/office/powerpoint/2010/main" val="184173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ASP.NET Core обръща данните от HTTP заявката към параметрите на действие по няколко начина:</a:t>
            </a:r>
          </a:p>
          <a:p>
            <a:pPr lvl="2"/>
            <a:r>
              <a:rPr lang="ru-RU" dirty="0"/>
              <a:t>Маршрутизаторът може да предава параметри на действия</a:t>
            </a:r>
          </a:p>
          <a:p>
            <a:pPr lvl="2"/>
            <a:r>
              <a:rPr lang="ru-RU" dirty="0"/>
              <a:t>HTTP: // Localhost / Потребители / Niki</a:t>
            </a:r>
          </a:p>
          <a:p>
            <a:pPr lvl="1"/>
            <a:r>
              <a:rPr lang="ru-RU" dirty="0"/>
              <a:t>Модел на маршрутизация: Потребители / {потребителско име}</a:t>
            </a:r>
          </a:p>
          <a:p>
            <a:pPr lvl="1"/>
            <a:r>
              <a:rPr lang="ru-RU" dirty="0"/>
              <a:t>URL низът на заявката може да съдържа параметри</a:t>
            </a:r>
          </a:p>
          <a:p>
            <a:pPr lvl="2"/>
            <a:r>
              <a:rPr lang="ru-RU" dirty="0"/>
              <a:t>/ Потребители / ByUsername? Потребителско име = NikolayIT</a:t>
            </a:r>
          </a:p>
          <a:p>
            <a:pPr lvl="1"/>
            <a:r>
              <a:rPr lang="ru-RU" dirty="0"/>
              <a:t>Данните за HTTP публикации също могат да съдържат параметри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Параметри за действията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228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noProof="1"/>
              <a:t>ActionName(string name)</a:t>
            </a:r>
          </a:p>
          <a:p>
            <a:r>
              <a:rPr lang="en-US" noProof="1"/>
              <a:t>AcceptVerbs</a:t>
            </a:r>
          </a:p>
          <a:p>
            <a:pPr lvl="1"/>
            <a:r>
              <a:rPr lang="en-US" noProof="1"/>
              <a:t>HttpPost</a:t>
            </a:r>
          </a:p>
          <a:p>
            <a:pPr lvl="1"/>
            <a:r>
              <a:rPr lang="en-US" noProof="1"/>
              <a:t>HttpGet</a:t>
            </a:r>
          </a:p>
          <a:p>
            <a:pPr lvl="1"/>
            <a:r>
              <a:rPr lang="en-US" noProof="1"/>
              <a:t>HttpDelete</a:t>
            </a:r>
          </a:p>
          <a:p>
            <a:pPr lvl="1"/>
            <a:r>
              <a:rPr lang="en-US" noProof="1"/>
              <a:t>HttpOptions</a:t>
            </a:r>
          </a:p>
          <a:p>
            <a:pPr lvl="1"/>
            <a:r>
              <a:rPr lang="en-US" noProof="1"/>
              <a:t>…</a:t>
            </a:r>
          </a:p>
          <a:p>
            <a:r>
              <a:rPr lang="en-US" noProof="1"/>
              <a:t>NonAction</a:t>
            </a:r>
          </a:p>
          <a:p>
            <a:r>
              <a:rPr lang="en-US" noProof="1"/>
              <a:t>RequireHttps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Селектори за действията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CA97D9-9B29-4469-B94E-8F55A56C8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067" y="2121644"/>
            <a:ext cx="6515311" cy="354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51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46212" y="4953000"/>
            <a:ext cx="8938472" cy="820600"/>
          </a:xfrm>
        </p:spPr>
        <p:txBody>
          <a:bodyPr/>
          <a:lstStyle/>
          <a:p>
            <a:r>
              <a:rPr lang="en-US" dirty="0"/>
              <a:t>ASP.NET Core MVC </a:t>
            </a:r>
            <a:r>
              <a:rPr lang="bg-BG" dirty="0" err="1"/>
              <a:t>Рутиране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524625"/>
            <a:ext cx="428625" cy="196850"/>
          </a:xfrm>
        </p:spPr>
        <p:txBody>
          <a:bodyPr/>
          <a:lstStyle/>
          <a:p>
            <a:fld id="{C014DD1E-5D91-48A3-AD6D-45FBA980D106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Graphic 6" descr="Network">
            <a:extLst>
              <a:ext uri="{FF2B5EF4-FFF2-40B4-BE49-F238E27FC236}">
                <a16:creationId xmlns:a16="http://schemas.microsoft.com/office/drawing/2014/main" id="{0EE9055A-9990-43A0-9631-8165D9B37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5975" y="1161600"/>
            <a:ext cx="2880049" cy="288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79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ASP.NET Core MVC използва </a:t>
            </a:r>
            <a:r>
              <a:rPr lang="en-US" dirty="0"/>
              <a:t>middleware </a:t>
            </a:r>
            <a:r>
              <a:rPr lang="ru-RU" dirty="0"/>
              <a:t>за маршрутизиране при клиентски заявки.</a:t>
            </a:r>
          </a:p>
          <a:p>
            <a:pPr lvl="1"/>
            <a:r>
              <a:rPr lang="ru-RU" dirty="0"/>
              <a:t>Маршрутите описват как пътищата на URL адреса на заявката трябва да бъдат обърнаати към действия на контролер.</a:t>
            </a:r>
          </a:p>
          <a:p>
            <a:pPr lvl="1"/>
            <a:r>
              <a:rPr lang="ru-RU" dirty="0"/>
              <a:t>Има 2 вида маршрутизиране на действие</a:t>
            </a:r>
          </a:p>
          <a:p>
            <a:pPr lvl="2"/>
            <a:r>
              <a:rPr lang="ru-RU" dirty="0"/>
              <a:t>Конвенционален</a:t>
            </a:r>
          </a:p>
          <a:p>
            <a:pPr lvl="2"/>
            <a:r>
              <a:rPr lang="ru-RU" dirty="0"/>
              <a:t>Атрибут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ASP.NET Core MVC </a:t>
            </a:r>
            <a:r>
              <a:rPr lang="bg-BG" dirty="0" err="1"/>
              <a:t>Рутиране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C2A83DA-B08B-44F5-8524-6CFA203BEF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612" y="4105274"/>
            <a:ext cx="3953868" cy="25304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BE1A4B-740C-4994-8D5F-E1B9ADE58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612" y="4648200"/>
            <a:ext cx="2203504" cy="162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32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Използване на конвенционална маршрутизация с маршрута по подразбиране:</a:t>
            </a:r>
          </a:p>
          <a:p>
            <a:pPr lvl="1"/>
            <a:r>
              <a:rPr lang="ru-RU" sz="2800" dirty="0"/>
              <a:t>Оптимизира приложение, като предотвратява създаването на нов шаблон на URL адрес за всяко действие.</a:t>
            </a:r>
          </a:p>
          <a:p>
            <a:pPr lvl="1"/>
            <a:r>
              <a:rPr lang="ru-RU" sz="2800" dirty="0"/>
              <a:t>Гарантира съгласуваност на URL адресите в приложения в стил CRUD.</a:t>
            </a:r>
          </a:p>
          <a:p>
            <a:pPr lvl="1"/>
            <a:r>
              <a:rPr lang="ru-RU" sz="2800" dirty="0"/>
              <a:t>Опростява кода и прави потребителския интерфейс по-предсказуем.</a:t>
            </a:r>
          </a:p>
          <a:p>
            <a:r>
              <a:rPr lang="ru-RU" sz="3200" dirty="0"/>
              <a:t>Може да се реализира така: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Конвенционален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A077BB0-541A-4B1E-86B9-FBE8B825175C}"/>
              </a:ext>
            </a:extLst>
          </p:cNvPr>
          <p:cNvSpPr txBox="1">
            <a:spLocks/>
          </p:cNvSpPr>
          <p:nvPr/>
        </p:nvSpPr>
        <p:spPr>
          <a:xfrm>
            <a:off x="973129" y="5250607"/>
            <a:ext cx="10239389" cy="144921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2000" dirty="0">
                <a:solidFill>
                  <a:schemeClr val="tx1"/>
                </a:solidFill>
                <a:effectLst/>
              </a:rPr>
              <a:t>public void Configure(IApplicationBuilder app, IHostingEnvironment env)</a:t>
            </a:r>
          </a:p>
          <a:p>
            <a:r>
              <a:rPr lang="en-US" sz="2000" dirty="0">
                <a:solidFill>
                  <a:schemeClr val="tx1"/>
                </a:solidFill>
                <a:effectLst/>
              </a:rPr>
              <a:t>{</a:t>
            </a:r>
          </a:p>
          <a:p>
            <a:r>
              <a:rPr lang="en-PH" sz="2000" dirty="0">
                <a:solidFill>
                  <a:schemeClr val="tx1"/>
                </a:solidFill>
                <a:effectLst/>
              </a:rPr>
              <a:t>    app.UseMvcWithDefaultRoute(</a:t>
            </a:r>
            <a:r>
              <a:rPr lang="en-US" sz="2000" dirty="0">
                <a:solidFill>
                  <a:schemeClr val="tx1"/>
                </a:solidFill>
                <a:effectLst/>
              </a:rPr>
              <a:t>);</a:t>
            </a:r>
            <a:endParaRPr lang="bg-BG" sz="2000" dirty="0">
              <a:solidFill>
                <a:schemeClr val="tx1"/>
              </a:solidFill>
              <a:effectLst/>
            </a:endParaRPr>
          </a:p>
          <a:p>
            <a:r>
              <a:rPr lang="en-US" sz="2000" dirty="0">
                <a:solidFill>
                  <a:schemeClr val="tx1"/>
                </a:solidFill>
                <a:effectLst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62682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Ограниченията на маршрута са правила за URL сегментите</a:t>
            </a:r>
          </a:p>
          <a:p>
            <a:r>
              <a:rPr lang="ru-RU" dirty="0"/>
              <a:t>Всички ограничения са редовен израз, съвместим с класа Regex</a:t>
            </a:r>
          </a:p>
          <a:p>
            <a:r>
              <a:rPr lang="ru-RU" dirty="0"/>
              <a:t>Определен като един от параметрите на маршрутите.MapRoute (…)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Ограничения при </a:t>
            </a:r>
            <a:r>
              <a:rPr lang="bg-BG" dirty="0" err="1"/>
              <a:t>Рутиране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CF79FEDA-71EB-4034-A423-2FD3BED696F2}"/>
              </a:ext>
            </a:extLst>
          </p:cNvPr>
          <p:cNvSpPr txBox="1">
            <a:spLocks/>
          </p:cNvSpPr>
          <p:nvPr/>
        </p:nvSpPr>
        <p:spPr>
          <a:xfrm>
            <a:off x="912812" y="4460233"/>
            <a:ext cx="10239389" cy="206476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2000" dirty="0">
                <a:solidFill>
                  <a:schemeClr val="tx1"/>
                </a:solidFill>
                <a:effectLst/>
              </a:rPr>
              <a:t>routes.MapRoute(</a:t>
            </a:r>
          </a:p>
          <a:p>
            <a:r>
              <a:rPr lang="en-US" sz="2000" dirty="0">
                <a:solidFill>
                  <a:schemeClr val="tx1"/>
                </a:solidFill>
                <a:effectLst/>
              </a:rPr>
              <a:t>    name: "blog",</a:t>
            </a:r>
          </a:p>
          <a:p>
            <a:r>
              <a:rPr lang="en-US" sz="2000" dirty="0">
                <a:solidFill>
                  <a:schemeClr val="tx1"/>
                </a:solidFill>
                <a:effectLst/>
              </a:rPr>
              <a:t>    template: "{year}/{month}/{day}",</a:t>
            </a:r>
          </a:p>
          <a:p>
            <a:r>
              <a:rPr lang="en-US" sz="2000" dirty="0">
                <a:solidFill>
                  <a:schemeClr val="tx1"/>
                </a:solidFill>
                <a:effectLst/>
              </a:rPr>
              <a:t>    defaults: new { controller = "Blog", action = "</a:t>
            </a:r>
            <a:r>
              <a:rPr lang="en-US" sz="2000" dirty="0" err="1">
                <a:solidFill>
                  <a:schemeClr val="tx1"/>
                </a:solidFill>
                <a:effectLst/>
              </a:rPr>
              <a:t>ByDate</a:t>
            </a:r>
            <a:r>
              <a:rPr lang="en-US" sz="2000" dirty="0">
                <a:solidFill>
                  <a:schemeClr val="tx1"/>
                </a:solidFill>
                <a:effectLst/>
              </a:rPr>
              <a:t>" },</a:t>
            </a:r>
          </a:p>
          <a:p>
            <a:r>
              <a:rPr lang="en-US" sz="2000" dirty="0">
                <a:solidFill>
                  <a:schemeClr val="tx1"/>
                </a:solidFill>
                <a:effectLst/>
              </a:rPr>
              <a:t>    constraints: new { year = @"\d{4}", month = @"\d{1,2}", day = @"\d{1,2}", });</a:t>
            </a:r>
          </a:p>
        </p:txBody>
      </p:sp>
    </p:spTree>
    <p:extLst>
      <p:ext uri="{BB962C8B-B14F-4D97-AF65-F5344CB8AC3E}">
        <p14:creationId xmlns:p14="http://schemas.microsoft.com/office/powerpoint/2010/main" val="26093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Рутирането на атрибутите използва набор от атрибути, за да обръщат действията директно към шаблоните на маршрута.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Атрибут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EFF4C8-DE25-436F-86FD-7D874A71E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523" y="4090901"/>
            <a:ext cx="3291711" cy="2434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457AF6D-2B0B-49F4-8D1C-45AED5F1FF3E}"/>
              </a:ext>
            </a:extLst>
          </p:cNvPr>
          <p:cNvSpPr txBox="1">
            <a:spLocks/>
          </p:cNvSpPr>
          <p:nvPr/>
        </p:nvSpPr>
        <p:spPr>
          <a:xfrm>
            <a:off x="764852" y="2324350"/>
            <a:ext cx="10239389" cy="144921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2000" dirty="0">
                <a:solidFill>
                  <a:schemeClr val="tx1"/>
                </a:solidFill>
                <a:effectLst/>
              </a:rPr>
              <a:t>public void Configure(IApplicationBuilder app, IHostingEnvironment env)</a:t>
            </a:r>
          </a:p>
          <a:p>
            <a:r>
              <a:rPr lang="en-US" sz="2000" dirty="0">
                <a:solidFill>
                  <a:schemeClr val="tx1"/>
                </a:solidFill>
                <a:effectLst/>
              </a:rPr>
              <a:t>{</a:t>
            </a:r>
          </a:p>
          <a:p>
            <a:r>
              <a:rPr lang="en-PH" sz="2000" dirty="0">
                <a:solidFill>
                  <a:schemeClr val="tx1"/>
                </a:solidFill>
                <a:effectLst/>
              </a:rPr>
              <a:t>    app.UseMvc(</a:t>
            </a:r>
            <a:r>
              <a:rPr lang="en-US" sz="2000" dirty="0">
                <a:solidFill>
                  <a:schemeClr val="tx1"/>
                </a:solidFill>
                <a:effectLst/>
              </a:rPr>
              <a:t>);</a:t>
            </a:r>
            <a:endParaRPr lang="bg-BG" sz="2000" dirty="0">
              <a:solidFill>
                <a:schemeClr val="tx1"/>
              </a:solidFill>
              <a:effectLst/>
            </a:endParaRPr>
          </a:p>
          <a:p>
            <a:r>
              <a:rPr lang="en-US" sz="2000" dirty="0">
                <a:solidFill>
                  <a:schemeClr val="tx1"/>
                </a:solidFill>
                <a:effectLst/>
              </a:rPr>
              <a:t>}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1D9FE7A2-5D1D-4D57-824C-197B044FFF1F}"/>
              </a:ext>
            </a:extLst>
          </p:cNvPr>
          <p:cNvSpPr txBox="1">
            <a:spLocks/>
          </p:cNvSpPr>
          <p:nvPr/>
        </p:nvSpPr>
        <p:spPr>
          <a:xfrm>
            <a:off x="764852" y="4032990"/>
            <a:ext cx="6243960" cy="2680322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2000" dirty="0">
                <a:solidFill>
                  <a:schemeClr val="tx1"/>
                </a:solidFill>
                <a:effectLst/>
              </a:rPr>
              <a:t>public class </a:t>
            </a:r>
            <a:r>
              <a:rPr lang="en-US" sz="2000" dirty="0" err="1">
                <a:solidFill>
                  <a:schemeClr val="tx1"/>
                </a:solidFill>
                <a:effectLst/>
              </a:rPr>
              <a:t>HomeController</a:t>
            </a:r>
            <a:r>
              <a:rPr lang="en-US" sz="2000" dirty="0">
                <a:solidFill>
                  <a:schemeClr val="tx1"/>
                </a:solidFill>
                <a:effectLst/>
              </a:rPr>
              <a:t> : Controller</a:t>
            </a:r>
          </a:p>
          <a:p>
            <a:r>
              <a:rPr lang="en-US" sz="2000" dirty="0">
                <a:solidFill>
                  <a:schemeClr val="tx1"/>
                </a:solidFill>
                <a:effectLst/>
              </a:rPr>
              <a:t>{</a:t>
            </a:r>
          </a:p>
          <a:p>
            <a:r>
              <a:rPr lang="en-US" sz="2000" dirty="0">
                <a:solidFill>
                  <a:schemeClr val="tx1"/>
                </a:solidFill>
                <a:effectLst/>
              </a:rPr>
              <a:t>    [Route("/")]</a:t>
            </a:r>
          </a:p>
          <a:p>
            <a:r>
              <a:rPr lang="en-US" sz="2000" dirty="0">
                <a:solidFill>
                  <a:schemeClr val="tx1"/>
                </a:solidFill>
                <a:effectLst/>
              </a:rPr>
              <a:t>    public IActionResult Index()</a:t>
            </a:r>
          </a:p>
          <a:p>
            <a:r>
              <a:rPr lang="en-US" sz="2000" dirty="0">
                <a:solidFill>
                  <a:schemeClr val="tx1"/>
                </a:solidFill>
                <a:effectLst/>
              </a:rPr>
              <a:t>    {</a:t>
            </a:r>
          </a:p>
          <a:p>
            <a:r>
              <a:rPr lang="en-US" sz="2000" dirty="0">
                <a:solidFill>
                  <a:schemeClr val="tx1"/>
                </a:solidFill>
                <a:effectLst/>
              </a:rPr>
              <a:t>        return View();</a:t>
            </a:r>
          </a:p>
          <a:p>
            <a:r>
              <a:rPr lang="en-US" sz="2000" dirty="0">
                <a:solidFill>
                  <a:schemeClr val="tx1"/>
                </a:solidFill>
                <a:effectLst/>
              </a:rPr>
              <a:t>    }</a:t>
            </a:r>
          </a:p>
          <a:p>
            <a:r>
              <a:rPr lang="en-US" sz="2000" dirty="0">
                <a:solidFill>
                  <a:schemeClr val="tx1"/>
                </a:solidFill>
                <a:effectLst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324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dirty="0"/>
              <a:t>Рутирането на атрибутите също може директно да дефинира метода на заявка.</a:t>
            </a:r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r>
              <a:rPr lang="bg-BG" sz="3200" dirty="0"/>
              <a:t>Атрибутите </a:t>
            </a:r>
            <a:r>
              <a:rPr lang="en-US" sz="3200" dirty="0"/>
              <a:t>Http {action} </a:t>
            </a:r>
            <a:r>
              <a:rPr lang="bg-BG" sz="3200" dirty="0"/>
              <a:t>често се използват в </a:t>
            </a:r>
            <a:r>
              <a:rPr lang="en-US" sz="3200" dirty="0"/>
              <a:t>REST API.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Атрибут (2)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8804FF3C-AB3C-485F-BA35-BD31AC5C205E}"/>
              </a:ext>
            </a:extLst>
          </p:cNvPr>
          <p:cNvSpPr txBox="1">
            <a:spLocks/>
          </p:cNvSpPr>
          <p:nvPr/>
        </p:nvSpPr>
        <p:spPr>
          <a:xfrm>
            <a:off x="478590" y="2261901"/>
            <a:ext cx="5486400" cy="3665207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2000" dirty="0">
                <a:solidFill>
                  <a:schemeClr val="tx1"/>
                </a:solidFill>
                <a:effectLst/>
              </a:rPr>
              <a:t>public class HomeController : Controller</a:t>
            </a:r>
          </a:p>
          <a:p>
            <a:r>
              <a:rPr lang="en-US" sz="2000" dirty="0">
                <a:solidFill>
                  <a:schemeClr val="tx1"/>
                </a:solidFill>
                <a:effectLst/>
              </a:rPr>
              <a:t>{</a:t>
            </a:r>
          </a:p>
          <a:p>
            <a:r>
              <a:rPr lang="en-US" sz="2000" dirty="0">
                <a:solidFill>
                  <a:schemeClr val="tx1"/>
                </a:solidFill>
                <a:effectLst/>
              </a:rPr>
              <a:t>    //...</a:t>
            </a:r>
          </a:p>
          <a:p>
            <a:endParaRPr lang="en-US" sz="2000" dirty="0">
              <a:solidFill>
                <a:schemeClr val="tx1"/>
              </a:solidFill>
              <a:effectLst/>
            </a:endParaRPr>
          </a:p>
          <a:p>
            <a:r>
              <a:rPr lang="en-US" sz="2000" dirty="0">
                <a:solidFill>
                  <a:schemeClr val="tx1"/>
                </a:solidFill>
                <a:effectLst/>
              </a:rPr>
              <a:t>    [HttpGet("/")]</a:t>
            </a:r>
          </a:p>
          <a:p>
            <a:r>
              <a:rPr lang="en-US" sz="2000" dirty="0">
                <a:solidFill>
                  <a:schemeClr val="tx1"/>
                </a:solidFill>
                <a:effectLst/>
              </a:rPr>
              <a:t>    public IActionResult Index()</a:t>
            </a:r>
          </a:p>
          <a:p>
            <a:r>
              <a:rPr lang="en-US" sz="2000" dirty="0">
                <a:solidFill>
                  <a:schemeClr val="tx1"/>
                </a:solidFill>
                <a:effectLst/>
              </a:rPr>
              <a:t>    {</a:t>
            </a:r>
          </a:p>
          <a:p>
            <a:r>
              <a:rPr lang="en-US" sz="2000" dirty="0">
                <a:solidFill>
                  <a:schemeClr val="tx1"/>
                </a:solidFill>
                <a:effectLst/>
              </a:rPr>
              <a:t>        return View();</a:t>
            </a:r>
          </a:p>
          <a:p>
            <a:r>
              <a:rPr lang="en-US" sz="2000" dirty="0">
                <a:solidFill>
                  <a:schemeClr val="tx1"/>
                </a:solidFill>
                <a:effectLst/>
              </a:rPr>
              <a:t>    }</a:t>
            </a:r>
          </a:p>
          <a:p>
            <a:r>
              <a:rPr lang="en-US" sz="2000" dirty="0">
                <a:solidFill>
                  <a:schemeClr val="tx1"/>
                </a:solidFill>
                <a:effectLst/>
              </a:rPr>
              <a:t>}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6ACBA6-9631-4695-BF8E-40B70E2290C9}"/>
              </a:ext>
            </a:extLst>
          </p:cNvPr>
          <p:cNvSpPr txBox="1">
            <a:spLocks/>
          </p:cNvSpPr>
          <p:nvPr/>
        </p:nvSpPr>
        <p:spPr>
          <a:xfrm>
            <a:off x="6248401" y="2261900"/>
            <a:ext cx="5463423" cy="3665207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2000" dirty="0">
                <a:solidFill>
                  <a:schemeClr val="tx1"/>
                </a:solidFill>
                <a:effectLst/>
              </a:rPr>
              <a:t>public class UsersController : Controller</a:t>
            </a:r>
          </a:p>
          <a:p>
            <a:r>
              <a:rPr lang="en-US" sz="2000" dirty="0">
                <a:solidFill>
                  <a:schemeClr val="tx1"/>
                </a:solidFill>
                <a:effectLst/>
              </a:rPr>
              <a:t>{</a:t>
            </a:r>
          </a:p>
          <a:p>
            <a:r>
              <a:rPr lang="en-US" sz="2000" dirty="0">
                <a:solidFill>
                  <a:schemeClr val="tx1"/>
                </a:solidFill>
                <a:effectLst/>
              </a:rPr>
              <a:t>    //...</a:t>
            </a:r>
          </a:p>
          <a:p>
            <a:r>
              <a:rPr lang="en-US" sz="2000" dirty="0">
                <a:solidFill>
                  <a:schemeClr val="tx1"/>
                </a:solidFill>
                <a:effectLst/>
              </a:rPr>
              <a:t>    </a:t>
            </a:r>
          </a:p>
          <a:p>
            <a:r>
              <a:rPr lang="en-US" sz="2000" dirty="0">
                <a:solidFill>
                  <a:schemeClr val="tx1"/>
                </a:solidFill>
                <a:effectLst/>
              </a:rPr>
              <a:t>    [</a:t>
            </a:r>
            <a:r>
              <a:rPr lang="en-US" sz="2000" dirty="0" err="1">
                <a:solidFill>
                  <a:schemeClr val="tx1"/>
                </a:solidFill>
                <a:effectLst/>
              </a:rPr>
              <a:t>HttpPost</a:t>
            </a:r>
            <a:r>
              <a:rPr lang="en-US" sz="2000" dirty="0">
                <a:solidFill>
                  <a:schemeClr val="tx1"/>
                </a:solidFill>
                <a:effectLst/>
              </a:rPr>
              <a:t>("Login")]</a:t>
            </a:r>
          </a:p>
          <a:p>
            <a:r>
              <a:rPr lang="en-US" sz="2000" dirty="0">
                <a:solidFill>
                  <a:schemeClr val="tx1"/>
                </a:solidFill>
                <a:effectLst/>
              </a:rPr>
              <a:t>    public IActionResult Login()</a:t>
            </a:r>
          </a:p>
          <a:p>
            <a:r>
              <a:rPr lang="en-US" sz="2000" dirty="0">
                <a:solidFill>
                  <a:schemeClr val="tx1"/>
                </a:solidFill>
                <a:effectLst/>
              </a:rPr>
              <a:t>    {</a:t>
            </a:r>
          </a:p>
          <a:p>
            <a:r>
              <a:rPr lang="en-US" sz="2000" dirty="0">
                <a:solidFill>
                  <a:schemeClr val="tx1"/>
                </a:solidFill>
                <a:effectLst/>
              </a:rPr>
              <a:t>        return View();</a:t>
            </a:r>
          </a:p>
          <a:p>
            <a:r>
              <a:rPr lang="en-US" sz="2000" dirty="0">
                <a:solidFill>
                  <a:schemeClr val="tx1"/>
                </a:solidFill>
                <a:effectLst/>
              </a:rPr>
              <a:t>    }</a:t>
            </a:r>
          </a:p>
          <a:p>
            <a:r>
              <a:rPr lang="en-US" sz="2000" dirty="0">
                <a:solidFill>
                  <a:schemeClr val="tx1"/>
                </a:solidFill>
                <a:effectLst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9405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Рутирането на атрибути ви позволява да създавате няколко маршрута за едно действие.</a:t>
            </a:r>
          </a:p>
          <a:p>
            <a:r>
              <a:rPr lang="ru-RU" sz="2400" dirty="0"/>
              <a:t>Той също така ви позволява да комбинирате маршрут за контролер и маршрут за действие.</a:t>
            </a:r>
          </a:p>
          <a:p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Атрибут (2)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F044DE7-E47D-4590-A566-1D9E09FC2A76}"/>
              </a:ext>
            </a:extLst>
          </p:cNvPr>
          <p:cNvSpPr txBox="1">
            <a:spLocks/>
          </p:cNvSpPr>
          <p:nvPr/>
        </p:nvSpPr>
        <p:spPr>
          <a:xfrm>
            <a:off x="606467" y="3048000"/>
            <a:ext cx="4343400" cy="354209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1800" dirty="0">
                <a:solidFill>
                  <a:schemeClr val="tx1"/>
                </a:solidFill>
                <a:effectLst/>
              </a:rPr>
              <a:t>public class HomeController : Controller</a:t>
            </a:r>
          </a:p>
          <a:p>
            <a:r>
              <a:rPr lang="en-US" sz="1800" dirty="0">
                <a:solidFill>
                  <a:schemeClr val="tx1"/>
                </a:solidFill>
                <a:effectLst/>
              </a:rPr>
              <a:t>{</a:t>
            </a:r>
          </a:p>
          <a:p>
            <a:r>
              <a:rPr lang="en-US" sz="1800" dirty="0">
                <a:solidFill>
                  <a:schemeClr val="tx1"/>
                </a:solidFill>
                <a:effectLst/>
              </a:rPr>
              <a:t>    //...</a:t>
            </a:r>
          </a:p>
          <a:p>
            <a:endParaRPr lang="en-US" sz="1800" dirty="0">
              <a:solidFill>
                <a:schemeClr val="tx1"/>
              </a:solidFill>
              <a:effectLst/>
            </a:endParaRPr>
          </a:p>
          <a:p>
            <a:r>
              <a:rPr lang="en-US" sz="1800" dirty="0">
                <a:solidFill>
                  <a:schemeClr val="tx1"/>
                </a:solidFill>
                <a:effectLst/>
              </a:rPr>
              <a:t>    [Route("/")]</a:t>
            </a:r>
          </a:p>
          <a:p>
            <a:r>
              <a:rPr lang="en-US" sz="1800" dirty="0">
                <a:solidFill>
                  <a:schemeClr val="tx1"/>
                </a:solidFill>
                <a:effectLst/>
              </a:rPr>
              <a:t>    [Route("Index")]    </a:t>
            </a:r>
          </a:p>
          <a:p>
            <a:r>
              <a:rPr lang="en-US" sz="1800" dirty="0">
                <a:solidFill>
                  <a:schemeClr val="tx1"/>
                </a:solidFill>
                <a:effectLst/>
              </a:rPr>
              <a:t>    public IActionResult Index()</a:t>
            </a:r>
          </a:p>
          <a:p>
            <a:r>
              <a:rPr lang="en-US" sz="1800" dirty="0">
                <a:solidFill>
                  <a:schemeClr val="tx1"/>
                </a:solidFill>
                <a:effectLst/>
              </a:rPr>
              <a:t>    {</a:t>
            </a:r>
          </a:p>
          <a:p>
            <a:r>
              <a:rPr lang="en-US" sz="1800" dirty="0">
                <a:solidFill>
                  <a:schemeClr val="tx1"/>
                </a:solidFill>
                <a:effectLst/>
              </a:rPr>
              <a:t>        return View();</a:t>
            </a:r>
          </a:p>
          <a:p>
            <a:r>
              <a:rPr lang="en-US" sz="1800" dirty="0">
                <a:solidFill>
                  <a:schemeClr val="tx1"/>
                </a:solidFill>
                <a:effectLst/>
              </a:rPr>
              <a:t>    }</a:t>
            </a:r>
          </a:p>
          <a:p>
            <a:r>
              <a:rPr lang="en-US" sz="1800" dirty="0">
                <a:solidFill>
                  <a:schemeClr val="tx1"/>
                </a:solidFill>
                <a:effectLst/>
              </a:rPr>
              <a:t>}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863BEE-96AF-498D-BFB6-6AB4ADD28DDA}"/>
              </a:ext>
            </a:extLst>
          </p:cNvPr>
          <p:cNvSpPr txBox="1">
            <a:spLocks/>
          </p:cNvSpPr>
          <p:nvPr/>
        </p:nvSpPr>
        <p:spPr>
          <a:xfrm>
            <a:off x="5373501" y="2590800"/>
            <a:ext cx="6600811" cy="381909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1800" dirty="0">
                <a:solidFill>
                  <a:schemeClr val="tx1"/>
                </a:solidFill>
                <a:effectLst/>
              </a:rPr>
              <a:t>[Route("Home")] </a:t>
            </a:r>
          </a:p>
          <a:p>
            <a:r>
              <a:rPr lang="en-US" sz="1800" dirty="0">
                <a:solidFill>
                  <a:schemeClr val="tx1"/>
                </a:solidFill>
                <a:effectLst/>
              </a:rPr>
              <a:t>public class HomeController : Controller</a:t>
            </a:r>
          </a:p>
          <a:p>
            <a:r>
              <a:rPr lang="en-US" sz="1800" dirty="0">
                <a:solidFill>
                  <a:schemeClr val="tx1"/>
                </a:solidFill>
                <a:effectLst/>
              </a:rPr>
              <a:t>{</a:t>
            </a:r>
          </a:p>
          <a:p>
            <a:r>
              <a:rPr lang="en-US" sz="1800" dirty="0">
                <a:solidFill>
                  <a:schemeClr val="tx1"/>
                </a:solidFill>
                <a:effectLst/>
              </a:rPr>
              <a:t>    //...</a:t>
            </a:r>
          </a:p>
          <a:p>
            <a:endParaRPr lang="en-US" sz="1800" dirty="0">
              <a:solidFill>
                <a:schemeClr val="tx1"/>
              </a:solidFill>
              <a:effectLst/>
            </a:endParaRPr>
          </a:p>
          <a:p>
            <a:r>
              <a:rPr lang="en-US" sz="1800" dirty="0">
                <a:solidFill>
                  <a:schemeClr val="tx1"/>
                </a:solidFill>
                <a:effectLst/>
              </a:rPr>
              <a:t>    [Route("/")] // Does not combine, Route – /</a:t>
            </a:r>
          </a:p>
          <a:p>
            <a:r>
              <a:rPr lang="en-US" sz="1800" dirty="0">
                <a:solidFill>
                  <a:schemeClr val="tx1"/>
                </a:solidFill>
                <a:effectLst/>
              </a:rPr>
              <a:t>    [Route("Index")] // Route - /Home/Index</a:t>
            </a:r>
          </a:p>
          <a:p>
            <a:r>
              <a:rPr lang="en-US" sz="1800" dirty="0">
                <a:solidFill>
                  <a:schemeClr val="tx1"/>
                </a:solidFill>
                <a:effectLst/>
              </a:rPr>
              <a:t>    [Route("")] // Route - /Home</a:t>
            </a:r>
          </a:p>
          <a:p>
            <a:r>
              <a:rPr lang="en-US" sz="1800" dirty="0">
                <a:solidFill>
                  <a:schemeClr val="tx1"/>
                </a:solidFill>
                <a:effectLst/>
              </a:rPr>
              <a:t>    public IActionResult Index()</a:t>
            </a:r>
          </a:p>
          <a:p>
            <a:r>
              <a:rPr lang="en-US" sz="1800" dirty="0">
                <a:solidFill>
                  <a:schemeClr val="tx1"/>
                </a:solidFill>
                <a:effectLst/>
              </a:rPr>
              <a:t>    {</a:t>
            </a:r>
          </a:p>
          <a:p>
            <a:r>
              <a:rPr lang="en-US" sz="1800" dirty="0">
                <a:solidFill>
                  <a:schemeClr val="tx1"/>
                </a:solidFill>
                <a:effectLst/>
              </a:rPr>
              <a:t>        return View();</a:t>
            </a:r>
          </a:p>
          <a:p>
            <a:r>
              <a:rPr lang="en-US" sz="1800" dirty="0">
                <a:solidFill>
                  <a:schemeClr val="tx1"/>
                </a:solidFill>
                <a:effectLst/>
              </a:rPr>
              <a:t>    }</a:t>
            </a:r>
          </a:p>
          <a:p>
            <a:r>
              <a:rPr lang="en-US" sz="1800" dirty="0">
                <a:solidFill>
                  <a:schemeClr val="tx1"/>
                </a:solidFill>
                <a:effectLst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3365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46212" y="4205103"/>
            <a:ext cx="8938472" cy="1568497"/>
          </a:xfrm>
        </p:spPr>
        <p:txBody>
          <a:bodyPr/>
          <a:lstStyle/>
          <a:p>
            <a:r>
              <a:rPr lang="bg-BG" dirty="0" err="1"/>
              <a:t>Рутиране</a:t>
            </a:r>
            <a:r>
              <a:rPr lang="bg-BG" dirty="0"/>
              <a:t> на статични файлове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524625"/>
            <a:ext cx="428625" cy="196850"/>
          </a:xfrm>
        </p:spPr>
        <p:txBody>
          <a:bodyPr/>
          <a:lstStyle/>
          <a:p>
            <a:fld id="{C014DD1E-5D91-48A3-AD6D-45FBA980D106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D37B4F-9E2A-4525-9496-6F2DAE5D9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212" y="1905000"/>
            <a:ext cx="3866974" cy="174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271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C0CAA4-22EC-4C88-83D1-5E57E4B2F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04" y="1392008"/>
            <a:ext cx="11804745" cy="485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0603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Статичните файлове са необходимост за работа на уеб приложение.</a:t>
            </a:r>
          </a:p>
          <a:p>
            <a:r>
              <a:rPr lang="ru-RU" dirty="0"/>
              <a:t>Файлове като HTML, CSS, JS и различни активи могат да се обслужват директно на клиенти с ASP.NET Core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Това ще каже на ASP.NET Core App да обслужва статичните файлове в директорията wwwroot.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Статични файлове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87532B8B-1221-4D24-8EAC-4B51CD84FB18}"/>
              </a:ext>
            </a:extLst>
          </p:cNvPr>
          <p:cNvSpPr txBox="1">
            <a:spLocks/>
          </p:cNvSpPr>
          <p:nvPr/>
        </p:nvSpPr>
        <p:spPr>
          <a:xfrm>
            <a:off x="608012" y="3581400"/>
            <a:ext cx="10239389" cy="144921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2000" dirty="0">
                <a:solidFill>
                  <a:schemeClr val="tx1"/>
                </a:solidFill>
                <a:effectLst/>
              </a:rPr>
              <a:t>public void Configure(IApplicationBuilder app, IHostingEnvironment env)</a:t>
            </a:r>
          </a:p>
          <a:p>
            <a:r>
              <a:rPr lang="en-US" sz="2000" dirty="0">
                <a:solidFill>
                  <a:schemeClr val="tx1"/>
                </a:solidFill>
                <a:effectLst/>
              </a:rPr>
              <a:t>{</a:t>
            </a:r>
          </a:p>
          <a:p>
            <a:r>
              <a:rPr lang="en-PH" sz="2000" dirty="0">
                <a:solidFill>
                  <a:schemeClr val="tx1"/>
                </a:solidFill>
                <a:effectLst/>
              </a:rPr>
              <a:t>    app.UseStaticFiles(</a:t>
            </a:r>
            <a:r>
              <a:rPr lang="en-US" sz="2000" dirty="0">
                <a:solidFill>
                  <a:schemeClr val="tx1"/>
                </a:solidFill>
                <a:effectLst/>
              </a:rPr>
              <a:t>);</a:t>
            </a:r>
          </a:p>
          <a:p>
            <a:r>
              <a:rPr lang="en-US" sz="2000" dirty="0">
                <a:solidFill>
                  <a:schemeClr val="tx1"/>
                </a:solidFill>
                <a:effectLst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280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815" y="1130609"/>
            <a:ext cx="11804822" cy="557035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Може да се модифицира, за да служи на други папки.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bg-BG" dirty="0"/>
              <a:t>Това ще обслужва файла „</a:t>
            </a:r>
            <a:r>
              <a:rPr lang="en-US" dirty="0"/>
              <a:t>style.css“ </a:t>
            </a:r>
            <a:r>
              <a:rPr lang="bg-BG" dirty="0"/>
              <a:t>при поискване „</a:t>
            </a:r>
            <a:r>
              <a:rPr lang="en-US" dirty="0"/>
              <a:t>http: // {app} /files/style.css“ </a:t>
            </a:r>
            <a:r>
              <a:rPr lang="bg-BG" dirty="0"/>
              <a:t>от „</a:t>
            </a:r>
            <a:r>
              <a:rPr lang="en-US" dirty="0"/>
              <a:t>OtherFiles“ </a:t>
            </a:r>
            <a:r>
              <a:rPr lang="bg-BG" dirty="0"/>
              <a:t>вместо „</a:t>
            </a:r>
            <a:r>
              <a:rPr lang="en-US" dirty="0"/>
              <a:t>wwwroot“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Статични файлове (2)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87532B8B-1221-4D24-8EAC-4B51CD84FB18}"/>
              </a:ext>
            </a:extLst>
          </p:cNvPr>
          <p:cNvSpPr txBox="1">
            <a:spLocks/>
          </p:cNvSpPr>
          <p:nvPr/>
        </p:nvSpPr>
        <p:spPr>
          <a:xfrm>
            <a:off x="608012" y="1676400"/>
            <a:ext cx="10239389" cy="403453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2000" dirty="0">
                <a:solidFill>
                  <a:schemeClr val="tx1"/>
                </a:solidFill>
                <a:effectLst/>
              </a:rPr>
              <a:t>public void Configure(IApplicationBuilder app, IHostingEnvironment env)</a:t>
            </a:r>
          </a:p>
          <a:p>
            <a:r>
              <a:rPr lang="en-US" sz="2000" dirty="0">
                <a:solidFill>
                  <a:schemeClr val="tx1"/>
                </a:solidFill>
                <a:effectLst/>
              </a:rPr>
              <a:t>{</a:t>
            </a:r>
          </a:p>
          <a:p>
            <a:r>
              <a:rPr lang="en-PH" sz="2000" dirty="0">
                <a:solidFill>
                  <a:schemeClr val="tx1"/>
                </a:solidFill>
                <a:effectLst/>
              </a:rPr>
              <a:t>    app.UseStaticFiles(); // For the wwwroot folder</a:t>
            </a:r>
          </a:p>
          <a:p>
            <a:endParaRPr lang="en-PH" sz="2000" dirty="0">
              <a:solidFill>
                <a:schemeClr val="tx1"/>
              </a:solidFill>
              <a:effectLst/>
            </a:endParaRPr>
          </a:p>
          <a:p>
            <a:r>
              <a:rPr lang="en-PH" sz="2000" dirty="0">
                <a:solidFill>
                  <a:schemeClr val="tx1"/>
                </a:solidFill>
                <a:effectLst/>
              </a:rPr>
              <a:t>    app.UseStaticFiles(new StaticFileOptions()</a:t>
            </a:r>
          </a:p>
          <a:p>
            <a:r>
              <a:rPr lang="en-PH" sz="2000" dirty="0">
                <a:solidFill>
                  <a:schemeClr val="tx1"/>
                </a:solidFill>
                <a:effectLst/>
              </a:rPr>
              <a:t>    {</a:t>
            </a:r>
          </a:p>
          <a:p>
            <a:r>
              <a:rPr lang="en-PH" sz="2000" dirty="0">
                <a:solidFill>
                  <a:schemeClr val="tx1"/>
                </a:solidFill>
                <a:effectLst/>
              </a:rPr>
              <a:t>        FileProvider = new PhysicalFileProvider(</a:t>
            </a:r>
          </a:p>
          <a:p>
            <a:r>
              <a:rPr lang="en-PH" sz="2000" dirty="0">
                <a:solidFill>
                  <a:schemeClr val="tx1"/>
                </a:solidFill>
                <a:effectLst/>
              </a:rPr>
              <a:t>            Path.Combine(Directory.GetCurrentDirectory(), "OtherFiles")),</a:t>
            </a:r>
          </a:p>
          <a:p>
            <a:r>
              <a:rPr lang="en-PH" sz="2000" dirty="0">
                <a:solidFill>
                  <a:schemeClr val="tx1"/>
                </a:solidFill>
                <a:effectLst/>
              </a:rPr>
              <a:t>        RequestPath = new PathString("/files")</a:t>
            </a:r>
          </a:p>
          <a:p>
            <a:r>
              <a:rPr lang="en-PH" sz="2000" dirty="0">
                <a:solidFill>
                  <a:schemeClr val="tx1"/>
                </a:solidFill>
                <a:effectLst/>
              </a:rPr>
              <a:t>    });</a:t>
            </a:r>
          </a:p>
          <a:p>
            <a:r>
              <a:rPr lang="en-US" sz="2000" dirty="0">
                <a:solidFill>
                  <a:schemeClr val="tx1"/>
                </a:solidFill>
                <a:effectLst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7043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Razor View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524625"/>
            <a:ext cx="428625" cy="196850"/>
          </a:xfrm>
        </p:spPr>
        <p:txBody>
          <a:bodyPr/>
          <a:lstStyle/>
          <a:p>
            <a:fld id="{C014DD1E-5D91-48A3-AD6D-45FBA980D106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7" name="Graphic 6" descr="Pocket knife">
            <a:extLst>
              <a:ext uri="{FF2B5EF4-FFF2-40B4-BE49-F238E27FC236}">
                <a16:creationId xmlns:a16="http://schemas.microsoft.com/office/drawing/2014/main" id="{FAEB71FB-1CEA-4AB6-A425-6100CAC66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35894" y="1535920"/>
            <a:ext cx="2320212" cy="232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1772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HTML шаблони на приложението</a:t>
            </a:r>
          </a:p>
          <a:p>
            <a:r>
              <a:rPr lang="ru-RU" sz="3600" dirty="0"/>
              <a:t>На разположение много двигатели за оглед</a:t>
            </a:r>
          </a:p>
          <a:p>
            <a:pPr lvl="1"/>
            <a:r>
              <a:rPr lang="ru-RU" dirty="0"/>
              <a:t>Прегледът на двигателите изпълнява код и предоставя HTML</a:t>
            </a:r>
          </a:p>
          <a:p>
            <a:pPr lvl="1"/>
            <a:r>
              <a:rPr lang="ru-RU" dirty="0"/>
              <a:t>Осигурете много помощници за лесно генериране на HTML</a:t>
            </a:r>
          </a:p>
          <a:p>
            <a:pPr lvl="1"/>
            <a:r>
              <a:rPr lang="ru-RU" dirty="0"/>
              <a:t>Най-популярният е Razor View Engine</a:t>
            </a:r>
          </a:p>
          <a:p>
            <a:r>
              <a:rPr lang="ru-RU" sz="3600" dirty="0"/>
              <a:t>Можем да предаваме данни на изгледи чрез:</a:t>
            </a:r>
          </a:p>
          <a:p>
            <a:pPr lvl="1"/>
            <a:r>
              <a:rPr lang="ru-RU" dirty="0"/>
              <a:t>ViewBag, ViewData и Model (силно типизирани изгледи)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err="1"/>
              <a:t>Изглеги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4889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Синтаксис за маркиране на шаблона</a:t>
            </a:r>
          </a:p>
          <a:p>
            <a:r>
              <a:rPr lang="ru-RU" dirty="0"/>
              <a:t>Проста </a:t>
            </a:r>
            <a:r>
              <a:rPr lang="ru-RU" dirty="0" err="1"/>
              <a:t>синтактична</a:t>
            </a:r>
            <a:r>
              <a:rPr lang="ru-RU" dirty="0"/>
              <a:t> машина</a:t>
            </a:r>
          </a:p>
          <a:p>
            <a:r>
              <a:rPr lang="ru-RU" dirty="0"/>
              <a:t>Въз основа на езика за програмиране на C #</a:t>
            </a:r>
          </a:p>
          <a:p>
            <a:r>
              <a:rPr lang="ru-RU" dirty="0"/>
              <a:t>Подход за шаблониране, фокусиран върху кода, с минимален преход между HTML и код</a:t>
            </a:r>
          </a:p>
          <a:p>
            <a:r>
              <a:rPr lang="ru-RU" dirty="0"/>
              <a:t>Синтаксисът на Razor стартира кодови </a:t>
            </a:r>
            <a:r>
              <a:rPr lang="ru-RU" dirty="0" err="1"/>
              <a:t>блокове</a:t>
            </a:r>
            <a:r>
              <a:rPr lang="ru-RU" dirty="0"/>
              <a:t> </a:t>
            </a:r>
            <a:r>
              <a:rPr lang="ru-RU" dirty="0" err="1"/>
              <a:t>със</a:t>
            </a:r>
            <a:r>
              <a:rPr lang="ru-RU" dirty="0"/>
              <a:t> символ @ и не изисква изрично затваряне на кодовия блок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Razor</a:t>
            </a:r>
          </a:p>
        </p:txBody>
      </p:sp>
      <p:pic>
        <p:nvPicPr>
          <p:cNvPr id="5" name="Picture 2" descr="http://4.bp.blogspot.com/-a6YTA0JT92s/UCsiVEUT02I/AAAAAAAABgs/ZW9FTY2Ea7Q/s1600/raz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964" y="402795"/>
            <a:ext cx="3109800" cy="1847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13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g-BG" dirty="0"/>
              <a:t>С</a:t>
            </a:r>
            <a:r>
              <a:rPr lang="en-US" dirty="0"/>
              <a:t> </a:t>
            </a:r>
            <a:r>
              <a:rPr lang="en-US" dirty="0" err="1"/>
              <a:t>ViewBag</a:t>
            </a:r>
            <a:r>
              <a:rPr lang="en-US" dirty="0"/>
              <a:t> (</a:t>
            </a:r>
            <a:r>
              <a:rPr lang="bg-BG" dirty="0"/>
              <a:t>динамичен тип</a:t>
            </a:r>
            <a:r>
              <a:rPr lang="en-US" dirty="0"/>
              <a:t>):</a:t>
            </a:r>
          </a:p>
          <a:p>
            <a:pPr lvl="1"/>
            <a:r>
              <a:rPr lang="bg-BG" dirty="0"/>
              <a:t>Действие</a:t>
            </a:r>
            <a:r>
              <a:rPr lang="en-US" dirty="0"/>
              <a:t>: </a:t>
            </a:r>
            <a:r>
              <a:rPr lang="en-US" dirty="0" err="1"/>
              <a:t>ViewBag.Message</a:t>
            </a:r>
            <a:r>
              <a:rPr lang="en-US" dirty="0"/>
              <a:t> = "Hello World!";</a:t>
            </a:r>
          </a:p>
          <a:p>
            <a:pPr lvl="1"/>
            <a:r>
              <a:rPr lang="bg-BG" dirty="0"/>
              <a:t>Изглед</a:t>
            </a:r>
            <a:r>
              <a:rPr lang="en-US" dirty="0"/>
              <a:t>: @</a:t>
            </a:r>
            <a:r>
              <a:rPr lang="en-US" dirty="0" err="1"/>
              <a:t>ViewBag.Message</a:t>
            </a:r>
            <a:r>
              <a:rPr lang="en-US" dirty="0"/>
              <a:t> </a:t>
            </a:r>
          </a:p>
          <a:p>
            <a:r>
              <a:rPr lang="bg-BG" dirty="0"/>
              <a:t>С</a:t>
            </a:r>
            <a:r>
              <a:rPr lang="en-US" dirty="0"/>
              <a:t> ViewData (dictionary)</a:t>
            </a:r>
          </a:p>
          <a:p>
            <a:pPr lvl="1"/>
            <a:r>
              <a:rPr lang="bg-BG" dirty="0"/>
              <a:t>Действие </a:t>
            </a:r>
            <a:r>
              <a:rPr lang="en-US" dirty="0"/>
              <a:t>: ViewData["message"] = "Hello World!";</a:t>
            </a:r>
          </a:p>
          <a:p>
            <a:pPr lvl="1"/>
            <a:r>
              <a:rPr lang="bg-BG" dirty="0"/>
              <a:t>Изглед </a:t>
            </a:r>
            <a:r>
              <a:rPr lang="en-US" dirty="0"/>
              <a:t>: @ViewData["message"]</a:t>
            </a:r>
          </a:p>
          <a:p>
            <a:r>
              <a:rPr lang="bg-BG" dirty="0"/>
              <a:t>Със силно въведени изгледи:</a:t>
            </a:r>
            <a:endParaRPr lang="en-US" dirty="0"/>
          </a:p>
          <a:p>
            <a:pPr lvl="1"/>
            <a:r>
              <a:rPr lang="bg-BG" dirty="0"/>
              <a:t>Действие </a:t>
            </a:r>
            <a:r>
              <a:rPr lang="en-US" dirty="0"/>
              <a:t>: return View(model);</a:t>
            </a:r>
          </a:p>
          <a:p>
            <a:pPr lvl="1"/>
            <a:r>
              <a:rPr lang="bg-BG" dirty="0"/>
              <a:t>Изглед </a:t>
            </a:r>
            <a:r>
              <a:rPr lang="en-US" dirty="0"/>
              <a:t>: @model </a:t>
            </a:r>
            <a:r>
              <a:rPr lang="en-US" dirty="0" err="1"/>
              <a:t>ModelDataType</a:t>
            </a:r>
            <a:r>
              <a:rPr lang="en-US" dirty="0"/>
              <a:t>;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Предаване на данни към изглед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7260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ASP.NET Core Identity System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524625"/>
            <a:ext cx="428625" cy="196850"/>
          </a:xfrm>
        </p:spPr>
        <p:txBody>
          <a:bodyPr/>
          <a:lstStyle/>
          <a:p>
            <a:fld id="{C014DD1E-5D91-48A3-AD6D-45FBA980D106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7" name="Graphic 5" descr="User">
            <a:extLst>
              <a:ext uri="{FF2B5EF4-FFF2-40B4-BE49-F238E27FC236}">
                <a16:creationId xmlns:a16="http://schemas.microsoft.com/office/drawing/2014/main" id="{2222C537-3E26-4D85-ACCC-1910C8DA6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92690" y="895738"/>
            <a:ext cx="3206617" cy="320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8728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2800" dirty="0"/>
              <a:t>Системата </a:t>
            </a:r>
            <a:r>
              <a:rPr lang="en-US" sz="2800" dirty="0"/>
              <a:t>ASP.NET Core Identity</a:t>
            </a:r>
          </a:p>
          <a:p>
            <a:pPr lvl="1"/>
            <a:r>
              <a:rPr lang="bg-BG" sz="2800" dirty="0"/>
              <a:t>Система за удостоверяване и упълномощаване за </a:t>
            </a:r>
            <a:r>
              <a:rPr lang="en-US" sz="2800" dirty="0"/>
              <a:t>ASP.NET Core Web </a:t>
            </a:r>
            <a:r>
              <a:rPr lang="bg-BG" sz="2800" dirty="0"/>
              <a:t>приложения</a:t>
            </a:r>
            <a:endParaRPr lang="en-US" sz="2800" dirty="0"/>
          </a:p>
          <a:p>
            <a:pPr lvl="1"/>
            <a:r>
              <a:rPr lang="bg-BG" sz="2800" dirty="0"/>
              <a:t>Поддържа </a:t>
            </a:r>
            <a:r>
              <a:rPr lang="en-US" sz="2800" dirty="0"/>
              <a:t>ASP.NET Core MVC, Web API, </a:t>
            </a:r>
            <a:r>
              <a:rPr lang="en-US" sz="2800" dirty="0" err="1"/>
              <a:t>SignalR</a:t>
            </a:r>
            <a:r>
              <a:rPr lang="en-US" sz="2800" dirty="0"/>
              <a:t>, </a:t>
            </a:r>
            <a:r>
              <a:rPr lang="en-US" sz="2800" dirty="0" err="1"/>
              <a:t>Blazor</a:t>
            </a:r>
            <a:endParaRPr lang="en-US" sz="2800" dirty="0"/>
          </a:p>
          <a:p>
            <a:pPr lvl="1"/>
            <a:r>
              <a:rPr lang="bg-BG" sz="2800" dirty="0"/>
              <a:t>Работи с потребители, потребителски профили, влизане / излизане, роли и т.н.</a:t>
            </a:r>
            <a:endParaRPr lang="en-US" sz="2800" dirty="0"/>
          </a:p>
          <a:p>
            <a:pPr lvl="1"/>
            <a:r>
              <a:rPr lang="bg-BG" sz="2800" dirty="0"/>
              <a:t>Поддържа потребителските акаунти в локалната БД или във външния източник на данни</a:t>
            </a:r>
            <a:endParaRPr lang="en-US" sz="2800" dirty="0"/>
          </a:p>
          <a:p>
            <a:pPr lvl="1"/>
            <a:r>
              <a:rPr lang="bg-BG" sz="2800" dirty="0"/>
              <a:t>Включено чрез междинен софтуер: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ASP.NET Identity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0DCD5FB-F4EF-4D53-9A17-A1F646F30C13}"/>
              </a:ext>
            </a:extLst>
          </p:cNvPr>
          <p:cNvSpPr txBox="1">
            <a:spLocks/>
          </p:cNvSpPr>
          <p:nvPr/>
        </p:nvSpPr>
        <p:spPr>
          <a:xfrm>
            <a:off x="912812" y="6097354"/>
            <a:ext cx="7588376" cy="52588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2000" dirty="0" err="1">
                <a:solidFill>
                  <a:schemeClr val="tx1"/>
                </a:solidFill>
                <a:effectLst/>
              </a:rPr>
              <a:t>app.UseAuthentication</a:t>
            </a:r>
            <a:r>
              <a:rPr lang="en-US" sz="2000" dirty="0">
                <a:solidFill>
                  <a:schemeClr val="tx1"/>
                </a:solidFill>
                <a:effectLst/>
              </a:rPr>
              <a:t>();</a:t>
            </a:r>
          </a:p>
        </p:txBody>
      </p:sp>
      <p:pic>
        <p:nvPicPr>
          <p:cNvPr id="6" name="Picture 2" descr="http://www.graphicsfuel.com/wp-content/uploads/2012/07/books-icon-5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6037" y="5273676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98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ASP.NET Core е чудесна платформа за разработване на уеб приложения</a:t>
            </a:r>
          </a:p>
          <a:p>
            <a:r>
              <a:rPr lang="ru-RU" dirty="0"/>
              <a:t>Добре проектиран, лесно разтегаем, високо тестван</a:t>
            </a:r>
          </a:p>
          <a:p>
            <a:r>
              <a:rPr lang="ru-RU" dirty="0"/>
              <a:t>Има голяма (и нарастваща) общност</a:t>
            </a:r>
          </a:p>
          <a:p>
            <a:r>
              <a:rPr lang="ru-RU" dirty="0"/>
              <a:t>Но прави развитието по-лесно за наследените разработчици на ASP.NET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Обобщение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273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Въведение</a:t>
            </a:r>
            <a:r>
              <a:rPr lang="ru-RU" dirty="0"/>
              <a:t> в ASP.NET </a:t>
            </a:r>
            <a:r>
              <a:rPr lang="ru-RU" dirty="0" err="1"/>
              <a:t>Core</a:t>
            </a:r>
            <a:r>
              <a:rPr lang="ru-RU" dirty="0"/>
              <a:t> (MVC)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572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6212" y="4869900"/>
            <a:ext cx="8938472" cy="9037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bg-BG" dirty="0"/>
              <a:t>Общ преглед на </a:t>
            </a:r>
            <a:r>
              <a:rPr lang="en-US" dirty="0"/>
              <a:t>ASP.NET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524625"/>
            <a:ext cx="428625" cy="196850"/>
          </a:xfrm>
        </p:spPr>
        <p:txBody>
          <a:bodyPr/>
          <a:lstStyle/>
          <a:p>
            <a:fld id="{C014DD1E-5D91-48A3-AD6D-45FBA980D10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9672077" y="4114800"/>
            <a:ext cx="2108746" cy="22821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465834-9A4C-4784-94B6-38DCDCB995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287" y="1819624"/>
            <a:ext cx="4686321" cy="2380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93967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40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5570355"/>
          </a:xfrm>
        </p:spPr>
        <p:txBody>
          <a:bodyPr>
            <a:normAutofit/>
          </a:bodyPr>
          <a:lstStyle/>
          <a:p>
            <a:r>
              <a:rPr lang="bg-BG" dirty="0"/>
              <a:t>Настоящият курс </a:t>
            </a:r>
            <a:r>
              <a:rPr lang="en-US" dirty="0"/>
              <a:t>(</a:t>
            </a:r>
            <a:r>
              <a:rPr lang="bg-BG" dirty="0"/>
              <a:t>слайдове</a:t>
            </a:r>
            <a:r>
              <a:rPr lang="en-US" dirty="0"/>
              <a:t>, </a:t>
            </a:r>
            <a:r>
              <a:rPr lang="bg-BG" dirty="0"/>
              <a:t>примери</a:t>
            </a:r>
            <a:r>
              <a:rPr lang="en-US" dirty="0"/>
              <a:t>, </a:t>
            </a:r>
            <a:r>
              <a:rPr lang="bg-BG" dirty="0"/>
              <a:t>видео</a:t>
            </a:r>
            <a:r>
              <a:rPr lang="en-US" dirty="0"/>
              <a:t>, </a:t>
            </a:r>
            <a:r>
              <a:rPr lang="bg-BG" dirty="0"/>
              <a:t>задачи и др.</a:t>
            </a:r>
            <a:r>
              <a:rPr lang="en-US" dirty="0"/>
              <a:t>)</a:t>
            </a:r>
            <a:r>
              <a:rPr lang="bg-BG" dirty="0"/>
              <a:t> се разпространяват под свободен лиценз </a:t>
            </a:r>
            <a:r>
              <a:rPr lang="en-US" dirty="0"/>
              <a:t>"</a:t>
            </a:r>
            <a:r>
              <a:rPr lang="en-US" dirty="0">
                <a:hlinkClick r:id="rId3"/>
              </a:rPr>
              <a:t>Creative Commons </a:t>
            </a:r>
            <a:r>
              <a:rPr lang="en-US" noProof="1">
                <a:hlinkClick r:id="rId3"/>
              </a:rPr>
              <a:t>Attribution-NonCommercial-ShareAlike</a:t>
            </a:r>
            <a:r>
              <a:rPr lang="en-US" dirty="0">
                <a:hlinkClick r:id="rId3"/>
              </a:rPr>
              <a:t> 4.0 International</a:t>
            </a:r>
            <a:r>
              <a:rPr lang="en-US" dirty="0"/>
              <a:t>"</a:t>
            </a:r>
            <a:endParaRPr lang="bg-BG" dirty="0"/>
          </a:p>
          <a:p>
            <a:endParaRPr lang="bg-BG" sz="2400" dirty="0"/>
          </a:p>
          <a:p>
            <a:endParaRPr lang="bg-BG" sz="2400" dirty="0"/>
          </a:p>
          <a:p>
            <a:endParaRPr lang="bg-BG" sz="2400" dirty="0"/>
          </a:p>
          <a:p>
            <a:endParaRPr lang="bg-BG" sz="2400" dirty="0"/>
          </a:p>
          <a:p>
            <a:pPr>
              <a:spcBef>
                <a:spcPts val="1800"/>
              </a:spcBef>
            </a:pPr>
            <a:r>
              <a:rPr lang="bg-BG" sz="2400" dirty="0"/>
              <a:t>Благодарности</a:t>
            </a:r>
            <a:r>
              <a:rPr lang="en-US" sz="2400" dirty="0"/>
              <a:t>: </a:t>
            </a:r>
            <a:r>
              <a:rPr lang="bg-BG" sz="2400" dirty="0"/>
              <a:t>настоящият материал може да съдържа части от следните източници</a:t>
            </a:r>
            <a:endParaRPr lang="en-US" sz="2400" dirty="0"/>
          </a:p>
          <a:p>
            <a:pPr lvl="1"/>
            <a:r>
              <a:rPr lang="bg-BG" sz="2000" dirty="0"/>
              <a:t>Книга </a:t>
            </a:r>
            <a:r>
              <a:rPr lang="ru-RU" sz="2000" dirty="0">
                <a:hlinkClick r:id="rId4"/>
              </a:rPr>
              <a:t>"Принципи на програмирането със C#"</a:t>
            </a:r>
            <a:r>
              <a:rPr lang="bg-BG" sz="2000" dirty="0"/>
              <a:t> от Светлин Наков и колектив с лиценз</a:t>
            </a:r>
            <a:r>
              <a:rPr lang="en-US" sz="2000" dirty="0"/>
              <a:t> </a:t>
            </a:r>
            <a:r>
              <a:rPr lang="en-US" sz="2000" dirty="0">
                <a:hlinkClick r:id="rId5"/>
              </a:rPr>
              <a:t>CC-BY-SA</a:t>
            </a:r>
            <a:endParaRPr lang="bg-BG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Лиценз</a:t>
            </a:r>
            <a:endParaRPr lang="en-US" dirty="0"/>
          </a:p>
        </p:txBody>
      </p:sp>
      <p:pic>
        <p:nvPicPr>
          <p:cNvPr id="8" name="Picture 4">
            <a:hlinkClick r:id="rId3" tooltip="This work is licensed under the &quot;Creative Commons Attribution-NonCommercial-ShareAlike 4.0 International&quot; license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7637" y="3462620"/>
            <a:ext cx="3170776" cy="1109380"/>
          </a:xfrm>
          <a:prstGeom prst="roundRect">
            <a:avLst>
              <a:gd name="adj" fmla="val 4326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289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rgbClr val="234465"/>
              </a:buClr>
            </a:pPr>
            <a:r>
              <a:rPr lang="en-US" dirty="0"/>
              <a:t>ASP.NET Core </a:t>
            </a:r>
            <a:r>
              <a:rPr lang="bg-BG" dirty="0"/>
              <a:t>е уеб платформа с отворен код</a:t>
            </a:r>
          </a:p>
          <a:p>
            <a:pPr>
              <a:buClr>
                <a:srgbClr val="234465"/>
              </a:buClr>
            </a:pPr>
            <a:r>
              <a:rPr lang="bg-BG" dirty="0"/>
              <a:t>Можете да изграждате уеб приложения и услуги, </a:t>
            </a:r>
            <a:r>
              <a:rPr lang="en-US" dirty="0" err="1"/>
              <a:t>IoT</a:t>
            </a:r>
            <a:r>
              <a:rPr lang="en-US" dirty="0"/>
              <a:t> </a:t>
            </a:r>
            <a:r>
              <a:rPr lang="bg-BG" dirty="0"/>
              <a:t>приложения, мобилни пакети и всяко уеб-базирано решение с </a:t>
            </a:r>
            <a:r>
              <a:rPr lang="en-US" dirty="0"/>
              <a:t>ASP.NET Core</a:t>
            </a:r>
          </a:p>
          <a:p>
            <a:pPr>
              <a:buClr>
                <a:srgbClr val="234465"/>
              </a:buClr>
            </a:pPr>
            <a:r>
              <a:rPr lang="bg-BG" dirty="0"/>
              <a:t>Има перфектна интеграция с </a:t>
            </a:r>
            <a:r>
              <a:rPr lang="en-US" dirty="0"/>
              <a:t>Azure</a:t>
            </a:r>
            <a:endParaRPr lang="bg-BG" dirty="0"/>
          </a:p>
          <a:p>
            <a:pPr>
              <a:buClr>
                <a:srgbClr val="234465"/>
              </a:buClr>
            </a:pPr>
            <a:r>
              <a:rPr lang="bg-BG" dirty="0"/>
              <a:t>Страхотна документация: </a:t>
            </a:r>
            <a:r>
              <a:rPr lang="en-US" dirty="0"/>
              <a:t>https://docs.microsoft.com/en-us/aspnet</a:t>
            </a:r>
          </a:p>
          <a:p>
            <a:pPr>
              <a:buClr>
                <a:srgbClr val="234465"/>
              </a:buClr>
            </a:pPr>
            <a:r>
              <a:rPr lang="en-US" dirty="0"/>
              <a:t>ASP.NET Core </a:t>
            </a:r>
            <a:r>
              <a:rPr lang="bg-BG" dirty="0"/>
              <a:t>осигурява:</a:t>
            </a:r>
          </a:p>
          <a:p>
            <a:pPr>
              <a:buClr>
                <a:srgbClr val="234465"/>
              </a:buClr>
            </a:pPr>
            <a:r>
              <a:rPr lang="bg-BG" dirty="0"/>
              <a:t>Интеграция на съвременни рамки от страна на клиента (</a:t>
            </a:r>
            <a:r>
              <a:rPr lang="en-US" dirty="0"/>
              <a:t>Angular, </a:t>
            </a:r>
            <a:r>
              <a:rPr lang="en-US" dirty="0" err="1"/>
              <a:t>Blazor</a:t>
            </a:r>
            <a:r>
              <a:rPr lang="en-US" dirty="0"/>
              <a:t> </a:t>
            </a:r>
            <a:r>
              <a:rPr lang="bg-BG" dirty="0"/>
              <a:t>и др.) И работни процеси (</a:t>
            </a:r>
            <a:r>
              <a:rPr lang="en-US" dirty="0"/>
              <a:t>MVC, </a:t>
            </a:r>
            <a:r>
              <a:rPr lang="en-US" dirty="0" err="1"/>
              <a:t>WebAPI</a:t>
            </a:r>
            <a:r>
              <a:rPr lang="en-US" dirty="0"/>
              <a:t>, Razor Pages, </a:t>
            </a:r>
            <a:r>
              <a:rPr lang="en-US" dirty="0" err="1"/>
              <a:t>SignalR</a:t>
            </a:r>
            <a:r>
              <a:rPr lang="en-US" dirty="0"/>
              <a:t>)</a:t>
            </a:r>
          </a:p>
          <a:p>
            <a:pPr>
              <a:buClr>
                <a:srgbClr val="234465"/>
              </a:buClr>
            </a:pPr>
            <a:r>
              <a:rPr lang="bg-BG" dirty="0"/>
              <a:t>Приложенията </a:t>
            </a:r>
            <a:r>
              <a:rPr lang="en-US" dirty="0"/>
              <a:t>ASP.NET Core </a:t>
            </a:r>
            <a:r>
              <a:rPr lang="bg-BG" dirty="0"/>
              <a:t>стартират както в .</a:t>
            </a:r>
            <a:r>
              <a:rPr lang="en-US" dirty="0"/>
              <a:t>NET Core, </a:t>
            </a:r>
            <a:r>
              <a:rPr lang="bg-BG" dirty="0"/>
              <a:t>така и .</a:t>
            </a:r>
            <a:r>
              <a:rPr lang="en-US" dirty="0"/>
              <a:t>NET Framework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Общ преглед на </a:t>
            </a:r>
            <a:r>
              <a:rPr lang="en-US" dirty="0"/>
              <a:t>ASP.NET</a:t>
            </a:r>
          </a:p>
        </p:txBody>
      </p:sp>
    </p:spTree>
    <p:extLst>
      <p:ext uri="{BB962C8B-B14F-4D97-AF65-F5344CB8AC3E}">
        <p14:creationId xmlns:p14="http://schemas.microsoft.com/office/powerpoint/2010/main" val="3842764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Унифицирана рамка за изграждане на уеб потребителски интерфейс и уеб API, архитектирана с възможност за проверка</a:t>
            </a:r>
          </a:p>
          <a:p>
            <a:r>
              <a:rPr lang="ru-RU" dirty="0"/>
              <a:t>Възможност за разработване и изпълнение на Windows, macOS и Linux</a:t>
            </a:r>
          </a:p>
          <a:p>
            <a:r>
              <a:rPr lang="ru-RU" dirty="0"/>
              <a:t>Възможност за хостване на IIS, Nginx, Apache, Docker или самостоятелно хостване във вашия собствен процес</a:t>
            </a:r>
          </a:p>
          <a:p>
            <a:r>
              <a:rPr lang="ru-RU" dirty="0"/>
              <a:t>Вградена инжекция за зависимост</a:t>
            </a:r>
            <a:r>
              <a:rPr lang="en-US" dirty="0"/>
              <a:t> (dependency injection)</a:t>
            </a:r>
            <a:endParaRPr lang="ru-RU" dirty="0"/>
          </a:p>
          <a:p>
            <a:r>
              <a:rPr lang="ru-RU" dirty="0"/>
              <a:t>Лек, високопроизводителен и модулен HTTP тръбопровод за заявка (средни софтуерни програми)</a:t>
            </a:r>
          </a:p>
          <a:p>
            <a:r>
              <a:rPr lang="ru-RU" dirty="0"/>
              <a:t>Razor Pages е основан на страници модел за програмиране, който улеснява изграждането на уеб интерфейс</a:t>
            </a:r>
          </a:p>
          <a:p>
            <a:r>
              <a:rPr lang="ru-RU" dirty="0"/>
              <a:t>Blazor ви позволява да използвате C # в браузъра и да споделяте логиката на приложението от страна на сървъра и от страна на клиента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ASP.NET Core </a:t>
            </a:r>
            <a:r>
              <a:rPr lang="bg-BG" dirty="0"/>
              <a:t>главни плюсове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744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ASP.NET Core</a:t>
            </a:r>
          </a:p>
        </p:txBody>
      </p:sp>
      <p:sp>
        <p:nvSpPr>
          <p:cNvPr id="16" name="Rectangle: Rounded Corners 4">
            <a:extLst>
              <a:ext uri="{FF2B5EF4-FFF2-40B4-BE49-F238E27FC236}">
                <a16:creationId xmlns:a16="http://schemas.microsoft.com/office/drawing/2014/main" id="{C6810521-EFCD-4D40-847A-71B2D1A281DF}"/>
              </a:ext>
            </a:extLst>
          </p:cNvPr>
          <p:cNvSpPr/>
          <p:nvPr/>
        </p:nvSpPr>
        <p:spPr bwMode="auto">
          <a:xfrm>
            <a:off x="645029" y="3446584"/>
            <a:ext cx="8129695" cy="9466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lt1"/>
                </a:solidFill>
              </a:rPr>
              <a:t>ASP.NET CORE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635C688-17D3-4164-9C19-D2DB96054462}"/>
              </a:ext>
            </a:extLst>
          </p:cNvPr>
          <p:cNvGrpSpPr/>
          <p:nvPr/>
        </p:nvGrpSpPr>
        <p:grpSpPr>
          <a:xfrm>
            <a:off x="645029" y="2365124"/>
            <a:ext cx="8129695" cy="861557"/>
            <a:chOff x="589084" y="2954208"/>
            <a:chExt cx="10366131" cy="712185"/>
          </a:xfrm>
        </p:grpSpPr>
        <p:sp>
          <p:nvSpPr>
            <p:cNvPr id="18" name="Rectangle: Rounded Corners 5">
              <a:extLst>
                <a:ext uri="{FF2B5EF4-FFF2-40B4-BE49-F238E27FC236}">
                  <a16:creationId xmlns:a16="http://schemas.microsoft.com/office/drawing/2014/main" id="{9E96D365-9ED3-40BD-BFF5-D24FC741F233}"/>
                </a:ext>
              </a:extLst>
            </p:cNvPr>
            <p:cNvSpPr/>
            <p:nvPr/>
          </p:nvSpPr>
          <p:spPr bwMode="auto">
            <a:xfrm>
              <a:off x="2708030" y="2954216"/>
              <a:ext cx="1890347" cy="71217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dirty="0">
                  <a:solidFill>
                    <a:schemeClr val="lt1"/>
                  </a:solidFill>
                </a:rPr>
                <a:t>Pages</a:t>
              </a:r>
            </a:p>
          </p:txBody>
        </p:sp>
        <p:sp>
          <p:nvSpPr>
            <p:cNvPr id="19" name="Rectangle: Rounded Corners 7">
              <a:extLst>
                <a:ext uri="{FF2B5EF4-FFF2-40B4-BE49-F238E27FC236}">
                  <a16:creationId xmlns:a16="http://schemas.microsoft.com/office/drawing/2014/main" id="{C6BD6473-BD02-4E96-811B-B38CB2492BB6}"/>
                </a:ext>
              </a:extLst>
            </p:cNvPr>
            <p:cNvSpPr/>
            <p:nvPr/>
          </p:nvSpPr>
          <p:spPr bwMode="auto">
            <a:xfrm>
              <a:off x="589084" y="2954208"/>
              <a:ext cx="1890347" cy="71217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dirty="0"/>
                <a:t>MVC</a:t>
              </a:r>
            </a:p>
          </p:txBody>
        </p:sp>
        <p:sp>
          <p:nvSpPr>
            <p:cNvPr id="20" name="Rectangle: Rounded Corners 8">
              <a:extLst>
                <a:ext uri="{FF2B5EF4-FFF2-40B4-BE49-F238E27FC236}">
                  <a16:creationId xmlns:a16="http://schemas.microsoft.com/office/drawing/2014/main" id="{EA712F17-B168-48DB-B837-629B0F923132}"/>
                </a:ext>
              </a:extLst>
            </p:cNvPr>
            <p:cNvSpPr/>
            <p:nvPr/>
          </p:nvSpPr>
          <p:spPr bwMode="auto">
            <a:xfrm>
              <a:off x="9064868" y="2954208"/>
              <a:ext cx="1890347" cy="71217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dirty="0">
                  <a:solidFill>
                    <a:schemeClr val="lt1"/>
                  </a:solidFill>
                </a:rPr>
                <a:t>Blazor</a:t>
              </a:r>
            </a:p>
          </p:txBody>
        </p:sp>
        <p:sp>
          <p:nvSpPr>
            <p:cNvPr id="21" name="Rectangle: Rounded Corners 9">
              <a:extLst>
                <a:ext uri="{FF2B5EF4-FFF2-40B4-BE49-F238E27FC236}">
                  <a16:creationId xmlns:a16="http://schemas.microsoft.com/office/drawing/2014/main" id="{1867D13E-E7C8-4832-9AA5-1F4804999F42}"/>
                </a:ext>
              </a:extLst>
            </p:cNvPr>
            <p:cNvSpPr/>
            <p:nvPr/>
          </p:nvSpPr>
          <p:spPr bwMode="auto">
            <a:xfrm>
              <a:off x="4826976" y="2954216"/>
              <a:ext cx="1890347" cy="71217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noProof="1">
                  <a:solidFill>
                    <a:schemeClr val="lt1"/>
                  </a:solidFill>
                </a:rPr>
                <a:t>WebAPI</a:t>
              </a:r>
            </a:p>
          </p:txBody>
        </p:sp>
        <p:sp>
          <p:nvSpPr>
            <p:cNvPr id="22" name="Rectangle: Rounded Corners 10">
              <a:extLst>
                <a:ext uri="{FF2B5EF4-FFF2-40B4-BE49-F238E27FC236}">
                  <a16:creationId xmlns:a16="http://schemas.microsoft.com/office/drawing/2014/main" id="{DF191067-574E-4F85-8943-DA2564BC2DB4}"/>
                </a:ext>
              </a:extLst>
            </p:cNvPr>
            <p:cNvSpPr/>
            <p:nvPr/>
          </p:nvSpPr>
          <p:spPr bwMode="auto">
            <a:xfrm>
              <a:off x="6945922" y="2954215"/>
              <a:ext cx="1890347" cy="71217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noProof="1">
                  <a:solidFill>
                    <a:schemeClr val="lt1"/>
                  </a:solidFill>
                </a:rPr>
                <a:t>SignalR</a:t>
              </a:r>
            </a:p>
          </p:txBody>
        </p:sp>
      </p:grpSp>
      <p:sp>
        <p:nvSpPr>
          <p:cNvPr id="23" name="Rectangle: Rounded Corners 12">
            <a:extLst>
              <a:ext uri="{FF2B5EF4-FFF2-40B4-BE49-F238E27FC236}">
                <a16:creationId xmlns:a16="http://schemas.microsoft.com/office/drawing/2014/main" id="{2820D360-4491-4152-BDB0-49E54D86ED8D}"/>
              </a:ext>
            </a:extLst>
          </p:cNvPr>
          <p:cNvSpPr/>
          <p:nvPr/>
        </p:nvSpPr>
        <p:spPr bwMode="auto">
          <a:xfrm>
            <a:off x="645029" y="4583722"/>
            <a:ext cx="5254610" cy="9466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lt1"/>
                </a:solidFill>
              </a:rPr>
              <a:t>.NET Core</a:t>
            </a:r>
          </a:p>
        </p:txBody>
      </p:sp>
      <p:sp>
        <p:nvSpPr>
          <p:cNvPr id="24" name="Rectangle: Rounded Corners 13">
            <a:extLst>
              <a:ext uri="{FF2B5EF4-FFF2-40B4-BE49-F238E27FC236}">
                <a16:creationId xmlns:a16="http://schemas.microsoft.com/office/drawing/2014/main" id="{7A97B710-458D-4644-B656-CAAF99402745}"/>
              </a:ext>
            </a:extLst>
          </p:cNvPr>
          <p:cNvSpPr/>
          <p:nvPr/>
        </p:nvSpPr>
        <p:spPr bwMode="auto">
          <a:xfrm>
            <a:off x="6074020" y="4583722"/>
            <a:ext cx="5169876" cy="9466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/>
              <a:t>.NET Framework</a:t>
            </a:r>
          </a:p>
        </p:txBody>
      </p:sp>
      <p:sp>
        <p:nvSpPr>
          <p:cNvPr id="25" name="Rectangle: Rounded Corners 14">
            <a:extLst>
              <a:ext uri="{FF2B5EF4-FFF2-40B4-BE49-F238E27FC236}">
                <a16:creationId xmlns:a16="http://schemas.microsoft.com/office/drawing/2014/main" id="{3C9F8B71-2FE3-4158-8D01-B4106E51A38A}"/>
              </a:ext>
            </a:extLst>
          </p:cNvPr>
          <p:cNvSpPr/>
          <p:nvPr/>
        </p:nvSpPr>
        <p:spPr bwMode="auto">
          <a:xfrm>
            <a:off x="8971984" y="3446584"/>
            <a:ext cx="2271911" cy="9466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/>
              <a:t>ASP.NET 4.6</a:t>
            </a:r>
          </a:p>
        </p:txBody>
      </p:sp>
      <p:sp>
        <p:nvSpPr>
          <p:cNvPr id="26" name="Rectangle: Rounded Corners 15">
            <a:extLst>
              <a:ext uri="{FF2B5EF4-FFF2-40B4-BE49-F238E27FC236}">
                <a16:creationId xmlns:a16="http://schemas.microsoft.com/office/drawing/2014/main" id="{9C70D24B-5C86-4DEE-93B4-D60C9D661995}"/>
              </a:ext>
            </a:extLst>
          </p:cNvPr>
          <p:cNvSpPr/>
          <p:nvPr/>
        </p:nvSpPr>
        <p:spPr bwMode="auto">
          <a:xfrm>
            <a:off x="8971984" y="2309446"/>
            <a:ext cx="2271911" cy="9466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/>
              <a:t>WebForms</a:t>
            </a:r>
            <a:r>
              <a:rPr lang="en-US" dirty="0"/>
              <a:t>, MVC, Web API</a:t>
            </a:r>
          </a:p>
        </p:txBody>
      </p:sp>
    </p:spTree>
    <p:extLst>
      <p:ext uri="{BB962C8B-B14F-4D97-AF65-F5344CB8AC3E}">
        <p14:creationId xmlns:p14="http://schemas.microsoft.com/office/powerpoint/2010/main" val="3724247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12" y="1143238"/>
            <a:ext cx="5903999" cy="557035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ASP.NET е зряла рамка (v1.0 издаден януари 2002 г.)</a:t>
            </a:r>
          </a:p>
          <a:p>
            <a:r>
              <a:rPr lang="ru-RU" dirty="0"/>
              <a:t>Предоставя услугите, необходими за изграждане на корпоративни уеб приложения, базирани на сървър, на Windows</a:t>
            </a:r>
          </a:p>
          <a:p>
            <a:r>
              <a:rPr lang="ru-RU" dirty="0"/>
              <a:t>ASP.NET MVC работи само на Windows и само в IIS</a:t>
            </a:r>
          </a:p>
          <a:p>
            <a:r>
              <a:rPr lang="ru-RU" dirty="0"/>
              <a:t>Последна версия: 5.2.5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ASP.NET vs ASP.NET Core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07211" y="1143237"/>
            <a:ext cx="5903999" cy="5570355"/>
          </a:xfrm>
          <a:prstGeom prst="rect">
            <a:avLst/>
          </a:prstGeom>
        </p:spPr>
        <p:txBody>
          <a:bodyPr vert="horz" lIns="108000" tIns="36000" rIns="108000" bIns="36000" rtlCol="0">
            <a:normAutofit fontScale="92500" lnSpcReduction="10000"/>
          </a:bodyPr>
          <a:lstStyle>
            <a:lvl1pPr marL="304747" indent="-304747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Char char="§"/>
              <a:defRPr sz="3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ASP.NET Core е сравнително нова рамка с отворен код (v1.0 издаден юни 2016)</a:t>
            </a:r>
          </a:p>
          <a:p>
            <a:r>
              <a:rPr lang="ru-RU" dirty="0"/>
              <a:t>Междуплатформена рамка</a:t>
            </a:r>
          </a:p>
          <a:p>
            <a:r>
              <a:rPr lang="ru-RU" dirty="0"/>
              <a:t>Подходящ за изграждане на модерни, облачни базирани уеб приложения на Windows, macOS или Linux</a:t>
            </a:r>
          </a:p>
          <a:p>
            <a:r>
              <a:rPr lang="ru-RU" dirty="0"/>
              <a:t>Последна версия: 3.0</a:t>
            </a:r>
          </a:p>
          <a:p>
            <a:r>
              <a:rPr lang="ru-RU" dirty="0"/>
              <a:t>3.1 в развитие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362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12" y="1143238"/>
            <a:ext cx="5903999" cy="5570355"/>
          </a:xfrm>
        </p:spPr>
        <p:txBody>
          <a:bodyPr>
            <a:normAutofit fontScale="92500"/>
          </a:bodyPr>
          <a:lstStyle/>
          <a:p>
            <a:r>
              <a:rPr lang="ru-RU" dirty="0"/>
              <a:t>Една версия на машина</a:t>
            </a:r>
          </a:p>
          <a:p>
            <a:r>
              <a:rPr lang="en-US" dirty="0"/>
              <a:t>System.Web.dll</a:t>
            </a:r>
          </a:p>
          <a:p>
            <a:r>
              <a:rPr lang="ru-RU" dirty="0"/>
              <a:t>Всичко е включено по подразбиране</a:t>
            </a:r>
          </a:p>
          <a:p>
            <a:r>
              <a:rPr lang="en-US" dirty="0"/>
              <a:t>HTTP </a:t>
            </a:r>
            <a:r>
              <a:rPr lang="ru-RU" dirty="0"/>
              <a:t>модули, </a:t>
            </a:r>
            <a:r>
              <a:rPr lang="en-US" dirty="0"/>
              <a:t>HTTP </a:t>
            </a:r>
            <a:r>
              <a:rPr lang="ru-RU" dirty="0"/>
              <a:t>манипулатори, </a:t>
            </a:r>
            <a:r>
              <a:rPr lang="en-US" dirty="0" err="1"/>
              <a:t>Global.asax</a:t>
            </a:r>
            <a:endParaRPr lang="en-US" dirty="0"/>
          </a:p>
          <a:p>
            <a:r>
              <a:rPr lang="en-US" dirty="0"/>
              <a:t>MVC + Web API + </a:t>
            </a:r>
            <a:r>
              <a:rPr lang="ru-RU" dirty="0"/>
              <a:t>уеб страници</a:t>
            </a:r>
          </a:p>
          <a:p>
            <a:r>
              <a:rPr lang="ru-RU" dirty="0"/>
              <a:t>Действия с деца (</a:t>
            </a:r>
            <a:r>
              <a:rPr lang="en-US" dirty="0" err="1"/>
              <a:t>Html.Render</a:t>
            </a:r>
            <a:r>
              <a:rPr lang="en-US" dirty="0"/>
              <a:t>)</a:t>
            </a:r>
          </a:p>
          <a:p>
            <a:r>
              <a:rPr lang="en-US" dirty="0" err="1"/>
              <a:t>Web.config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ASP.NET vs ASP.NET Core</a:t>
            </a:r>
            <a:r>
              <a:rPr lang="bg-BG" dirty="0"/>
              <a:t> (2)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07211" y="1143237"/>
            <a:ext cx="5903999" cy="5570355"/>
          </a:xfrm>
          <a:prstGeom prst="rect">
            <a:avLst/>
          </a:prstGeom>
        </p:spPr>
        <p:txBody>
          <a:bodyPr vert="horz" lIns="108000" tIns="36000" rIns="108000" bIns="36000" rtlCol="0">
            <a:normAutofit fontScale="92500" lnSpcReduction="20000"/>
          </a:bodyPr>
          <a:lstStyle>
            <a:lvl1pPr marL="304747" indent="-304747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Char char="§"/>
              <a:defRPr sz="3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Kestrel, Windows, Mac, Linux</a:t>
            </a:r>
          </a:p>
          <a:p>
            <a:r>
              <a:rPr lang="ru-RU" dirty="0"/>
              <a:t>Няколко версии на машина</a:t>
            </a:r>
          </a:p>
          <a:p>
            <a:r>
              <a:rPr lang="ru-RU" dirty="0"/>
              <a:t>Всичко е </a:t>
            </a:r>
            <a:r>
              <a:rPr lang="en-US" dirty="0"/>
              <a:t>NuGet </a:t>
            </a:r>
            <a:r>
              <a:rPr lang="ru-RU" dirty="0"/>
              <a:t>пакети</a:t>
            </a:r>
          </a:p>
          <a:p>
            <a:r>
              <a:rPr lang="ru-RU" dirty="0"/>
              <a:t>Мидълуер. Всичко в едно. По-бързо.</a:t>
            </a:r>
          </a:p>
          <a:p>
            <a:r>
              <a:rPr lang="ru-RU" dirty="0"/>
              <a:t>Променливи </a:t>
            </a:r>
            <a:r>
              <a:rPr lang="en-US" dirty="0"/>
              <a:t>JSON </a:t>
            </a:r>
            <a:r>
              <a:rPr lang="ru-RU" dirty="0"/>
              <a:t>и среда</a:t>
            </a:r>
          </a:p>
          <a:p>
            <a:r>
              <a:rPr lang="ru-RU" dirty="0"/>
              <a:t>Преглед на компоненти, помощници на маркери</a:t>
            </a:r>
          </a:p>
          <a:p>
            <a:r>
              <a:rPr lang="ru-RU" dirty="0"/>
              <a:t>Вграден </a:t>
            </a:r>
            <a:r>
              <a:rPr lang="en-US" dirty="0"/>
              <a:t>DI, </a:t>
            </a:r>
            <a:r>
              <a:rPr lang="ru-RU" dirty="0"/>
              <a:t>регистрация, услуги, доставчици на файлове, </a:t>
            </a:r>
            <a:r>
              <a:rPr lang="en-US" dirty="0" err="1"/>
              <a:t>WebSockets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806701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4691</TotalTime>
  <Words>2234</Words>
  <Application>Microsoft Office PowerPoint</Application>
  <PresentationFormat>По избор</PresentationFormat>
  <Paragraphs>399</Paragraphs>
  <Slides>40</Slides>
  <Notes>5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40</vt:i4>
      </vt:variant>
    </vt:vector>
  </HeadingPairs>
  <TitlesOfParts>
    <vt:vector size="46" baseType="lpstr">
      <vt:lpstr>Arial</vt:lpstr>
      <vt:lpstr>Calibri</vt:lpstr>
      <vt:lpstr>Consolas</vt:lpstr>
      <vt:lpstr>Wingdings</vt:lpstr>
      <vt:lpstr>Wingdings 2</vt:lpstr>
      <vt:lpstr>SoftUni 16x9</vt:lpstr>
      <vt:lpstr>Презентация на PowerPoint</vt:lpstr>
      <vt:lpstr>Съдържание</vt:lpstr>
      <vt:lpstr>Презентация на PowerPoint</vt:lpstr>
      <vt:lpstr>Общ преглед на ASP.NET</vt:lpstr>
      <vt:lpstr>Общ преглед на ASP.NET</vt:lpstr>
      <vt:lpstr>ASP.NET Core главни плюсове</vt:lpstr>
      <vt:lpstr>ASP.NET Core</vt:lpstr>
      <vt:lpstr>ASP.NET vs ASP.NET Core</vt:lpstr>
      <vt:lpstr>ASP.NET vs ASP.NET Core (2)</vt:lpstr>
      <vt:lpstr>Общ преглед на ASP.NET Core МVC</vt:lpstr>
      <vt:lpstr>ASP.NET Core MVC</vt:lpstr>
      <vt:lpstr>ASP.NET Core MVC (2)</vt:lpstr>
      <vt:lpstr>MVC шаблона за уеб среда</vt:lpstr>
      <vt:lpstr>Hello, ASP.NET Core</vt:lpstr>
      <vt:lpstr>Контролери и Действия</vt:lpstr>
      <vt:lpstr>Контролери</vt:lpstr>
      <vt:lpstr>Действия</vt:lpstr>
      <vt:lpstr>Резултат от действия</vt:lpstr>
      <vt:lpstr>Резултат от действия (2)</vt:lpstr>
      <vt:lpstr>Параметри за действията</vt:lpstr>
      <vt:lpstr>Селектори за действията</vt:lpstr>
      <vt:lpstr>ASP.NET Core MVC Рутиране</vt:lpstr>
      <vt:lpstr>ASP.NET Core MVC Рутиране</vt:lpstr>
      <vt:lpstr>Конвенционален</vt:lpstr>
      <vt:lpstr>Ограничения при Рутиране</vt:lpstr>
      <vt:lpstr>Атрибут</vt:lpstr>
      <vt:lpstr>Атрибут (2)</vt:lpstr>
      <vt:lpstr>Атрибут (2)</vt:lpstr>
      <vt:lpstr>Рутиране на статични файлове</vt:lpstr>
      <vt:lpstr>Статични файлове</vt:lpstr>
      <vt:lpstr>Статични файлове (2)</vt:lpstr>
      <vt:lpstr>Razor View</vt:lpstr>
      <vt:lpstr>Изглеги</vt:lpstr>
      <vt:lpstr>Razor</vt:lpstr>
      <vt:lpstr>Предаване на данни към изглед</vt:lpstr>
      <vt:lpstr>ASP.NET Core Identity System</vt:lpstr>
      <vt:lpstr>ASP.NET Identity</vt:lpstr>
      <vt:lpstr>Обобщение</vt:lpstr>
      <vt:lpstr>Въведение в ASP.NET Core (MVC)</vt:lpstr>
      <vt:lpstr>Лиценз</vt:lpstr>
    </vt:vector>
  </TitlesOfParts>
  <Manager>Svetlin Nakov</Manager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C# Web Development Basics - Introduction to MVC</dc:title>
  <dc:subject>Java, Bootstrap, Cookies, Sessions</dc:subject>
  <dc:creator>Software University Foundation</dc:creator>
  <cp:keywords>session, cache, pipeline, CSRF, sockets, rest, signalR, roles, authentication, authorization, web, net, core, entity, framework, csharp, server, http, protocol, html, css, cookies, asp, mvc, identity, razor, filters, SoftUni, Software University, programming, software development, software engineering, course</cp:keywords>
  <dc:description>https://softuni.bg/courses/java-web-development-basics</dc:description>
  <cp:lastModifiedBy>Danail Iliew</cp:lastModifiedBy>
  <cp:revision>282</cp:revision>
  <dcterms:created xsi:type="dcterms:W3CDTF">2014-01-02T17:00:34Z</dcterms:created>
  <dcterms:modified xsi:type="dcterms:W3CDTF">2019-11-22T09:01:03Z</dcterms:modified>
  <cp:category>programming;computer programming;software development;web development</cp:category>
  <dc:language>English</dc:language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