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8"/>
  </p:notesMasterIdLst>
  <p:handoutMasterIdLst>
    <p:handoutMasterId r:id="rId39"/>
  </p:handoutMasterIdLst>
  <p:sldIdLst>
    <p:sldId id="616" r:id="rId3"/>
    <p:sldId id="611" r:id="rId4"/>
    <p:sldId id="620" r:id="rId5"/>
    <p:sldId id="621" r:id="rId6"/>
    <p:sldId id="651" r:id="rId7"/>
    <p:sldId id="623" r:id="rId8"/>
    <p:sldId id="624" r:id="rId9"/>
    <p:sldId id="625" r:id="rId10"/>
    <p:sldId id="626" r:id="rId11"/>
    <p:sldId id="627" r:id="rId12"/>
    <p:sldId id="628" r:id="rId13"/>
    <p:sldId id="629" r:id="rId14"/>
    <p:sldId id="630" r:id="rId15"/>
    <p:sldId id="631" r:id="rId16"/>
    <p:sldId id="632" r:id="rId17"/>
    <p:sldId id="633" r:id="rId18"/>
    <p:sldId id="634" r:id="rId19"/>
    <p:sldId id="635" r:id="rId20"/>
    <p:sldId id="636" r:id="rId21"/>
    <p:sldId id="637" r:id="rId22"/>
    <p:sldId id="652" r:id="rId23"/>
    <p:sldId id="639" r:id="rId24"/>
    <p:sldId id="640" r:id="rId25"/>
    <p:sldId id="641" r:id="rId26"/>
    <p:sldId id="642" r:id="rId27"/>
    <p:sldId id="643" r:id="rId28"/>
    <p:sldId id="644" r:id="rId29"/>
    <p:sldId id="653" r:id="rId30"/>
    <p:sldId id="646" r:id="rId31"/>
    <p:sldId id="654" r:id="rId32"/>
    <p:sldId id="648" r:id="rId33"/>
    <p:sldId id="649" r:id="rId34"/>
    <p:sldId id="650" r:id="rId35"/>
    <p:sldId id="612" r:id="rId36"/>
    <p:sldId id="615" r:id="rId3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  <p14:sldId id="620"/>
            <p14:sldId id="621"/>
            <p14:sldId id="651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52"/>
            <p14:sldId id="639"/>
            <p14:sldId id="640"/>
            <p14:sldId id="641"/>
            <p14:sldId id="642"/>
            <p14:sldId id="643"/>
            <p14:sldId id="644"/>
            <p14:sldId id="653"/>
            <p14:sldId id="646"/>
            <p14:sldId id="654"/>
            <p14:sldId id="648"/>
            <p14:sldId id="649"/>
            <p14:sldId id="650"/>
          </p14:sldIdLst>
        </p14:section>
        <p14:section name="Заключение" id="{CAD93B16-9430-4CD6-BD17-69844E1E5D8E}">
          <p14:sldIdLst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0" autoAdjust="0"/>
    <p:restoredTop sz="83842" autoAdjust="0"/>
  </p:normalViewPr>
  <p:slideViewPr>
    <p:cSldViewPr>
      <p:cViewPr varScale="1">
        <p:scale>
          <a:sx n="93" d="100"/>
          <a:sy n="93" d="100"/>
        </p:scale>
        <p:origin x="1200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4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8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0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96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8E34E-73A2-41B4-8C58-4DDB1D4D97D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88768" y="6390561"/>
            <a:ext cx="808502" cy="308845"/>
          </a:xfrm>
        </p:spPr>
        <p:txBody>
          <a:bodyPr/>
          <a:lstStyle/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141AFF-42FF-4AAA-A3FA-149DDA66FCC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B2616D-7BC8-4F96-B3A7-B299A353B4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7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3133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7195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3015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217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8073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Razor Views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Views, Razor Syntax, Layout, Tag Helpers, View Components </a:t>
            </a:r>
          </a:p>
        </p:txBody>
      </p:sp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/>
          </a:bodyPr>
          <a:lstStyle/>
          <a:p>
            <a:r>
              <a:rPr lang="ru-RU" sz="3200" dirty="0"/>
              <a:t>Ако, в противен случай, for, foreach и т.н. C # </a:t>
            </a:r>
            <a:r>
              <a:rPr lang="ru-RU" sz="3200" dirty="0">
                <a:solidFill>
                  <a:srgbClr val="FF0000"/>
                </a:solidFill>
              </a:rPr>
              <a:t>изявления</a:t>
            </a:r>
          </a:p>
          <a:p>
            <a:pPr lvl="1"/>
            <a:r>
              <a:rPr lang="ru-RU" sz="2800" dirty="0"/>
              <a:t>Редовете за маркиране на HTML могат да бъдат включени във всяка част</a:t>
            </a:r>
          </a:p>
          <a:p>
            <a:pPr lvl="1"/>
            <a:r>
              <a:rPr lang="ru-RU" sz="2800" dirty="0"/>
              <a:t>@: - За да се изобрази обикновен текстов ред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Razor </a:t>
            </a:r>
            <a:r>
              <a:rPr lang="bg-BG" dirty="0"/>
              <a:t>синтаксис </a:t>
            </a:r>
            <a:r>
              <a:rPr lang="en-US" dirty="0"/>
              <a:t>(2)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A88159F-173A-4B34-9248-C03B4470BCDC}"/>
              </a:ext>
            </a:extLst>
          </p:cNvPr>
          <p:cNvSpPr txBox="1">
            <a:spLocks/>
          </p:cNvSpPr>
          <p:nvPr/>
        </p:nvSpPr>
        <p:spPr>
          <a:xfrm>
            <a:off x="760412" y="3581400"/>
            <a:ext cx="9587957" cy="298688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&lt;div class="products-list"&gt;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@if (Model.Products.Count() == 0) { &lt;p&gt;Sorry, no products found!&lt;/p&gt; }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else</a:t>
            </a:r>
            <a:r>
              <a:rPr lang="bg-BG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  <a:br>
              <a:rPr lang="bg-BG" sz="1999" dirty="0">
                <a:ln w="0">
                  <a:noFill/>
                </a:ln>
                <a:solidFill>
                  <a:schemeClr val="tx1"/>
                </a:solidFill>
                <a:effectLst/>
              </a:rPr>
            </a:br>
            <a:r>
              <a:rPr lang="bg-BG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</a:t>
            </a:r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@:List of the products found: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foreach(var product in </a:t>
            </a:r>
            <a:r>
              <a:rPr lang="en-US" sz="19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Model.Products</a:t>
            </a:r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)</a:t>
            </a:r>
            <a:r>
              <a:rPr lang="bg-BG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     &lt;b&gt;@product.Name, &lt;/b&gt;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}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  <a:r>
              <a:rPr lang="bg-BG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42705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bg-BG" dirty="0"/>
              <a:t>Коментари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bg-BG" dirty="0"/>
              <a:t>А как се справяме с имейл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</a:t>
            </a:r>
            <a:r>
              <a:rPr lang="bg-BG" dirty="0"/>
              <a:t>синтаксис </a:t>
            </a:r>
            <a:r>
              <a:rPr lang="en-US" dirty="0"/>
              <a:t>(3)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76C28DF-CBE2-45A5-9CA4-2EF965099A48}"/>
              </a:ext>
            </a:extLst>
          </p:cNvPr>
          <p:cNvSpPr txBox="1">
            <a:spLocks/>
          </p:cNvSpPr>
          <p:nvPr/>
        </p:nvSpPr>
        <p:spPr>
          <a:xfrm>
            <a:off x="707936" y="1752600"/>
            <a:ext cx="10698157" cy="188004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@*</a:t>
            </a:r>
            <a:r>
              <a:rPr lang="bg-BG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A Razor Comment</a:t>
            </a:r>
          </a:p>
          <a:p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*@</a:t>
            </a:r>
          </a:p>
          <a:p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@{</a:t>
            </a:r>
            <a:r>
              <a:rPr lang="bg-BG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//A C# comment</a:t>
            </a:r>
          </a:p>
          <a:p>
            <a:r>
              <a:rPr lang="bg-BG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/* A Multi</a:t>
            </a:r>
          </a:p>
          <a:p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    line C# comment</a:t>
            </a:r>
            <a:r>
              <a:rPr lang="bg-BG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*/</a:t>
            </a:r>
          </a:p>
          <a:p>
            <a:r>
              <a:rPr lang="en-US" sz="18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F6BB63B-90CC-4C39-A179-983DC84AD774}"/>
              </a:ext>
            </a:extLst>
          </p:cNvPr>
          <p:cNvSpPr txBox="1">
            <a:spLocks/>
          </p:cNvSpPr>
          <p:nvPr/>
        </p:nvSpPr>
        <p:spPr>
          <a:xfrm>
            <a:off x="662593" y="4743243"/>
            <a:ext cx="10743500" cy="175693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&lt;p&gt;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This is the sign that separates email names from domains: </a:t>
            </a:r>
            <a:endParaRPr lang="bg-BG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@@&lt;br /&gt;</a:t>
            </a:r>
          </a:p>
          <a:p>
            <a:r>
              <a:rPr lang="en-US" sz="2000" dirty="0">
                <a:solidFill>
                  <a:schemeClr val="tx1"/>
                </a:solidFill>
              </a:rPr>
              <a:t>     And this is how smart Razor is: spam_me@gmail.com</a:t>
            </a:r>
          </a:p>
          <a:p>
            <a:r>
              <a:rPr lang="en-US" sz="2000" dirty="0">
                <a:solidFill>
                  <a:schemeClr val="tx1"/>
                </a:solidFill>
              </a:rPr>
              <a:t>&lt;/p&gt;</a:t>
            </a:r>
          </a:p>
        </p:txBody>
      </p:sp>
    </p:spTree>
    <p:extLst>
      <p:ext uri="{BB962C8B-B14F-4D97-AF65-F5344CB8AC3E}">
        <p14:creationId xmlns:p14="http://schemas.microsoft.com/office/powerpoint/2010/main" val="2638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en-US" dirty="0"/>
              <a:t>@(…) – </a:t>
            </a:r>
            <a:r>
              <a:rPr lang="bg-BG" dirty="0"/>
              <a:t>Изрично описване на код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@using – </a:t>
            </a:r>
            <a:r>
              <a:rPr lang="ru-RU" dirty="0"/>
              <a:t>За включване на имена в изглед</a:t>
            </a:r>
            <a:endParaRPr lang="en-US" dirty="0"/>
          </a:p>
          <a:p>
            <a:r>
              <a:rPr lang="en-US" dirty="0"/>
              <a:t>@model – </a:t>
            </a:r>
            <a:r>
              <a:rPr lang="ru-RU" dirty="0"/>
              <a:t>За дефиниране на модела за изгледа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Razor </a:t>
            </a:r>
            <a:r>
              <a:rPr lang="bg-BG"/>
              <a:t>синтаксис </a:t>
            </a:r>
            <a:r>
              <a:rPr lang="en-US"/>
              <a:t>(4)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BEC0338-7B9B-470D-8756-748D440E3367}"/>
              </a:ext>
            </a:extLst>
          </p:cNvPr>
          <p:cNvSpPr txBox="1">
            <a:spLocks/>
          </p:cNvSpPr>
          <p:nvPr/>
        </p:nvSpPr>
        <p:spPr>
          <a:xfrm>
            <a:off x="722661" y="1893855"/>
            <a:ext cx="10760331" cy="197192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899" dirty="0">
                <a:ln w="0">
                  <a:noFill/>
                </a:ln>
                <a:solidFill>
                  <a:schemeClr val="tx1"/>
                </a:solidFill>
                <a:effectLst/>
              </a:rPr>
              <a:t>&lt;p&gt;</a:t>
            </a:r>
          </a:p>
          <a:p>
            <a:r>
              <a:rPr lang="en-US" sz="18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Current rating(0-10): @Model.Rating / 10.0  @* 6 / 10.0 *@</a:t>
            </a:r>
          </a:p>
          <a:p>
            <a:r>
              <a:rPr lang="en-US" sz="18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Current rating(0-1): @(</a:t>
            </a:r>
            <a:r>
              <a:rPr lang="en-US" sz="18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Model.Rating</a:t>
            </a:r>
            <a:r>
              <a:rPr lang="en-US" sz="1899" dirty="0">
                <a:ln w="0">
                  <a:noFill/>
                </a:ln>
                <a:solidFill>
                  <a:schemeClr val="tx1"/>
                </a:solidFill>
                <a:effectLst/>
              </a:rPr>
              <a:t> / 10.0) @* 0.6 *@</a:t>
            </a:r>
          </a:p>
          <a:p>
            <a:r>
              <a:rPr lang="en-US" sz="18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</a:t>
            </a:r>
            <a:r>
              <a:rPr lang="en-US" sz="18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spam_me@Model.Rating</a:t>
            </a:r>
            <a:r>
              <a:rPr lang="en-US" sz="18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                   @* spam_me@Model.Rating *@     </a:t>
            </a:r>
          </a:p>
          <a:p>
            <a:r>
              <a:rPr lang="en-US" sz="18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</a:t>
            </a:r>
            <a:r>
              <a:rPr lang="en-US" sz="18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spam_me</a:t>
            </a:r>
            <a:r>
              <a:rPr lang="en-US" sz="1899" dirty="0">
                <a:ln w="0">
                  <a:noFill/>
                </a:ln>
                <a:solidFill>
                  <a:schemeClr val="tx1"/>
                </a:solidFill>
                <a:effectLst/>
              </a:rPr>
              <a:t>@(</a:t>
            </a:r>
            <a:r>
              <a:rPr lang="en-US" sz="18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Model.Rating</a:t>
            </a:r>
            <a:r>
              <a:rPr lang="en-US" sz="1899" dirty="0">
                <a:ln w="0">
                  <a:noFill/>
                </a:ln>
                <a:solidFill>
                  <a:schemeClr val="tx1"/>
                </a:solidFill>
                <a:effectLst/>
              </a:rPr>
              <a:t>)                      @* spam_me6 *@</a:t>
            </a:r>
          </a:p>
          <a:p>
            <a:r>
              <a:rPr lang="en-US" sz="1899" dirty="0">
                <a:ln w="0">
                  <a:noFill/>
                </a:ln>
                <a:solidFill>
                  <a:schemeClr val="tx1"/>
                </a:solidFill>
                <a:effectLst/>
              </a:rPr>
              <a:t>&lt;/p&gt;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FF5A991-842B-42B2-9ABE-4141BADFA939}"/>
              </a:ext>
            </a:extLst>
          </p:cNvPr>
          <p:cNvSpPr txBox="1">
            <a:spLocks/>
          </p:cNvSpPr>
          <p:nvPr/>
        </p:nvSpPr>
        <p:spPr>
          <a:xfrm>
            <a:off x="717421" y="5397687"/>
            <a:ext cx="10760331" cy="114114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@using MyFirstMvcApplication.Models;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@model UserModel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&lt;p&gt;@Model.Username&lt;/p&gt;</a:t>
            </a:r>
          </a:p>
        </p:txBody>
      </p:sp>
    </p:spTree>
    <p:extLst>
      <p:ext uri="{BB962C8B-B14F-4D97-AF65-F5344CB8AC3E}">
        <p14:creationId xmlns:p14="http://schemas.microsoft.com/office/powerpoint/2010/main" val="53540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91E1C-6E60-4D93-90DD-24A1BB0D5D0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/>
          </a:bodyPr>
          <a:lstStyle/>
          <a:p>
            <a:r>
              <a:rPr lang="ru-RU" sz="3200" dirty="0"/>
              <a:t>ASP.NET Core поддържа инжектиране на зависимост в изгледи.</a:t>
            </a:r>
          </a:p>
          <a:p>
            <a:pPr lvl="1"/>
            <a:r>
              <a:rPr lang="ru-RU" sz="2800" dirty="0"/>
              <a:t>Можете да инжектирате услуга в изглед, като използвате @inject</a:t>
            </a: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06A7E6-BC9A-4F8B-B8C6-B124E72C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Изгледи</a:t>
            </a:r>
            <a:r>
              <a:rPr lang="en-US" dirty="0"/>
              <a:t> – </a:t>
            </a:r>
            <a:r>
              <a:rPr lang="ru-RU" dirty="0"/>
              <a:t>Инжектиране на Зависимост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B7153-FD42-4B73-A2F2-A8A131678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53" y="4290509"/>
            <a:ext cx="5094548" cy="23044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DBC5125-7112-4BC4-95FE-624F8AC946D9}"/>
              </a:ext>
            </a:extLst>
          </p:cNvPr>
          <p:cNvSpPr/>
          <p:nvPr/>
        </p:nvSpPr>
        <p:spPr bwMode="auto">
          <a:xfrm>
            <a:off x="6271888" y="5137154"/>
            <a:ext cx="839536" cy="419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95F11A-AE48-4BE4-BA89-02635A886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80" y="2518807"/>
            <a:ext cx="5543157" cy="1391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52" y="2518808"/>
            <a:ext cx="5565494" cy="1573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712" y="3847091"/>
            <a:ext cx="2208388" cy="26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A5C75-1C2C-4124-B377-02EF6741C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948" y="5226871"/>
            <a:ext cx="10958928" cy="767884"/>
          </a:xfrm>
        </p:spPr>
        <p:txBody>
          <a:bodyPr/>
          <a:lstStyle/>
          <a:p>
            <a:r>
              <a:rPr lang="ru-RU" dirty="0"/>
              <a:t>Файлове за оформление и специални изгледи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F6DFB-8E33-41AC-8EE2-D0874E9107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312" y="6396852"/>
            <a:ext cx="428513" cy="307895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Page Layout example">
            <a:extLst>
              <a:ext uri="{FF2B5EF4-FFF2-40B4-BE49-F238E27FC236}">
                <a16:creationId xmlns:a16="http://schemas.microsoft.com/office/drawing/2014/main" id="{D4AD8A7E-BBAF-42EC-9B01-A2597C90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25" y="1719811"/>
            <a:ext cx="2928174" cy="17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5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0938"/>
            <a:ext cx="11542712" cy="5570537"/>
          </a:xfrm>
        </p:spPr>
        <p:txBody>
          <a:bodyPr>
            <a:normAutofit/>
          </a:bodyPr>
          <a:lstStyle/>
          <a:p>
            <a:r>
              <a:rPr lang="bg-BG" dirty="0"/>
              <a:t>Определете общ шаблон на сайта (~/</a:t>
            </a:r>
            <a:r>
              <a:rPr lang="en-US" dirty="0"/>
              <a:t>Views/Shared/_</a:t>
            </a:r>
            <a:r>
              <a:rPr lang="en-US" dirty="0" err="1"/>
              <a:t>Layout.cshtml</a:t>
            </a:r>
            <a:r>
              <a:rPr lang="en-US" dirty="0"/>
              <a:t>)</a:t>
            </a:r>
            <a:endParaRPr lang="bg-BG" dirty="0"/>
          </a:p>
          <a:p>
            <a:r>
              <a:rPr lang="ru-RU" dirty="0"/>
              <a:t>Двигателят на Razor View визуализира съдържанието навън</a:t>
            </a:r>
          </a:p>
          <a:p>
            <a:r>
              <a:rPr lang="ru-RU" dirty="0"/>
              <a:t>Първо е представен Изгледът, а след това – Оформлението</a:t>
            </a:r>
          </a:p>
          <a:p>
            <a:r>
              <a:rPr lang="ru-RU" noProof="1"/>
              <a:t>@RenderBody () - посочете къде </a:t>
            </a:r>
            <a:br>
              <a:rPr lang="ru-RU" noProof="1"/>
            </a:br>
            <a:r>
              <a:rPr lang="ru-RU" noProof="1"/>
              <a:t>искаме изгледите въз основа </a:t>
            </a:r>
            <a:br>
              <a:rPr lang="ru-RU" noProof="1"/>
            </a:br>
            <a:r>
              <a:rPr lang="ru-RU" noProof="1"/>
              <a:t>на това оформление да „попълнят“ </a:t>
            </a:r>
            <a:br>
              <a:rPr lang="ru-RU" noProof="1"/>
            </a:br>
            <a:r>
              <a:rPr lang="ru-RU" noProof="1"/>
              <a:t>основното им съдържание</a:t>
            </a:r>
            <a:br>
              <a:rPr lang="ru-RU" noProof="1"/>
            </a:br>
            <a:r>
              <a:rPr lang="ru-RU" noProof="1"/>
              <a:t>на това място в HTML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Оформление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969A7-E425-499C-8FBB-881AF7399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3886200"/>
            <a:ext cx="4724400" cy="25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Изгледите не е необходимо да посочват оформление, тъй като тяхното оформление по подразбиране е зададено във файла им _ViewStart:</a:t>
            </a:r>
          </a:p>
          <a:p>
            <a:r>
              <a:rPr lang="ru-RU" sz="3000" dirty="0"/>
              <a:t>~/</a:t>
            </a:r>
            <a:r>
              <a:rPr lang="ru-RU" sz="3000" dirty="0" err="1"/>
              <a:t>Views</a:t>
            </a:r>
            <a:r>
              <a:rPr lang="ru-RU" sz="3000" dirty="0"/>
              <a:t>/_</a:t>
            </a:r>
            <a:r>
              <a:rPr lang="ru-RU" sz="3000" dirty="0" err="1"/>
              <a:t>ViewStart.cshtml</a:t>
            </a:r>
            <a:r>
              <a:rPr lang="ru-RU" sz="3000" dirty="0"/>
              <a:t> (код за всички изгледи)</a:t>
            </a:r>
          </a:p>
          <a:p>
            <a:r>
              <a:rPr lang="ru-RU" sz="3000" dirty="0"/>
              <a:t>Всеки изглед може да посочи страници с персонализирано оформление</a:t>
            </a:r>
          </a:p>
          <a:p>
            <a:endParaRPr lang="ru-RU" sz="3000" dirty="0"/>
          </a:p>
          <a:p>
            <a:r>
              <a:rPr lang="ru-RU" sz="3000" dirty="0"/>
              <a:t>Изгледи без оформление: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</a:t>
            </a:r>
            <a:r>
              <a:rPr lang="en-US" noProof="1"/>
              <a:t>ViewStart.cshtml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DA80D99-2472-4970-9578-30093D3A1359}"/>
              </a:ext>
            </a:extLst>
          </p:cNvPr>
          <p:cNvSpPr txBox="1">
            <a:spLocks/>
          </p:cNvSpPr>
          <p:nvPr/>
        </p:nvSpPr>
        <p:spPr>
          <a:xfrm>
            <a:off x="608011" y="5715000"/>
            <a:ext cx="10760331" cy="5257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@{</a:t>
            </a:r>
            <a:r>
              <a:rPr lang="bg-BG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Layout = null;</a:t>
            </a:r>
            <a:r>
              <a:rPr lang="bg-BG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4E4D70C-8281-4A6A-B24D-556084ABB1E8}"/>
              </a:ext>
            </a:extLst>
          </p:cNvPr>
          <p:cNvSpPr txBox="1">
            <a:spLocks/>
          </p:cNvSpPr>
          <p:nvPr/>
        </p:nvSpPr>
        <p:spPr>
          <a:xfrm>
            <a:off x="608012" y="4402614"/>
            <a:ext cx="10760331" cy="52570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@{</a:t>
            </a:r>
            <a:r>
              <a:rPr lang="bg-BG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Layout = "~/Views/Shared/_</a:t>
            </a:r>
            <a:r>
              <a:rPr lang="en-US" sz="1999" dirty="0" err="1">
                <a:ln w="0">
                  <a:noFill/>
                </a:ln>
                <a:solidFill>
                  <a:schemeClr val="tx1"/>
                </a:solidFill>
                <a:effectLst/>
              </a:rPr>
              <a:t>UncommonLayout.cshtml</a:t>
            </a:r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";</a:t>
            </a:r>
            <a:r>
              <a:rPr lang="bg-BG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877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Ако директива или зависимост е споделена между много изгледи, тя може да бъде зададена глобално във ViewImports:</a:t>
            </a:r>
          </a:p>
          <a:p>
            <a:r>
              <a:rPr lang="ru-RU" dirty="0"/>
              <a:t>~/Views/_ViewImports.cshtml (код за всички изгледи)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Този файл не поддържа други функции на Razor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_</a:t>
            </a:r>
            <a:r>
              <a:rPr lang="en-US" noProof="1"/>
              <a:t>ViewImports.cshtml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4E4D70C-8281-4A6A-B24D-556084ABB1E8}"/>
              </a:ext>
            </a:extLst>
          </p:cNvPr>
          <p:cNvSpPr txBox="1">
            <a:spLocks/>
          </p:cNvSpPr>
          <p:nvPr/>
        </p:nvSpPr>
        <p:spPr>
          <a:xfrm>
            <a:off x="1159048" y="2960624"/>
            <a:ext cx="9870729" cy="252577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499" dirty="0">
                <a:solidFill>
                  <a:schemeClr val="tx1"/>
                </a:solidFill>
                <a:effectLst/>
              </a:rPr>
              <a:t>@using </a:t>
            </a:r>
            <a:r>
              <a:rPr lang="en-US" sz="2499" b="0" dirty="0">
                <a:solidFill>
                  <a:schemeClr val="tx1"/>
                </a:solidFill>
                <a:effectLst/>
              </a:rPr>
              <a:t>WebApplication1</a:t>
            </a:r>
          </a:p>
          <a:p>
            <a:r>
              <a:rPr lang="en-US" sz="2499" dirty="0">
                <a:solidFill>
                  <a:schemeClr val="tx1"/>
                </a:solidFill>
                <a:effectLst/>
              </a:rPr>
              <a:t>@using </a:t>
            </a:r>
            <a:r>
              <a:rPr lang="en-US" sz="2499" b="0" dirty="0">
                <a:solidFill>
                  <a:schemeClr val="tx1"/>
                </a:solidFill>
                <a:effectLst/>
              </a:rPr>
              <a:t>WebApplication1.Models</a:t>
            </a:r>
          </a:p>
          <a:p>
            <a:r>
              <a:rPr lang="en-US" sz="2499" dirty="0">
                <a:solidFill>
                  <a:schemeClr val="tx1"/>
                </a:solidFill>
                <a:effectLst/>
              </a:rPr>
              <a:t>@using </a:t>
            </a:r>
            <a:r>
              <a:rPr lang="en-US" sz="2499" b="0" dirty="0">
                <a:solidFill>
                  <a:schemeClr val="tx1"/>
                </a:solidFill>
                <a:effectLst/>
              </a:rPr>
              <a:t>WebApplication1.Models.AccountViewModels</a:t>
            </a:r>
          </a:p>
          <a:p>
            <a:r>
              <a:rPr lang="en-US" sz="2499" dirty="0">
                <a:solidFill>
                  <a:schemeClr val="tx1"/>
                </a:solidFill>
                <a:effectLst/>
              </a:rPr>
              <a:t>@using </a:t>
            </a:r>
            <a:r>
              <a:rPr lang="en-US" sz="2499" b="0" dirty="0">
                <a:solidFill>
                  <a:schemeClr val="tx1"/>
                </a:solidFill>
                <a:effectLst/>
              </a:rPr>
              <a:t>WebApplication1.Models.ManageViewModels</a:t>
            </a:r>
          </a:p>
          <a:p>
            <a:r>
              <a:rPr lang="en-US" sz="2499" dirty="0">
                <a:solidFill>
                  <a:schemeClr val="tx1"/>
                </a:solidFill>
                <a:effectLst/>
              </a:rPr>
              <a:t>@using </a:t>
            </a:r>
            <a:r>
              <a:rPr lang="en-US" sz="2499" b="0" dirty="0">
                <a:solidFill>
                  <a:schemeClr val="tx1"/>
                </a:solidFill>
                <a:effectLst/>
              </a:rPr>
              <a:t>Microsoft.AspNetCore.Identity</a:t>
            </a:r>
          </a:p>
          <a:p>
            <a:r>
              <a:rPr lang="en-US" sz="2499" dirty="0">
                <a:solidFill>
                  <a:schemeClr val="tx1"/>
                </a:solidFill>
                <a:effectLst/>
              </a:rPr>
              <a:t>@addTagHelper </a:t>
            </a:r>
            <a:r>
              <a:rPr lang="en-US" sz="2499" b="0" dirty="0">
                <a:solidFill>
                  <a:schemeClr val="tx1"/>
                </a:solidFill>
                <a:effectLst/>
              </a:rPr>
              <a:t>*,</a:t>
            </a:r>
            <a:r>
              <a:rPr lang="en-US" sz="2499" dirty="0">
                <a:solidFill>
                  <a:schemeClr val="tx1"/>
                </a:solidFill>
                <a:effectLst/>
              </a:rPr>
              <a:t> </a:t>
            </a:r>
            <a:r>
              <a:rPr lang="en-US" sz="2499" b="0" dirty="0">
                <a:solidFill>
                  <a:schemeClr val="tx1"/>
                </a:solidFill>
                <a:effectLst/>
              </a:rPr>
              <a:t>Microsoft.AspNetCore.Mvc.TagHelpers</a:t>
            </a:r>
            <a:endParaRPr lang="en-US" sz="2499" b="0" dirty="0">
              <a:ln w="0"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03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 fontScale="92500"/>
          </a:bodyPr>
          <a:lstStyle/>
          <a:p>
            <a:r>
              <a:rPr lang="ru-RU" dirty="0"/>
              <a:t>Можете да </a:t>
            </a:r>
            <a:r>
              <a:rPr lang="ru-RU" dirty="0" err="1"/>
              <a:t>имате</a:t>
            </a:r>
            <a:r>
              <a:rPr lang="ru-RU" dirty="0"/>
              <a:t> </a:t>
            </a:r>
            <a:r>
              <a:rPr lang="ru-RU" dirty="0" err="1"/>
              <a:t>една</a:t>
            </a:r>
            <a:r>
              <a:rPr lang="ru-RU" dirty="0"/>
              <a:t> или повече "секции" (незадължително)</a:t>
            </a:r>
          </a:p>
          <a:p>
            <a:r>
              <a:rPr lang="ru-RU" dirty="0"/>
              <a:t>Те са дефинирани в изгледите: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Може да се рендерира навсякъде в страницата за оформление с помощта на метода RenderSection ()</a:t>
            </a:r>
          </a:p>
          <a:p>
            <a:r>
              <a:rPr lang="ru-RU" dirty="0"/>
              <a:t>@RenderSection (име на низ, задължително bool)</a:t>
            </a:r>
          </a:p>
          <a:p>
            <a:r>
              <a:rPr lang="ru-RU" dirty="0"/>
              <a:t>Ако секцията е задължителна и не е дефинирана, ще бъде хвърлено изключение (IsSectionDefined ())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Секции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2362200"/>
            <a:ext cx="3438113" cy="13773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855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A5C75-1C2C-4124-B377-02EF6741C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948" y="5226871"/>
            <a:ext cx="10958928" cy="767884"/>
          </a:xfrm>
        </p:spPr>
        <p:txBody>
          <a:bodyPr/>
          <a:lstStyle/>
          <a:p>
            <a:r>
              <a:rPr lang="en-US" dirty="0"/>
              <a:t>HTML Helpers </a:t>
            </a:r>
            <a:r>
              <a:rPr lang="bg-BG" dirty="0"/>
              <a:t>и </a:t>
            </a:r>
            <a:r>
              <a:rPr lang="en-US" dirty="0"/>
              <a:t>Tag Helpers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F6DFB-8E33-41AC-8EE2-D0874E9107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312" y="6396852"/>
            <a:ext cx="428513" cy="307895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Ð ÐµÐ·ÑÐ»ÑÐ°Ñ Ñ Ð¸Ð·Ð¾Ð±ÑÐ°Ð¶ÐµÐ½Ð¸Ðµ Ð·Ð° tag helpers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1F4"/>
              </a:clrFrom>
              <a:clrTo>
                <a:srgbClr val="EFF1F4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367" y="988927"/>
            <a:ext cx="6481402" cy="33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Основни изгледи</a:t>
            </a:r>
          </a:p>
          <a:p>
            <a:r>
              <a:rPr lang="en-US" dirty="0"/>
              <a:t>Razor</a:t>
            </a:r>
            <a:r>
              <a:rPr lang="bg-BG" dirty="0"/>
              <a:t> синтаксис</a:t>
            </a:r>
            <a:endParaRPr lang="en-US" dirty="0"/>
          </a:p>
          <a:p>
            <a:pPr lvl="1"/>
            <a:r>
              <a:rPr lang="bg-BG" dirty="0"/>
              <a:t>Инжектиране на зависимостта</a:t>
            </a:r>
            <a:endParaRPr lang="en-US" dirty="0"/>
          </a:p>
          <a:p>
            <a:r>
              <a:rPr lang="ru-RU" noProof="1"/>
              <a:t>Файлове за оформление и специални изгледи</a:t>
            </a:r>
            <a:endParaRPr lang="en-US" noProof="1"/>
          </a:p>
          <a:p>
            <a:pPr lvl="1"/>
            <a:r>
              <a:rPr lang="en-US" noProof="1"/>
              <a:t>_Layout, _ViewStart, _ViewImports </a:t>
            </a:r>
          </a:p>
          <a:p>
            <a:r>
              <a:rPr lang="en-US" noProof="1"/>
              <a:t>HTML Helpers &amp; Tag Helpers</a:t>
            </a:r>
          </a:p>
          <a:p>
            <a:r>
              <a:rPr lang="ru-RU" noProof="1"/>
              <a:t>Частични изгледи и преглед на компоненти</a:t>
            </a:r>
            <a:endParaRPr lang="en-US" noProof="1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Съдържание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2412" y="195115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Всеки изглед наследява </a:t>
            </a:r>
            <a:r>
              <a:rPr lang="en-US" dirty="0" err="1"/>
              <a:t>RazorPage</a:t>
            </a:r>
            <a:endParaRPr lang="en-US" dirty="0"/>
          </a:p>
          <a:p>
            <a:pPr lvl="1"/>
            <a:r>
              <a:rPr lang="en-US" dirty="0" err="1"/>
              <a:t>RazorPage</a:t>
            </a:r>
            <a:r>
              <a:rPr lang="en-US" dirty="0"/>
              <a:t> </a:t>
            </a:r>
            <a:r>
              <a:rPr lang="bg-BG" dirty="0"/>
              <a:t>има свойство, наречено </a:t>
            </a:r>
            <a:r>
              <a:rPr lang="en-US" dirty="0"/>
              <a:t>Html</a:t>
            </a:r>
          </a:p>
          <a:p>
            <a:r>
              <a:rPr lang="bg-BG" dirty="0"/>
              <a:t>В свойството </a:t>
            </a:r>
            <a:r>
              <a:rPr lang="en-US" dirty="0"/>
              <a:t>Html </a:t>
            </a:r>
            <a:r>
              <a:rPr lang="bg-BG" dirty="0"/>
              <a:t>има методи, чрез които връщащият низ може да се използва за:</a:t>
            </a:r>
          </a:p>
          <a:p>
            <a:pPr lvl="1"/>
            <a:r>
              <a:rPr lang="bg-BG" dirty="0"/>
              <a:t>Създайте входове</a:t>
            </a:r>
          </a:p>
          <a:p>
            <a:pPr lvl="1"/>
            <a:r>
              <a:rPr lang="bg-BG" dirty="0"/>
              <a:t>Създайте връзки</a:t>
            </a:r>
          </a:p>
          <a:p>
            <a:pPr lvl="1"/>
            <a:r>
              <a:rPr lang="bg-BG" dirty="0"/>
              <a:t>Създайте формуляри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HTML Helpers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2" y="614124"/>
            <a:ext cx="4235003" cy="1706918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057D0FA-6C77-4D90-88D3-BAE0562845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175119"/>
              </p:ext>
            </p:extLst>
          </p:nvPr>
        </p:nvGraphicFramePr>
        <p:xfrm>
          <a:off x="5942012" y="3394261"/>
          <a:ext cx="5486400" cy="301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3235005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1404460"/>
                    </a:ext>
                  </a:extLst>
                </a:gridCol>
              </a:tblGrid>
              <a:tr h="37961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HTML Helpers</a:t>
                      </a:r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1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32111"/>
                  </a:ext>
                </a:extLst>
              </a:tr>
              <a:tr h="371904">
                <a:tc>
                  <a:txBody>
                    <a:bodyPr/>
                    <a:lstStyle/>
                    <a:p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@Html</a:t>
                      </a:r>
                      <a:r>
                        <a:rPr lang="en-US" sz="2200" b="1" baseline="0" noProof="1">
                          <a:solidFill>
                            <a:schemeClr val="tx1"/>
                          </a:solidFill>
                        </a:rPr>
                        <a:t>.ActionLink</a:t>
                      </a:r>
                      <a:endParaRPr lang="en-US" sz="2200" b="1" noProof="1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defTabSz="91440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@</a:t>
                      </a:r>
                      <a:r>
                        <a:rPr lang="en-US" altLang="en-US" sz="2200" b="1" noProof="1">
                          <a:solidFill>
                            <a:schemeClr val="tx1"/>
                          </a:solidFill>
                        </a:rPr>
                        <a:t>Html.TextBox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42882"/>
                  </a:ext>
                </a:extLst>
              </a:tr>
              <a:tr h="371904">
                <a:tc>
                  <a:txBody>
                    <a:bodyPr/>
                    <a:lstStyle/>
                    <a:p>
                      <a:r>
                        <a:rPr lang="en-US" sz="2200" b="1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@Html.BeginForm</a:t>
                      </a:r>
                      <a:endParaRPr lang="en-US" sz="2200" b="1" noProof="1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altLang="en-US" sz="2200" b="1" noProof="1">
                          <a:solidFill>
                            <a:schemeClr val="tx1"/>
                          </a:solidFill>
                        </a:rPr>
                        <a:t>Html.TextArea</a:t>
                      </a:r>
                      <a:endParaRPr lang="en-US" sz="2200" b="1" noProof="1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36783"/>
                  </a:ext>
                </a:extLst>
              </a:tr>
              <a:tr h="371904">
                <a:tc>
                  <a:txBody>
                    <a:bodyPr/>
                    <a:lstStyle/>
                    <a:p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@Html.CheckBox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defTabSz="91440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@</a:t>
                      </a:r>
                      <a:r>
                        <a:rPr lang="en-US" altLang="en-US" sz="2200" b="1" noProof="1">
                          <a:solidFill>
                            <a:schemeClr val="tx1"/>
                          </a:solidFill>
                        </a:rPr>
                        <a:t>Html.Password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70318"/>
                  </a:ext>
                </a:extLst>
              </a:tr>
              <a:tr h="371904">
                <a:tc>
                  <a:txBody>
                    <a:bodyPr/>
                    <a:lstStyle/>
                    <a:p>
                      <a:r>
                        <a:rPr lang="en-US" sz="2200" b="1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@Html.Display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@</a:t>
                      </a:r>
                      <a:r>
                        <a:rPr lang="en-US" altLang="en-US" sz="2200" b="1" noProof="1">
                          <a:solidFill>
                            <a:schemeClr val="tx1"/>
                          </a:solidFill>
                        </a:rPr>
                        <a:t>Html.Hidden</a:t>
                      </a:r>
                      <a:endParaRPr lang="en-US" sz="2200" b="1" noProof="1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051431"/>
                  </a:ext>
                </a:extLst>
              </a:tr>
              <a:tr h="371646">
                <a:tc>
                  <a:txBody>
                    <a:bodyPr/>
                    <a:lstStyle/>
                    <a:p>
                      <a:pPr marL="0" algn="l" defTabSz="1218438" rtl="0" eaLnBrk="1" latinLnBrk="1" hangingPunct="1"/>
                      <a:r>
                        <a:rPr lang="en-US" sz="2200" b="1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@Html.Editor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@Html</a:t>
                      </a:r>
                      <a:r>
                        <a:rPr lang="en-US" sz="2200" b="1" baseline="0" noProof="1">
                          <a:solidFill>
                            <a:schemeClr val="tx1"/>
                          </a:solidFill>
                        </a:rPr>
                        <a:t>.Label</a:t>
                      </a:r>
                      <a:endParaRPr lang="en-US" sz="2200" b="1" noProof="1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353393"/>
                  </a:ext>
                </a:extLst>
              </a:tr>
              <a:tr h="371904">
                <a:tc>
                  <a:txBody>
                    <a:bodyPr/>
                    <a:lstStyle/>
                    <a:p>
                      <a:pPr marL="0" marR="0" lvl="0" indent="0" algn="l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200" b="1" kern="1200" noProof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@Html.DropDownList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altLang="en-US" sz="2200" b="1" kern="1200" noProof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Html.Action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1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Помощниците за маркери позволяват участието на код от страна на сървъра в създаването и изобразяването на HTML елементи в изгледи на </a:t>
            </a:r>
            <a:r>
              <a:rPr lang="en-US" dirty="0"/>
              <a:t>Razor</a:t>
            </a:r>
            <a:endParaRPr lang="ru-RU" dirty="0"/>
          </a:p>
          <a:p>
            <a:pPr lvl="1"/>
            <a:r>
              <a:rPr lang="ru-RU" dirty="0"/>
              <a:t>Има вградени помощници за маркери за много общи задачи</a:t>
            </a:r>
          </a:p>
          <a:p>
            <a:pPr lvl="2"/>
            <a:r>
              <a:rPr lang="ru-RU" dirty="0"/>
              <a:t>Форми, връзки, активи и др.</a:t>
            </a:r>
          </a:p>
          <a:p>
            <a:pPr lvl="1"/>
            <a:r>
              <a:rPr lang="ru-RU" dirty="0"/>
              <a:t>В GitHub repos и NuGet има персонализирани помощници за маркери</a:t>
            </a:r>
          </a:p>
          <a:p>
            <a:r>
              <a:rPr lang="ru-RU" dirty="0"/>
              <a:t>Помощниците за маркери предоставят</a:t>
            </a:r>
          </a:p>
          <a:p>
            <a:pPr lvl="1"/>
            <a:r>
              <a:rPr lang="ru-RU" dirty="0"/>
              <a:t>HTML-приятелски опит за разработка</a:t>
            </a:r>
          </a:p>
          <a:p>
            <a:pPr lvl="1"/>
            <a:r>
              <a:rPr lang="ru-RU" dirty="0"/>
              <a:t>Богата среда на IntelliSense за създаване на маркиране на Razor</a:t>
            </a:r>
          </a:p>
          <a:p>
            <a:pPr lvl="1"/>
            <a:r>
              <a:rPr lang="ru-RU" dirty="0"/>
              <a:t>По-продуктивен, надежден и поддържан код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Helpers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665509-4594-47D1-AD7C-263E54A23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96" y="3936298"/>
            <a:ext cx="1682627" cy="1682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9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95501-D8BF-4883-9EF7-0F71495F975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41571E-E596-4B60-AB43-83E90F2D3D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11806238" cy="1111250"/>
          </a:xfrm>
        </p:spPr>
        <p:txBody>
          <a:bodyPr/>
          <a:lstStyle/>
          <a:p>
            <a:r>
              <a:rPr lang="en-US" dirty="0"/>
              <a:t>Tag Helpers </a:t>
            </a:r>
            <a:r>
              <a:rPr lang="bg-BG" dirty="0"/>
              <a:t>срещу</a:t>
            </a:r>
            <a:r>
              <a:rPr lang="en-US" dirty="0"/>
              <a:t> HTML Helpers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7F76BD-5FA6-4EB4-ADE0-4128918FCC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196975"/>
            <a:ext cx="5822950" cy="482282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999" dirty="0"/>
              <a:t>Tag Helpers </a:t>
            </a:r>
            <a:r>
              <a:rPr lang="bg-BG" sz="2999" dirty="0"/>
              <a:t> </a:t>
            </a:r>
            <a:r>
              <a:rPr lang="ru-RU" sz="2999" dirty="0"/>
              <a:t>се прикачват към HTML елементи в изглед на </a:t>
            </a:r>
            <a:r>
              <a:rPr lang="en-US" sz="2999" dirty="0"/>
              <a:t>Razor</a:t>
            </a:r>
            <a:endParaRPr lang="ru-RU" sz="2999" dirty="0"/>
          </a:p>
          <a:p>
            <a:pPr>
              <a:buClr>
                <a:schemeClr val="tx1"/>
              </a:buClr>
            </a:pPr>
            <a:r>
              <a:rPr lang="en-US" sz="2999" dirty="0"/>
              <a:t>Tag Helpers </a:t>
            </a:r>
            <a:r>
              <a:rPr lang="bg-BG" sz="2999" dirty="0"/>
              <a:t> </a:t>
            </a:r>
            <a:r>
              <a:rPr lang="ru-RU" sz="2999" dirty="0"/>
              <a:t>намаляват изричните преходи между HTML и C #</a:t>
            </a:r>
          </a:p>
          <a:p>
            <a:pPr>
              <a:buClr>
                <a:schemeClr val="tx1"/>
              </a:buClr>
            </a:pPr>
            <a:r>
              <a:rPr lang="en-US" sz="2999" dirty="0"/>
              <a:t>Tag Helpers </a:t>
            </a:r>
            <a:r>
              <a:rPr lang="bg-BG" sz="2999" dirty="0"/>
              <a:t> </a:t>
            </a:r>
            <a:r>
              <a:rPr lang="ru-RU" sz="2999" dirty="0"/>
              <a:t>правят маркирането на </a:t>
            </a:r>
            <a:r>
              <a:rPr lang="en-US" sz="2999" dirty="0"/>
              <a:t>Razor</a:t>
            </a:r>
            <a:r>
              <a:rPr lang="ru-RU" sz="2999" dirty="0"/>
              <a:t> доста чисто, а гледките - доста прости</a:t>
            </a:r>
            <a:endParaRPr lang="en-US" sz="2999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2A6667-9677-44A1-B32B-2190814091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65875" y="1196975"/>
            <a:ext cx="5822950" cy="4822825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999" dirty="0"/>
              <a:t>HTML Helpers</a:t>
            </a:r>
            <a:r>
              <a:rPr lang="ru-RU" sz="2999" dirty="0"/>
              <a:t> се извикват като методи, които генерират съдържание</a:t>
            </a:r>
          </a:p>
          <a:p>
            <a:pPr>
              <a:buClr>
                <a:schemeClr val="tx1"/>
              </a:buClr>
            </a:pPr>
            <a:r>
              <a:rPr lang="en-US" sz="2999" dirty="0"/>
              <a:t>HTML Helpers </a:t>
            </a:r>
            <a:r>
              <a:rPr lang="ru-RU" sz="2999" dirty="0"/>
              <a:t>са склонни да включват много C # код в маркирането</a:t>
            </a:r>
          </a:p>
          <a:p>
            <a:pPr>
              <a:buClr>
                <a:schemeClr val="tx1"/>
              </a:buClr>
            </a:pPr>
            <a:r>
              <a:rPr lang="ru-RU" sz="2999" dirty="0"/>
              <a:t>HTML Helpers използват сложен и много специфичен за C # синтаксис за </a:t>
            </a:r>
            <a:r>
              <a:rPr lang="en-US" sz="2999" dirty="0"/>
              <a:t>Razor</a:t>
            </a:r>
            <a:r>
              <a:rPr lang="bg-BG" sz="2999" dirty="0"/>
              <a:t> </a:t>
            </a:r>
            <a:r>
              <a:rPr lang="ru-RU" sz="2999" dirty="0"/>
              <a:t>в някои случаи</a:t>
            </a:r>
            <a:endParaRPr lang="en-US" sz="2999" dirty="0"/>
          </a:p>
        </p:txBody>
      </p:sp>
    </p:spTree>
    <p:extLst>
      <p:ext uri="{BB962C8B-B14F-4D97-AF65-F5344CB8AC3E}">
        <p14:creationId xmlns:p14="http://schemas.microsoft.com/office/powerpoint/2010/main" val="27168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4C30BD-06A0-4716-BA39-20823CDE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Helpers </a:t>
            </a:r>
            <a:r>
              <a:rPr lang="bg-BG" dirty="0"/>
              <a:t>срещу </a:t>
            </a:r>
            <a:r>
              <a:rPr lang="en-US" dirty="0"/>
              <a:t>HTML Helpers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16392-99FF-4E1A-905C-C7A422F916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99DDB9-1BC2-4437-B0A5-5D3A0E366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57" y="1313735"/>
            <a:ext cx="6007648" cy="5082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8A64AF-4FB2-47E4-B1C5-938AB0ED3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" y="1313735"/>
            <a:ext cx="5895920" cy="508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4215EB-1E63-454E-9507-092A997A7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собствен </a:t>
            </a:r>
            <a:r>
              <a:rPr lang="en-US" dirty="0"/>
              <a:t>Tag Helper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DFC85-6820-4F2D-A0C4-DE527FFE51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B06E28C-2480-41BD-B6D7-911BBA596CEA}"/>
              </a:ext>
            </a:extLst>
          </p:cNvPr>
          <p:cNvSpPr txBox="1">
            <a:spLocks/>
          </p:cNvSpPr>
          <p:nvPr/>
        </p:nvSpPr>
        <p:spPr>
          <a:xfrm>
            <a:off x="196715" y="1244140"/>
            <a:ext cx="9411314" cy="317193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600" dirty="0">
                <a:solidFill>
                  <a:schemeClr val="tx1"/>
                </a:solidFill>
                <a:effectLst/>
              </a:rPr>
              <a:t>[HtmlTargetElement("h1")]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public class HelloTagHelper : TagHelper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    private const string MessageFormat = "Hello, {0}";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    public string TargetName { get; set; }</a:t>
            </a:r>
          </a:p>
          <a:p>
            <a:endParaRPr lang="en-US" sz="1600" dirty="0">
              <a:solidFill>
                <a:schemeClr val="tx1"/>
              </a:solidFill>
              <a:effectLst/>
            </a:endParaRP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    public override void Process(TagHelperContext context, TagHelperOutput output)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        string formattedMessage = string.Format(MessageFormat, </a:t>
            </a:r>
            <a:r>
              <a:rPr lang="en-US" sz="1600" dirty="0" err="1">
                <a:solidFill>
                  <a:schemeClr val="tx1"/>
                </a:solidFill>
                <a:effectLst/>
              </a:rPr>
              <a:t>this.TargetName</a:t>
            </a:r>
            <a:r>
              <a:rPr lang="en-US" sz="1600" dirty="0">
                <a:solidFill>
                  <a:schemeClr val="tx1"/>
                </a:solidFill>
                <a:effectLst/>
              </a:rPr>
              <a:t>);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        output.Content.SetContent(formattedMessage);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    }</a:t>
            </a:r>
          </a:p>
          <a:p>
            <a:r>
              <a:rPr lang="en-US" sz="1600" dirty="0">
                <a:solidFill>
                  <a:schemeClr val="tx1"/>
                </a:solidFill>
                <a:effectLst/>
              </a:rPr>
              <a:t>}</a:t>
            </a:r>
            <a:endParaRPr lang="en-US" sz="1600" b="0" dirty="0">
              <a:ln w="0"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B06E28C-2480-41BD-B6D7-911BBA596CEA}"/>
              </a:ext>
            </a:extLst>
          </p:cNvPr>
          <p:cNvSpPr txBox="1">
            <a:spLocks/>
          </p:cNvSpPr>
          <p:nvPr/>
        </p:nvSpPr>
        <p:spPr>
          <a:xfrm>
            <a:off x="190355" y="4572147"/>
            <a:ext cx="9411314" cy="204884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699" dirty="0">
                <a:solidFill>
                  <a:schemeClr val="tx1"/>
                </a:solidFill>
                <a:effectLst/>
              </a:rPr>
              <a:t>@using WebApplication;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@addTagHelper *, Microsoft.AspNetCore.Mvc.TagHelper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@addTagHelper WebApplication.TagHelpersHelloTagHelper, WebApplication</a:t>
            </a:r>
          </a:p>
          <a:p>
            <a:endParaRPr lang="en-US" sz="1699" dirty="0">
              <a:solidFill>
                <a:schemeClr val="tx1"/>
              </a:solidFill>
              <a:effectLst/>
            </a:endParaRP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&lt;div class="tag-helper-content"&gt;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&lt;h1 target-name="John"&gt;&lt;/h1&gt;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&lt;/div&gt;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556" y="5028507"/>
            <a:ext cx="3285269" cy="10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F6DFB-8E33-41AC-8EE2-D0874E9107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312" y="6396852"/>
            <a:ext cx="428513" cy="307895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4D217B8-8AC6-4F07-816C-36FA4B7C17B2}"/>
              </a:ext>
            </a:extLst>
          </p:cNvPr>
          <p:cNvSpPr txBox="1">
            <a:spLocks/>
          </p:cNvSpPr>
          <p:nvPr/>
        </p:nvSpPr>
        <p:spPr>
          <a:xfrm>
            <a:off x="614948" y="5348137"/>
            <a:ext cx="10958928" cy="767884"/>
          </a:xfrm>
          <a:prstGeom prst="rect">
            <a:avLst/>
          </a:prstGeom>
        </p:spPr>
        <p:txBody>
          <a:bodyPr vert="horz" lIns="107972" tIns="35991" rIns="107972" bIns="35991" rtlCol="0" anchor="ctr">
            <a:noAutofit/>
          </a:bodyPr>
          <a:lstStyle>
            <a:lvl1pPr marL="0" indent="0" algn="ctr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  <a:defRPr sz="5396" b="1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989981" indent="-380762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048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267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485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0704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924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43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62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394" dirty="0"/>
              <a:t>Частични изгледи и преглед на </a:t>
            </a:r>
            <a:br>
              <a:rPr lang="ru-RU" sz="5394" dirty="0"/>
            </a:br>
            <a:r>
              <a:rPr lang="ru-RU" sz="5394" dirty="0"/>
              <a:t>компоненти</a:t>
            </a:r>
            <a:endParaRPr lang="en-US" sz="5394" dirty="0"/>
          </a:p>
        </p:txBody>
      </p:sp>
      <p:pic>
        <p:nvPicPr>
          <p:cNvPr id="3" name="Graphic 2" descr="Network">
            <a:extLst>
              <a:ext uri="{FF2B5EF4-FFF2-40B4-BE49-F238E27FC236}">
                <a16:creationId xmlns:a16="http://schemas.microsoft.com/office/drawing/2014/main" id="{7C80B409-C372-4DC0-BC6B-B21C7BCC3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7957" y="1605340"/>
            <a:ext cx="1972910" cy="197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Частични изгледи правят части от страницата</a:t>
            </a:r>
          </a:p>
          <a:p>
            <a:pPr lvl="1"/>
            <a:r>
              <a:rPr lang="ru-RU" dirty="0"/>
              <a:t>Разбийте големи файлове за маркиране на по-малки компоненти</a:t>
            </a:r>
          </a:p>
          <a:p>
            <a:pPr lvl="1"/>
            <a:r>
              <a:rPr lang="ru-RU" dirty="0"/>
              <a:t>Намалете дублирането на общ код на изглед</a:t>
            </a:r>
          </a:p>
          <a:p>
            <a:r>
              <a:rPr lang="en-US" dirty="0"/>
              <a:t>Razor</a:t>
            </a:r>
            <a:r>
              <a:rPr lang="ru-RU" dirty="0"/>
              <a:t> </a:t>
            </a:r>
            <a:r>
              <a:rPr lang="ru-RU" dirty="0" err="1"/>
              <a:t>частичните</a:t>
            </a:r>
            <a:r>
              <a:rPr lang="ru-RU" dirty="0"/>
              <a:t> изгледи са нормални изгледи (.cshtml файлове)</a:t>
            </a:r>
          </a:p>
          <a:p>
            <a:pPr lvl="1"/>
            <a:r>
              <a:rPr lang="ru-RU" dirty="0"/>
              <a:t>Обикновено се поставя в /</a:t>
            </a:r>
            <a:r>
              <a:rPr lang="en-US" dirty="0"/>
              <a:t>shared </a:t>
            </a:r>
            <a:r>
              <a:rPr lang="ru-RU" dirty="0"/>
              <a:t>или в същата директория, където се използва</a:t>
            </a:r>
          </a:p>
          <a:p>
            <a:r>
              <a:rPr lang="ru-RU" dirty="0"/>
              <a:t>Може да се посочи с HTML Helper или Tag Helper</a:t>
            </a:r>
          </a:p>
          <a:p>
            <a:pPr lvl="1"/>
            <a:r>
              <a:rPr lang="ru-RU" dirty="0"/>
              <a:t>Html помощници: Partial, PartialAsync, RenderPartial и т.н.</a:t>
            </a:r>
          </a:p>
          <a:p>
            <a:pPr lvl="1"/>
            <a:r>
              <a:rPr lang="ru-RU" dirty="0"/>
              <a:t>Помощник за етикети: &lt;частично име = "" модел = "" view-data = "" for = "" /&gt;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Общи изгледи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9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D9A35-EF18-4188-B12D-6926052E6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B10E29-A32E-44E4-836F-5A54F9D5CB6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en-US" dirty="0"/>
              <a:t>HTML Helper </a:t>
            </a:r>
            <a:r>
              <a:rPr lang="bg-BG" dirty="0"/>
              <a:t>за общи изгледи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Tag Helper </a:t>
            </a:r>
            <a:r>
              <a:rPr lang="bg-BG" dirty="0"/>
              <a:t>за общи изгледи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C1B40-9DE0-4EA5-97A1-56E49834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общи изгледи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8CDD04-739F-4C0A-8816-347ACAD63BC7}"/>
              </a:ext>
            </a:extLst>
          </p:cNvPr>
          <p:cNvSpPr txBox="1">
            <a:spLocks/>
          </p:cNvSpPr>
          <p:nvPr/>
        </p:nvSpPr>
        <p:spPr>
          <a:xfrm>
            <a:off x="728804" y="5256349"/>
            <a:ext cx="8509503" cy="14488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999" dirty="0">
                <a:solidFill>
                  <a:schemeClr val="tx1"/>
                </a:solidFill>
                <a:effectLst/>
              </a:rPr>
              <a:t>@foreach (var product in Model.Products)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&lt;partial name="_ProductPartial" model="product" /&gt;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}</a:t>
            </a:r>
            <a:endParaRPr lang="en-US" sz="1999" b="0" dirty="0">
              <a:ln w="0"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D8CDD04-739F-4C0A-8816-347ACAD63BC7}"/>
              </a:ext>
            </a:extLst>
          </p:cNvPr>
          <p:cNvSpPr txBox="1">
            <a:spLocks/>
          </p:cNvSpPr>
          <p:nvPr/>
        </p:nvSpPr>
        <p:spPr>
          <a:xfrm>
            <a:off x="728803" y="1866190"/>
            <a:ext cx="8509504" cy="237192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999" dirty="0">
                <a:solidFill>
                  <a:schemeClr val="tx1"/>
                </a:solidFill>
                <a:effectLst/>
              </a:rPr>
              <a:t>@using 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WebApplication.Models</a:t>
            </a:r>
            <a:r>
              <a:rPr lang="en-US" sz="1999" dirty="0">
                <a:solidFill>
                  <a:schemeClr val="tx1"/>
                </a:solidFill>
                <a:effectLst/>
              </a:rPr>
              <a:t>;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@model 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ProductsListViewModel</a:t>
            </a:r>
            <a:endParaRPr lang="en-US" sz="1999" dirty="0">
              <a:solidFill>
                <a:schemeClr val="tx1"/>
              </a:solidFill>
              <a:effectLst/>
            </a:endParaRPr>
          </a:p>
          <a:p>
            <a:endParaRPr lang="en-US" sz="1999" dirty="0">
              <a:solidFill>
                <a:schemeClr val="tx1"/>
              </a:solidFill>
              <a:effectLst/>
            </a:endParaRPr>
          </a:p>
          <a:p>
            <a:r>
              <a:rPr lang="sv-SE" sz="1999" dirty="0">
                <a:solidFill>
                  <a:schemeClr val="tx1"/>
                </a:solidFill>
                <a:effectLst/>
              </a:rPr>
              <a:t>@foreach (var </a:t>
            </a:r>
            <a:r>
              <a:rPr lang="en-US" sz="1999" dirty="0">
                <a:solidFill>
                  <a:schemeClr val="tx1"/>
                </a:solidFill>
                <a:effectLst/>
              </a:rPr>
              <a:t>product</a:t>
            </a:r>
            <a:r>
              <a:rPr lang="sv-SE" sz="1999" dirty="0">
                <a:solidFill>
                  <a:schemeClr val="tx1"/>
                </a:solidFill>
                <a:effectLst/>
              </a:rPr>
              <a:t> in Model.</a:t>
            </a:r>
            <a:r>
              <a:rPr lang="en-US" sz="1999" dirty="0">
                <a:solidFill>
                  <a:schemeClr val="tx1"/>
                </a:solidFill>
                <a:effectLst/>
              </a:rPr>
              <a:t>Products</a:t>
            </a:r>
            <a:r>
              <a:rPr lang="sv-SE" sz="1999" dirty="0">
                <a:solidFill>
                  <a:schemeClr val="tx1"/>
                </a:solidFill>
                <a:effectLst/>
              </a:rPr>
              <a:t>)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@await 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Html.PartialAsync</a:t>
            </a:r>
            <a:r>
              <a:rPr lang="en-US" sz="1999" dirty="0">
                <a:solidFill>
                  <a:schemeClr val="tx1"/>
                </a:solidFill>
                <a:effectLst/>
              </a:rPr>
              <a:t>("_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ProductPartial</a:t>
            </a:r>
            <a:r>
              <a:rPr lang="en-US" sz="1999" dirty="0">
                <a:solidFill>
                  <a:schemeClr val="tx1"/>
                </a:solidFill>
                <a:effectLst/>
              </a:rPr>
              <a:t>", product);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380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Компонентите на View са подобни на Partial Views, но много </a:t>
            </a:r>
            <a:br>
              <a:rPr lang="ru-RU" dirty="0"/>
            </a:br>
            <a:r>
              <a:rPr lang="ru-RU" dirty="0"/>
              <a:t>по-мощни</a:t>
            </a:r>
          </a:p>
          <a:p>
            <a:pPr lvl="1"/>
            <a:r>
              <a:rPr lang="ru-RU" dirty="0"/>
              <a:t>Без обвързване на модела</a:t>
            </a:r>
          </a:p>
          <a:p>
            <a:pPr lvl="1"/>
            <a:r>
              <a:rPr lang="ru-RU" dirty="0"/>
              <a:t>Зависи само от </a:t>
            </a:r>
            <a:r>
              <a:rPr lang="ru-RU" dirty="0" err="1"/>
              <a:t>предоставените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данни</a:t>
            </a:r>
            <a:endParaRPr lang="ru-RU" dirty="0"/>
          </a:p>
          <a:p>
            <a:r>
              <a:rPr lang="ru-RU" dirty="0"/>
              <a:t>Преглед на компоненти:</a:t>
            </a:r>
          </a:p>
          <a:p>
            <a:pPr lvl="1"/>
            <a:r>
              <a:rPr lang="ru-RU" dirty="0"/>
              <a:t>Представете парче, а не цял отговор (както в </a:t>
            </a:r>
            <a:r>
              <a:rPr lang="ru-RU" dirty="0" err="1"/>
              <a:t>Html.Action</a:t>
            </a:r>
            <a:r>
              <a:rPr lang="ru-RU" dirty="0"/>
              <a:t>())</a:t>
            </a:r>
          </a:p>
          <a:p>
            <a:pPr lvl="1"/>
            <a:r>
              <a:rPr lang="ru-RU" dirty="0"/>
              <a:t>Може да има параметри и бизнес логика</a:t>
            </a:r>
          </a:p>
          <a:p>
            <a:pPr lvl="1"/>
            <a:r>
              <a:rPr lang="ru-RU" dirty="0"/>
              <a:t>Обикновено се извиква от страница за оформление</a:t>
            </a:r>
          </a:p>
          <a:p>
            <a:pPr lvl="1"/>
            <a:r>
              <a:rPr lang="ru-RU" dirty="0">
                <a:solidFill>
                  <a:srgbClr val="FF0000"/>
                </a:solidFill>
              </a:rPr>
              <a:t>Включва едни и същи предимства на S-o-C и проверка между контролер / изглед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Изгледи - компоненти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3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DC9EC-19A8-400D-83BD-4D4301CD4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F1A452-45F6-4538-92EB-86D8332A320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Компонентите на View са предназначени навсякъде, където имате логика за изобразяване за многократна употреба, която е твърде сложна за частичен изглед</a:t>
            </a:r>
          </a:p>
          <a:p>
            <a:pPr lvl="1"/>
            <a:r>
              <a:rPr lang="en-US" dirty="0"/>
              <a:t>Dynamic navigation menus</a:t>
            </a:r>
          </a:p>
          <a:p>
            <a:pPr lvl="1"/>
            <a:r>
              <a:rPr lang="en-US" dirty="0"/>
              <a:t>Login panels</a:t>
            </a:r>
          </a:p>
          <a:p>
            <a:pPr lvl="1"/>
            <a:r>
              <a:rPr lang="en-US" dirty="0"/>
              <a:t>Shopping carts</a:t>
            </a:r>
          </a:p>
          <a:p>
            <a:pPr lvl="1"/>
            <a:r>
              <a:rPr lang="en-US" dirty="0"/>
              <a:t>Sidebar content</a:t>
            </a:r>
          </a:p>
          <a:p>
            <a:pPr lvl="1"/>
            <a:r>
              <a:rPr lang="en-US" dirty="0"/>
              <a:t>Recently published</a:t>
            </a:r>
            <a:br>
              <a:rPr lang="bg-BG" dirty="0"/>
            </a:br>
            <a:r>
              <a:rPr lang="en-US" dirty="0"/>
              <a:t>articles</a:t>
            </a:r>
          </a:p>
          <a:p>
            <a:pPr lvl="1"/>
            <a:r>
              <a:rPr lang="en-US" dirty="0"/>
              <a:t>Tag cloud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749960-3928-4245-BEAB-58E69A2D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Изгледи - компоненти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402F9-E84F-40F3-B2B9-A8BB5ADC0D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3393" y="3110527"/>
            <a:ext cx="7671757" cy="3595182"/>
          </a:xfrm>
          <a:prstGeom prst="roundRect">
            <a:avLst>
              <a:gd name="adj" fmla="val 6548"/>
            </a:avLst>
          </a:prstGeom>
        </p:spPr>
      </p:pic>
    </p:spTree>
    <p:extLst>
      <p:ext uri="{BB962C8B-B14F-4D97-AF65-F5344CB8AC3E}">
        <p14:creationId xmlns:p14="http://schemas.microsoft.com/office/powerpoint/2010/main" val="28990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F3D278-388C-43C2-A8CD-A9475A0A87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948" y="5321587"/>
            <a:ext cx="10958928" cy="767884"/>
          </a:xfrm>
        </p:spPr>
        <p:txBody>
          <a:bodyPr/>
          <a:lstStyle/>
          <a:p>
            <a:r>
              <a:rPr lang="bg-BG" dirty="0"/>
              <a:t>Основни елемент</a:t>
            </a:r>
            <a:r>
              <a:rPr lang="en-US" dirty="0"/>
              <a:t> – View Engine</a:t>
            </a:r>
          </a:p>
        </p:txBody>
      </p:sp>
      <p:pic>
        <p:nvPicPr>
          <p:cNvPr id="6" name="Graphic 5" descr="Atom">
            <a:extLst>
              <a:ext uri="{FF2B5EF4-FFF2-40B4-BE49-F238E27FC236}">
                <a16:creationId xmlns:a16="http://schemas.microsoft.com/office/drawing/2014/main" id="{627604A8-2BA3-48CE-862C-066EA9AA3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8887" y="1398431"/>
            <a:ext cx="2451048" cy="245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Преглед на компоненти се състои от 2 части:</a:t>
            </a:r>
          </a:p>
          <a:p>
            <a:pPr lvl="1"/>
            <a:r>
              <a:rPr lang="ru-RU" dirty="0"/>
              <a:t>Клас - обикновено произлиза от ViewComponent</a:t>
            </a:r>
          </a:p>
          <a:p>
            <a:pPr lvl="1"/>
            <a:r>
              <a:rPr lang="ru-RU" dirty="0"/>
              <a:t>Резултат - обикновено изглед</a:t>
            </a:r>
          </a:p>
          <a:p>
            <a:r>
              <a:rPr lang="ru-RU" dirty="0"/>
              <a:t>Преглед на компоненти</a:t>
            </a:r>
          </a:p>
          <a:p>
            <a:pPr lvl="1"/>
            <a:r>
              <a:rPr lang="ru-RU" dirty="0"/>
              <a:t>Определете тяхната логика в метод, наречен </a:t>
            </a:r>
            <a:r>
              <a:rPr lang="ru-RU" dirty="0" err="1"/>
              <a:t>InvokeAsync</a:t>
            </a:r>
            <a:r>
              <a:rPr lang="ru-RU" dirty="0"/>
              <a:t>()</a:t>
            </a:r>
          </a:p>
          <a:p>
            <a:pPr lvl="1"/>
            <a:r>
              <a:rPr lang="ru-RU" dirty="0"/>
              <a:t>Никога не обработвайте директно заявка</a:t>
            </a:r>
          </a:p>
          <a:p>
            <a:pPr lvl="1"/>
            <a:r>
              <a:rPr lang="ru-RU" dirty="0"/>
              <a:t>Обикновено инициализирайте модел, който се предава на изгледа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Изгледи - компоненти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63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6CF68-9867-4416-B886-6ED19D6FC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783704-95FC-47B3-BAFE-150CD7A8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собствен </a:t>
            </a:r>
            <a:r>
              <a:rPr lang="en-US" noProof="1"/>
              <a:t>ViewComponent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8350B-744C-4CC3-BF8C-04562F58704F}"/>
              </a:ext>
            </a:extLst>
          </p:cNvPr>
          <p:cNvSpPr txBox="1">
            <a:spLocks/>
          </p:cNvSpPr>
          <p:nvPr/>
        </p:nvSpPr>
        <p:spPr>
          <a:xfrm>
            <a:off x="228068" y="1122874"/>
            <a:ext cx="9920052" cy="54488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699" dirty="0">
                <a:solidFill>
                  <a:schemeClr val="tx1"/>
                </a:solidFill>
                <a:effectLst/>
              </a:rPr>
              <a:t>[ViewComponent(Name = "HelloWorld")]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public class HelloWorldViewComponent : ViewComponent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private readonly DataService dataService;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public HelloWorldViewComponent(DataService dataService)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    this.dataService = dataService;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}</a:t>
            </a:r>
          </a:p>
          <a:p>
            <a:endParaRPr lang="en-US" sz="1699" dirty="0">
              <a:solidFill>
                <a:schemeClr val="tx1"/>
              </a:solidFill>
              <a:effectLst/>
            </a:endParaRP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public async Task&lt;IViewComponentResult&gt; InvokeAsync(string name)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    string helloMessage = </a:t>
            </a:r>
            <a:br>
              <a:rPr lang="en-US" sz="1699" dirty="0">
                <a:solidFill>
                  <a:schemeClr val="tx1"/>
                </a:solidFill>
                <a:effectLst/>
              </a:rPr>
            </a:br>
            <a:r>
              <a:rPr lang="en-US" sz="1699" dirty="0">
                <a:solidFill>
                  <a:schemeClr val="tx1"/>
                </a:solidFill>
                <a:effectLst/>
              </a:rPr>
              <a:t>            await this.dataService.GetHelloAsync();</a:t>
            </a:r>
          </a:p>
          <a:p>
            <a:endParaRPr lang="en-US" sz="1699" dirty="0">
              <a:solidFill>
                <a:schemeClr val="tx1"/>
              </a:solidFill>
              <a:effectLst/>
            </a:endParaRP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    this.ViewData["Message"] = helloMessage;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    this.ViewData["Name"] = name;</a:t>
            </a:r>
          </a:p>
          <a:p>
            <a:endParaRPr lang="en-US" sz="1699" dirty="0">
              <a:solidFill>
                <a:schemeClr val="tx1"/>
              </a:solidFill>
              <a:effectLst/>
            </a:endParaRP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    return View();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    }</a:t>
            </a:r>
          </a:p>
          <a:p>
            <a:r>
              <a:rPr lang="en-US" sz="1699" dirty="0">
                <a:solidFill>
                  <a:schemeClr val="tx1"/>
                </a:solidFill>
                <a:effectLst/>
              </a:rPr>
              <a:t>}</a:t>
            </a:r>
            <a:endParaRPr lang="en-US" sz="1699" b="0" dirty="0">
              <a:ln w="0"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2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собствен </a:t>
            </a:r>
            <a:r>
              <a:rPr lang="en-US" noProof="1"/>
              <a:t>ViewComponent 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6C8350B-744C-4CC3-BF8C-04562F58704F}"/>
              </a:ext>
            </a:extLst>
          </p:cNvPr>
          <p:cNvSpPr txBox="1">
            <a:spLocks/>
          </p:cNvSpPr>
          <p:nvPr/>
        </p:nvSpPr>
        <p:spPr>
          <a:xfrm>
            <a:off x="666682" y="1315490"/>
            <a:ext cx="8225620" cy="83344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nn-NO" sz="1999" dirty="0">
                <a:solidFill>
                  <a:schemeClr val="tx1"/>
                </a:solidFill>
                <a:effectLst/>
              </a:rPr>
              <a:t>@* In Default.cshtml *@</a:t>
            </a:r>
          </a:p>
          <a:p>
            <a:r>
              <a:rPr lang="nn-NO" sz="1999" dirty="0">
                <a:solidFill>
                  <a:schemeClr val="tx1"/>
                </a:solidFill>
                <a:effectLst/>
              </a:rPr>
              <a:t>&lt;h1&gt;@ViewData["Message"]!!! I am @ViewData["Name"]&lt;/h1&gt;</a:t>
            </a:r>
            <a:endParaRPr lang="en-US" sz="1999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C8350B-744C-4CC3-BF8C-04562F58704F}"/>
              </a:ext>
            </a:extLst>
          </p:cNvPr>
          <p:cNvSpPr txBox="1">
            <a:spLocks/>
          </p:cNvSpPr>
          <p:nvPr/>
        </p:nvSpPr>
        <p:spPr>
          <a:xfrm>
            <a:off x="666681" y="2480385"/>
            <a:ext cx="10358666" cy="14488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999" dirty="0">
                <a:solidFill>
                  <a:schemeClr val="tx1"/>
                </a:solidFill>
                <a:effectLst/>
              </a:rPr>
              <a:t>&lt;div class="view-component-content"&gt;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@await Component.InvokeAsync("HelloWorld", new { name = "David" });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&lt;vc:HelloWorld name="John"&gt;&lt;/vc:HelloWorld&gt;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&lt;/div&gt;</a:t>
            </a:r>
          </a:p>
        </p:txBody>
      </p:sp>
      <p:sp>
        <p:nvSpPr>
          <p:cNvPr id="7" name="Arrow: Down 13">
            <a:extLst>
              <a:ext uri="{FF2B5EF4-FFF2-40B4-BE49-F238E27FC236}">
                <a16:creationId xmlns:a16="http://schemas.microsoft.com/office/drawing/2014/main" id="{B4C2EABB-4565-4510-B6A7-7CB7061EE753}"/>
              </a:ext>
            </a:extLst>
          </p:cNvPr>
          <p:cNvSpPr/>
          <p:nvPr/>
        </p:nvSpPr>
        <p:spPr bwMode="auto">
          <a:xfrm>
            <a:off x="3500633" y="4175922"/>
            <a:ext cx="325513" cy="39999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9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21" y="4822611"/>
            <a:ext cx="5808737" cy="14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356" y="101617"/>
            <a:ext cx="9503571" cy="882424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63400" y="6396423"/>
            <a:ext cx="428710" cy="308765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AFE522-EB7D-4931-A015-9A7E8A98517D}"/>
              </a:ext>
            </a:extLst>
          </p:cNvPr>
          <p:cNvGrpSpPr/>
          <p:nvPr/>
        </p:nvGrpSpPr>
        <p:grpSpPr>
          <a:xfrm>
            <a:off x="346566" y="1499038"/>
            <a:ext cx="8351621" cy="4798782"/>
            <a:chOff x="540767" y="1696736"/>
            <a:chExt cx="3675941" cy="4405146"/>
          </a:xfrm>
        </p:grpSpPr>
        <p:sp>
          <p:nvSpPr>
            <p:cNvPr id="11" name="Rounded Rectangle 16">
              <a:extLst>
                <a:ext uri="{FF2B5EF4-FFF2-40B4-BE49-F238E27FC236}">
                  <a16:creationId xmlns:a16="http://schemas.microsoft.com/office/drawing/2014/main" id="{F12C06CE-2BBE-46C2-B718-813794C58DF9}"/>
                </a:ext>
              </a:extLst>
            </p:cNvPr>
            <p:cNvSpPr/>
            <p:nvPr userDrawn="1"/>
          </p:nvSpPr>
          <p:spPr>
            <a:xfrm>
              <a:off x="540767" y="1781251"/>
              <a:ext cx="85794" cy="4320631"/>
            </a:xfrm>
            <a:prstGeom prst="roundRect">
              <a:avLst>
                <a:gd name="adj" fmla="val 50000"/>
              </a:avLst>
            </a:prstGeom>
            <a:solidFill>
              <a:schemeClr val="bg2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bg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66CDBB1E-AF3C-43FC-9F34-2DD691F81726}"/>
                </a:ext>
              </a:extLst>
            </p:cNvPr>
            <p:cNvSpPr/>
            <p:nvPr userDrawn="1"/>
          </p:nvSpPr>
          <p:spPr>
            <a:xfrm rot="5400000">
              <a:off x="3762569" y="1912372"/>
              <a:ext cx="669775" cy="238503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2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399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CC3A316-993C-4741-8826-E104F2765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79560" y="3303494"/>
            <a:ext cx="2882677" cy="3119781"/>
          </a:xfrm>
          <a:prstGeom prst="rect">
            <a:avLst/>
          </a:prstGeom>
        </p:spPr>
      </p:pic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4590A806-0A84-4D36-BED0-A1686C4CE8EA}"/>
              </a:ext>
            </a:extLst>
          </p:cNvPr>
          <p:cNvSpPr txBox="1">
            <a:spLocks/>
          </p:cNvSpPr>
          <p:nvPr/>
        </p:nvSpPr>
        <p:spPr>
          <a:xfrm>
            <a:off x="426672" y="1022151"/>
            <a:ext cx="9165602" cy="4872617"/>
          </a:xfrm>
          <a:prstGeom prst="rect">
            <a:avLst/>
          </a:prstGeom>
        </p:spPr>
        <p:txBody>
          <a:bodyPr>
            <a:noAutofit/>
          </a:bodyPr>
          <a:lstStyle>
            <a:lvl1pPr marL="456915" indent="-456915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9981" indent="-380762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31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048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267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1485" indent="-304610" algn="l" defTabSz="1218438" rtl="0" eaLnBrk="1" latin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5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0704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9924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9143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8362" indent="-304610" algn="l" defTabSz="1218438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Основни изгледи</a:t>
            </a:r>
          </a:p>
          <a:p>
            <a:r>
              <a:rPr lang="en-US" dirty="0"/>
              <a:t>Razor</a:t>
            </a:r>
            <a:r>
              <a:rPr lang="bg-BG" dirty="0"/>
              <a:t> синтаксис</a:t>
            </a:r>
            <a:endParaRPr lang="en-US" dirty="0"/>
          </a:p>
          <a:p>
            <a:pPr lvl="1"/>
            <a:r>
              <a:rPr lang="bg-BG" dirty="0"/>
              <a:t>Инжектиране на зависимостта</a:t>
            </a:r>
            <a:endParaRPr lang="en-US" dirty="0"/>
          </a:p>
          <a:p>
            <a:r>
              <a:rPr lang="ru-RU" noProof="1"/>
              <a:t>Файлове за оформление и специални изгледи</a:t>
            </a:r>
            <a:endParaRPr lang="en-US" noProof="1"/>
          </a:p>
          <a:p>
            <a:pPr lvl="1"/>
            <a:r>
              <a:rPr lang="en-US" noProof="1"/>
              <a:t>_Layout, _ViewStart, _ViewImports </a:t>
            </a:r>
          </a:p>
          <a:p>
            <a:r>
              <a:rPr lang="en-US" noProof="1"/>
              <a:t>HTML Helpers &amp; Tag Helpers</a:t>
            </a:r>
          </a:p>
          <a:p>
            <a:r>
              <a:rPr lang="ru-RU" noProof="1"/>
              <a:t>Частични изгледи и преглед на компоненти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6384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Views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289C25-2C45-4439-9F5F-CAEDB965A4B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/>
          </a:bodyPr>
          <a:lstStyle/>
          <a:p>
            <a:r>
              <a:rPr lang="bg-BG" sz="3200" dirty="0"/>
              <a:t>Изгледите в </a:t>
            </a:r>
            <a:r>
              <a:rPr lang="en-US" sz="3200" dirty="0"/>
              <a:t>ASP.NET Core MVC </a:t>
            </a:r>
            <a:r>
              <a:rPr lang="bg-BG" sz="3200" dirty="0"/>
              <a:t>използват </a:t>
            </a:r>
            <a:r>
              <a:rPr lang="en-US" sz="3200" dirty="0"/>
              <a:t>Razor View Engine, </a:t>
            </a:r>
            <a:r>
              <a:rPr lang="bg-BG" sz="3200" dirty="0"/>
              <a:t>за да вграждат .</a:t>
            </a:r>
            <a:r>
              <a:rPr lang="en-US" sz="3200" dirty="0"/>
              <a:t>NET </a:t>
            </a:r>
            <a:r>
              <a:rPr lang="bg-BG" sz="3200" dirty="0"/>
              <a:t>код в </a:t>
            </a:r>
            <a:r>
              <a:rPr lang="en-US" sz="3200" dirty="0"/>
              <a:t>HTML</a:t>
            </a:r>
            <a:endParaRPr lang="bg-BG" sz="3200" dirty="0"/>
          </a:p>
          <a:p>
            <a:r>
              <a:rPr lang="bg-BG" sz="3200" dirty="0"/>
              <a:t>Обикновено те съдържат минимална логика, свързана само с представянето на данни</a:t>
            </a:r>
          </a:p>
          <a:p>
            <a:r>
              <a:rPr lang="bg-BG" sz="3200" dirty="0"/>
              <a:t>Данните могат да бъдат предадени на изглед с помощта на </a:t>
            </a:r>
            <a:r>
              <a:rPr lang="en-US" sz="3200" dirty="0"/>
              <a:t>ViewData, </a:t>
            </a:r>
            <a:r>
              <a:rPr lang="en-US" sz="3200" dirty="0" err="1"/>
              <a:t>ViewBag</a:t>
            </a:r>
            <a:r>
              <a:rPr lang="en-US" sz="3200" dirty="0"/>
              <a:t> </a:t>
            </a:r>
            <a:r>
              <a:rPr lang="bg-BG" sz="3200" dirty="0"/>
              <a:t>или чрез </a:t>
            </a:r>
            <a:r>
              <a:rPr lang="en-US" sz="3200" dirty="0"/>
              <a:t>ViewModel (</a:t>
            </a:r>
            <a:r>
              <a:rPr lang="bg-BG" sz="3200" dirty="0"/>
              <a:t>силно типизиран изглед)</a:t>
            </a:r>
            <a:endParaRPr lang="en-US" sz="32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1B1BE9-EF2E-4CC4-B6C2-BE0C2DE2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 Engine Essentials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81F15-0EB8-4470-9918-47077CDD9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40" y="5149887"/>
            <a:ext cx="5287388" cy="15910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8F4DB4-5132-443F-8083-0715A6309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948" y="5058726"/>
            <a:ext cx="4760911" cy="170811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127EB2D-FB04-47AA-8D74-3BB6F6C43CDF}"/>
              </a:ext>
            </a:extLst>
          </p:cNvPr>
          <p:cNvSpPr/>
          <p:nvPr/>
        </p:nvSpPr>
        <p:spPr bwMode="auto">
          <a:xfrm>
            <a:off x="6011635" y="5582186"/>
            <a:ext cx="550363" cy="485066"/>
          </a:xfrm>
          <a:prstGeom prst="rightArrow">
            <a:avLst/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9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1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С</a:t>
            </a:r>
            <a:r>
              <a:rPr lang="en-US" dirty="0"/>
              <a:t> </a:t>
            </a:r>
            <a:r>
              <a:rPr lang="en-US" dirty="0" err="1"/>
              <a:t>ViewBag</a:t>
            </a:r>
            <a:r>
              <a:rPr lang="en-US" dirty="0"/>
              <a:t> (</a:t>
            </a:r>
            <a:r>
              <a:rPr lang="bg-BG" dirty="0"/>
              <a:t>динамичен тип</a:t>
            </a:r>
            <a:r>
              <a:rPr lang="en-US" dirty="0"/>
              <a:t>):</a:t>
            </a:r>
          </a:p>
          <a:p>
            <a:pPr lvl="1"/>
            <a:r>
              <a:rPr lang="bg-BG" dirty="0"/>
              <a:t>Действие</a:t>
            </a:r>
            <a:r>
              <a:rPr lang="en-US" dirty="0"/>
              <a:t>: </a:t>
            </a:r>
            <a:r>
              <a:rPr lang="en-US" dirty="0" err="1"/>
              <a:t>ViewBag.Message</a:t>
            </a:r>
            <a:r>
              <a:rPr lang="en-US" dirty="0"/>
              <a:t> = "Hello World!";</a:t>
            </a:r>
          </a:p>
          <a:p>
            <a:pPr lvl="1"/>
            <a:r>
              <a:rPr lang="bg-BG" dirty="0"/>
              <a:t>Изглед</a:t>
            </a:r>
            <a:r>
              <a:rPr lang="en-US" dirty="0"/>
              <a:t>: @</a:t>
            </a:r>
            <a:r>
              <a:rPr lang="en-US" dirty="0" err="1"/>
              <a:t>ViewBag.Message</a:t>
            </a:r>
            <a:r>
              <a:rPr lang="en-US" dirty="0"/>
              <a:t> </a:t>
            </a:r>
          </a:p>
          <a:p>
            <a:r>
              <a:rPr lang="bg-BG" dirty="0"/>
              <a:t>С</a:t>
            </a:r>
            <a:r>
              <a:rPr lang="en-US" dirty="0"/>
              <a:t> ViewData (dictionary)</a:t>
            </a:r>
          </a:p>
          <a:p>
            <a:pPr lvl="1"/>
            <a:r>
              <a:rPr lang="bg-BG" dirty="0"/>
              <a:t>Действие </a:t>
            </a:r>
            <a:r>
              <a:rPr lang="en-US" dirty="0"/>
              <a:t>: ViewData["message"] = "Hello World!";</a:t>
            </a:r>
          </a:p>
          <a:p>
            <a:pPr lvl="1"/>
            <a:r>
              <a:rPr lang="bg-BG" dirty="0"/>
              <a:t>Изглед </a:t>
            </a:r>
            <a:r>
              <a:rPr lang="en-US" dirty="0"/>
              <a:t>: @ViewData["message"]</a:t>
            </a:r>
          </a:p>
          <a:p>
            <a:r>
              <a:rPr lang="bg-BG" dirty="0"/>
              <a:t>Със силно въведени изгледи:</a:t>
            </a:r>
            <a:endParaRPr lang="en-US" dirty="0"/>
          </a:p>
          <a:p>
            <a:pPr lvl="1"/>
            <a:r>
              <a:rPr lang="bg-BG" dirty="0"/>
              <a:t>Действие </a:t>
            </a:r>
            <a:r>
              <a:rPr lang="en-US" dirty="0"/>
              <a:t>: return View(model);</a:t>
            </a:r>
          </a:p>
          <a:p>
            <a:pPr lvl="1"/>
            <a:r>
              <a:rPr lang="bg-BG" dirty="0"/>
              <a:t>Изглед </a:t>
            </a:r>
            <a:r>
              <a:rPr lang="en-US" dirty="0"/>
              <a:t>: @model </a:t>
            </a:r>
            <a:r>
              <a:rPr lang="en-US" dirty="0" err="1"/>
              <a:t>ModelDataType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Предаване на данни към изглед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4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6FA97-8E16-44D2-839B-D4C8A61C2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D564D-91E1-4F8B-BD14-DDE7B14E539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/>
          </a:bodyPr>
          <a:lstStyle/>
          <a:p>
            <a:r>
              <a:rPr lang="ru-RU" sz="3200" dirty="0"/>
              <a:t>Класът Base Controller осигурява много функционалност</a:t>
            </a:r>
            <a:endParaRPr lang="en-US" sz="3200" dirty="0"/>
          </a:p>
          <a:p>
            <a:pPr lvl="1"/>
            <a:r>
              <a:rPr lang="ru-RU" sz="2800" dirty="0"/>
              <a:t>Метод View () - Един от най-често използваните членове на клас Controller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D2C4F2-2A98-47B8-B1AB-811F6E02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Returning Views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3414D85-528E-4591-9757-DA432E376965}"/>
              </a:ext>
            </a:extLst>
          </p:cNvPr>
          <p:cNvSpPr txBox="1">
            <a:spLocks/>
          </p:cNvSpPr>
          <p:nvPr/>
        </p:nvSpPr>
        <p:spPr>
          <a:xfrm>
            <a:off x="480005" y="2863617"/>
            <a:ext cx="5323315" cy="354204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>
                <a:solidFill>
                  <a:schemeClr val="tx1"/>
                </a:solidFill>
                <a:effectLst/>
              </a:rPr>
              <a:t>public class HomeController : Controller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    public IActionResult Index()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        return this.View();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    }</a:t>
            </a:r>
          </a:p>
          <a:p>
            <a:r>
              <a:rPr lang="en-US" dirty="0"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5037AC-46C1-4594-A7A3-FB20F11CC55F}"/>
              </a:ext>
            </a:extLst>
          </p:cNvPr>
          <p:cNvSpPr txBox="1">
            <a:spLocks/>
          </p:cNvSpPr>
          <p:nvPr/>
        </p:nvSpPr>
        <p:spPr>
          <a:xfrm>
            <a:off x="6104375" y="2863617"/>
            <a:ext cx="5808867" cy="206471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/>
              <a:t>public IActionResult Index()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return </a:t>
            </a:r>
            <a:r>
              <a:rPr lang="en-US" dirty="0" err="1"/>
              <a:t>this.View</a:t>
            </a:r>
            <a:r>
              <a:rPr lang="en-US" dirty="0"/>
              <a:t>  ("~/Views/Other/Index.cshtml");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721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 работи?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00668" y="1257877"/>
            <a:ext cx="2137049" cy="101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/>
              <a:t>Изглед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8856920" y="1316126"/>
            <a:ext cx="2137049" cy="957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/>
              <a:t>Контролер</a:t>
            </a:r>
            <a:endParaRPr lang="en-US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907500" y="5448640"/>
            <a:ext cx="2137050" cy="1013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/>
              <a:t>Изход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698" y="5110504"/>
            <a:ext cx="3654718" cy="1577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348" y="2496500"/>
            <a:ext cx="4352732" cy="1864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679" y="2477237"/>
            <a:ext cx="3588324" cy="2618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533" r="7029" b="1"/>
          <a:stretch/>
        </p:blipFill>
        <p:spPr>
          <a:xfrm>
            <a:off x="240842" y="2498345"/>
            <a:ext cx="3679506" cy="231615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978794" y="1287001"/>
            <a:ext cx="2137049" cy="101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/>
              <a:t>Модел на изгледа</a:t>
            </a:r>
            <a:endParaRPr lang="en-US" sz="2800" noProof="1"/>
          </a:p>
        </p:txBody>
      </p:sp>
      <p:sp>
        <p:nvSpPr>
          <p:cNvPr id="14" name="Arrow: Right 6">
            <a:extLst>
              <a:ext uri="{FF2B5EF4-FFF2-40B4-BE49-F238E27FC236}">
                <a16:creationId xmlns:a16="http://schemas.microsoft.com/office/drawing/2014/main" id="{6DBC5125-7112-4BC4-95FE-624F8AC946D9}"/>
              </a:ext>
            </a:extLst>
          </p:cNvPr>
          <p:cNvSpPr/>
          <p:nvPr/>
        </p:nvSpPr>
        <p:spPr bwMode="auto">
          <a:xfrm>
            <a:off x="4330856" y="5706493"/>
            <a:ext cx="839536" cy="419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21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A5C75-1C2C-4124-B377-02EF6741C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948" y="5226871"/>
            <a:ext cx="10958928" cy="767884"/>
          </a:xfrm>
        </p:spPr>
        <p:txBody>
          <a:bodyPr/>
          <a:lstStyle/>
          <a:p>
            <a:r>
              <a:rPr lang="en-US" dirty="0"/>
              <a:t>Razor </a:t>
            </a:r>
            <a:r>
              <a:rPr lang="bg-BG" dirty="0"/>
              <a:t>синтаксис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F6DFB-8E33-41AC-8EE2-D0874E9107A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312" y="6396852"/>
            <a:ext cx="428513" cy="307895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Graphic 2" descr="Contract">
            <a:extLst>
              <a:ext uri="{FF2B5EF4-FFF2-40B4-BE49-F238E27FC236}">
                <a16:creationId xmlns:a16="http://schemas.microsoft.com/office/drawing/2014/main" id="{5D9D9133-A572-4791-A622-7D190450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5308" y="1596653"/>
            <a:ext cx="2038208" cy="203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en-US" dirty="0"/>
              <a:t>@ – </a:t>
            </a:r>
            <a:r>
              <a:rPr lang="bg-BG" dirty="0"/>
              <a:t>За стойности (</a:t>
            </a:r>
            <a:r>
              <a:rPr lang="en-US" dirty="0"/>
              <a:t>HTML </a:t>
            </a:r>
            <a:r>
              <a:rPr lang="bg-BG" dirty="0"/>
              <a:t>кодиран)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@{ … } – </a:t>
            </a:r>
            <a:r>
              <a:rPr lang="ru-RU" dirty="0"/>
              <a:t>За код блокове (поддържайте изгледа прост!)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Razor </a:t>
            </a:r>
            <a:r>
              <a:rPr lang="bg-BG" dirty="0"/>
              <a:t>синтаксис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F551DE0-2326-4150-AFA4-07B8C271A2AD}"/>
              </a:ext>
            </a:extLst>
          </p:cNvPr>
          <p:cNvSpPr txBox="1">
            <a:spLocks/>
          </p:cNvSpPr>
          <p:nvPr/>
        </p:nvSpPr>
        <p:spPr>
          <a:xfrm>
            <a:off x="823446" y="1827801"/>
            <a:ext cx="7586400" cy="14488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&lt;p&gt;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Current time is: @DateTime.Now!!!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Not HTML encoded value: @Html.Raw(someVar)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&lt;/p&gt;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1F6853C-9BF3-4684-A554-51C0E55DFD10}"/>
              </a:ext>
            </a:extLst>
          </p:cNvPr>
          <p:cNvSpPr txBox="1">
            <a:spLocks/>
          </p:cNvSpPr>
          <p:nvPr/>
        </p:nvSpPr>
        <p:spPr>
          <a:xfrm>
            <a:off x="238258" y="4075482"/>
            <a:ext cx="11712309" cy="206423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@{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var productName = "Energy drink";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if (Model != null) { productName = Model.ProductName; }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     else if (ViewBag.ProductName != null) { productName = ViewBag.ProductName; }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} </a:t>
            </a:r>
          </a:p>
          <a:p>
            <a:r>
              <a:rPr lang="en-US" sz="1999" dirty="0">
                <a:ln w="0">
                  <a:noFill/>
                </a:ln>
                <a:solidFill>
                  <a:schemeClr val="tx1"/>
                </a:solidFill>
                <a:effectLst/>
              </a:rPr>
              <a:t>&lt;p&gt;Product "@productName" has been added in your shopping cart&lt;/p&gt;</a:t>
            </a:r>
          </a:p>
        </p:txBody>
      </p:sp>
    </p:spTree>
    <p:extLst>
      <p:ext uri="{BB962C8B-B14F-4D97-AF65-F5344CB8AC3E}">
        <p14:creationId xmlns:p14="http://schemas.microsoft.com/office/powerpoint/2010/main" val="25091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4650</TotalTime>
  <Words>1870</Words>
  <Application>Microsoft Office PowerPoint</Application>
  <PresentationFormat>По избор</PresentationFormat>
  <Paragraphs>337</Paragraphs>
  <Slides>35</Slides>
  <Notes>8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35</vt:i4>
      </vt:variant>
    </vt:vector>
  </HeadingPairs>
  <TitlesOfParts>
    <vt:vector size="41" baseType="lpstr">
      <vt:lpstr>Arial</vt:lpstr>
      <vt:lpstr>Calibri</vt:lpstr>
      <vt:lpstr>Consolas</vt:lpstr>
      <vt:lpstr>Wingdings</vt:lpstr>
      <vt:lpstr>Wingdings 2</vt:lpstr>
      <vt:lpstr>SoftUni 16x9</vt:lpstr>
      <vt:lpstr>Презентация на PowerPoint</vt:lpstr>
      <vt:lpstr>Съдържание</vt:lpstr>
      <vt:lpstr>Презентация на PowerPoint</vt:lpstr>
      <vt:lpstr>View Engine Essentials</vt:lpstr>
      <vt:lpstr>Предаване на данни към изглед</vt:lpstr>
      <vt:lpstr>Returning Views</vt:lpstr>
      <vt:lpstr>Как работи?</vt:lpstr>
      <vt:lpstr>Презентация на PowerPoint</vt:lpstr>
      <vt:lpstr>Razor синтаксис</vt:lpstr>
      <vt:lpstr>Razor синтаксис (2)</vt:lpstr>
      <vt:lpstr>Razor синтаксис (3)</vt:lpstr>
      <vt:lpstr>Razor синтаксис (4)</vt:lpstr>
      <vt:lpstr>Изгледи – Инжектиране на Зависимост </vt:lpstr>
      <vt:lpstr>Презентация на PowerPoint</vt:lpstr>
      <vt:lpstr>Оформление</vt:lpstr>
      <vt:lpstr>_ViewStart.cshtml</vt:lpstr>
      <vt:lpstr>_ViewImports.cshtml </vt:lpstr>
      <vt:lpstr>Секции</vt:lpstr>
      <vt:lpstr>Презентация на PowerPoint</vt:lpstr>
      <vt:lpstr>HTML Helpers</vt:lpstr>
      <vt:lpstr>Tag Helpers</vt:lpstr>
      <vt:lpstr>Tag Helpers срещу HTML Helpers</vt:lpstr>
      <vt:lpstr>Tag Helpers срещу HTML Helpers</vt:lpstr>
      <vt:lpstr>Създаване на собствен Tag Helper</vt:lpstr>
      <vt:lpstr>Презентация на PowerPoint</vt:lpstr>
      <vt:lpstr>Общи изгледи</vt:lpstr>
      <vt:lpstr>Използване на общи изгледи</vt:lpstr>
      <vt:lpstr>Изгледи - компоненти</vt:lpstr>
      <vt:lpstr>Изгледи - компоненти</vt:lpstr>
      <vt:lpstr>Изгледи - компоненти</vt:lpstr>
      <vt:lpstr>Създаване на собствен ViewComponent </vt:lpstr>
      <vt:lpstr>Създаване на собствен ViewComponent </vt:lpstr>
      <vt:lpstr>Summary</vt:lpstr>
      <vt:lpstr>Razor Views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Danail Iliew</cp:lastModifiedBy>
  <cp:revision>278</cp:revision>
  <dcterms:created xsi:type="dcterms:W3CDTF">2014-01-02T17:00:34Z</dcterms:created>
  <dcterms:modified xsi:type="dcterms:W3CDTF">2019-11-22T09:01:33Z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