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616" r:id="rId3"/>
    <p:sldId id="611" r:id="rId4"/>
    <p:sldId id="623" r:id="rId5"/>
    <p:sldId id="621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14" r:id="rId21"/>
    <p:sldId id="612" r:id="rId22"/>
    <p:sldId id="615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</p14:sldIdLst>
        </p14:section>
        <p14:section name="Въведение в JavaScript" id="{658D9C6C-8CA1-410B-8AED-2D29010D904A}">
          <p14:sldIdLst>
            <p14:sldId id="623"/>
            <p14:sldId id="621"/>
            <p14:sldId id="624"/>
            <p14:sldId id="625"/>
            <p14:sldId id="626"/>
          </p14:sldIdLst>
        </p14:section>
        <p14:section name="Типове Данни" id="{36DC5D8C-8323-4231-A427-A5388ED001DD}">
          <p14:sldIdLst>
            <p14:sldId id="627"/>
            <p14:sldId id="628"/>
            <p14:sldId id="629"/>
            <p14:sldId id="630"/>
            <p14:sldId id="631"/>
            <p14:sldId id="632"/>
          </p14:sldIdLst>
        </p14:section>
        <p14:section name="Оператори и Някои Особености" id="{48EE6840-9097-43C8-BC96-3B19B9C139B6}">
          <p14:sldIdLst>
            <p14:sldId id="633"/>
            <p14:sldId id="634"/>
            <p14:sldId id="635"/>
          </p14:sldIdLst>
        </p14:section>
        <p14:section name="Функции" id="{339DBB60-6157-4740-8EDA-0EBB1EE5DA26}">
          <p14:sldIdLst>
            <p14:sldId id="636"/>
            <p14:sldId id="637"/>
          </p14:sldIdLst>
        </p14:section>
        <p14:section name="Заключение" id="{CAD93B16-9430-4CD6-BD17-69844E1E5D8E}">
          <p14:sldIdLst>
            <p14:sldId id="614"/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E60"/>
    <a:srgbClr val="E85C0E"/>
    <a:srgbClr val="6B854E"/>
    <a:srgbClr val="FBEEDC"/>
    <a:srgbClr val="F8DC9E"/>
    <a:srgbClr val="FBEEC9"/>
    <a:srgbClr val="603A14"/>
    <a:srgbClr val="BAB398"/>
    <a:srgbClr val="ADA485"/>
    <a:srgbClr val="C6C0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83814" autoAdjust="0"/>
  </p:normalViewPr>
  <p:slideViewPr>
    <p:cSldViewPr>
      <p:cViewPr varScale="1">
        <p:scale>
          <a:sx n="111" d="100"/>
          <a:sy n="111" d="100"/>
        </p:scale>
        <p:origin x="582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9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Добре дошли в</a:t>
            </a:r>
            <a:r>
              <a:rPr lang="en-US" dirty="0"/>
              <a:t> JavaScript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3" name="Picture 12" descr="Javascript, Js, ÐÐ¾Ð³Ð¾, ÐÐ·ÑÐ¾Ð´Ð½Ð¸Ñ ÐÐ¾Ð´">
            <a:extLst>
              <a:ext uri="{FF2B5EF4-FFF2-40B4-BE49-F238E27FC236}">
                <a16:creationId xmlns:a16="http://schemas.microsoft.com/office/drawing/2014/main" id="{4C75A333-5C91-412E-9C84-4E59CC74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97" y="2909358"/>
            <a:ext cx="2305546" cy="2305546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FBB16-1FAC-468B-A28D-EA9CC6989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8952-FDF4-4701-B760-8BC9CA9B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ru-RU" dirty="0" err="1"/>
              <a:t>Променливите</a:t>
            </a:r>
            <a:r>
              <a:rPr lang="ru-RU" dirty="0"/>
              <a:t>, на </a:t>
            </a:r>
            <a:r>
              <a:rPr lang="ru-RU" dirty="0" err="1"/>
              <a:t>които</a:t>
            </a:r>
            <a:r>
              <a:rPr lang="ru-RU" dirty="0"/>
              <a:t> е присвоена </a:t>
            </a:r>
            <a:r>
              <a:rPr lang="ru-RU" dirty="0" err="1"/>
              <a:t>непримитивна</a:t>
            </a:r>
            <a:r>
              <a:rPr lang="ru-RU" dirty="0"/>
              <a:t> </a:t>
            </a:r>
            <a:r>
              <a:rPr lang="ru-RU" dirty="0" err="1"/>
              <a:t>стойност</a:t>
            </a:r>
            <a:r>
              <a:rPr lang="ru-RU" dirty="0"/>
              <a:t>, </a:t>
            </a:r>
            <a:r>
              <a:rPr lang="ru-RU" dirty="0" err="1"/>
              <a:t>получават</a:t>
            </a:r>
            <a:r>
              <a:rPr lang="ru-RU" dirty="0"/>
              <a:t> референция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dirty="0" err="1"/>
              <a:t>стойност</a:t>
            </a:r>
            <a:endParaRPr lang="ru-RU" dirty="0"/>
          </a:p>
          <a:p>
            <a:r>
              <a:rPr lang="en-US" b="1" dirty="0">
                <a:solidFill>
                  <a:schemeClr val="accent1"/>
                </a:solidFill>
              </a:rPr>
              <a:t>Undefined</a:t>
            </a:r>
            <a:r>
              <a:rPr lang="ru-RU" dirty="0"/>
              <a:t> </a:t>
            </a:r>
            <a:r>
              <a:rPr lang="ru-RU" dirty="0" err="1"/>
              <a:t>променлива</a:t>
            </a:r>
            <a:r>
              <a:rPr lang="ru-RU" dirty="0"/>
              <a:t> е </a:t>
            </a:r>
            <a:r>
              <a:rPr lang="ru-RU" dirty="0" err="1"/>
              <a:t>декларирана</a:t>
            </a:r>
            <a:r>
              <a:rPr lang="ru-RU" dirty="0"/>
              <a:t> с </a:t>
            </a:r>
            <a:r>
              <a:rPr lang="ru-RU" dirty="0" err="1"/>
              <a:t>ключова</a:t>
            </a:r>
            <a:r>
              <a:rPr lang="ru-RU" dirty="0"/>
              <a:t> дума, но не й е дадена </a:t>
            </a:r>
            <a:r>
              <a:rPr lang="ru-RU" dirty="0" err="1"/>
              <a:t>стойност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Undeclared</a:t>
            </a:r>
            <a:r>
              <a:rPr lang="ru-RU" dirty="0"/>
              <a:t> </a:t>
            </a:r>
            <a:r>
              <a:rPr lang="ru-RU" dirty="0" err="1"/>
              <a:t>променли</a:t>
            </a:r>
            <a:r>
              <a:rPr lang="bg-BG" dirty="0"/>
              <a:t>ва</a:t>
            </a:r>
            <a:r>
              <a:rPr lang="ru-RU" dirty="0"/>
              <a:t> </a:t>
            </a:r>
            <a:r>
              <a:rPr lang="ru-RU" dirty="0" err="1"/>
              <a:t>изобщо</a:t>
            </a:r>
            <a:r>
              <a:rPr lang="ru-RU" dirty="0"/>
              <a:t> не е </a:t>
            </a:r>
            <a:r>
              <a:rPr lang="ru-RU" dirty="0" err="1"/>
              <a:t>декларирана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78789-D8C9-4188-9F3C-80DD81C8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Стойности на Променливи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E145-B68D-4DCC-821F-DA6EA017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3581400"/>
            <a:ext cx="586740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let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a;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console.log(a) // undefined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683B9-098B-47A8-894C-46AC6C8A7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5334000"/>
            <a:ext cx="967740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Consolas" pitchFamily="49" charset="0"/>
              </a:rPr>
              <a:t>console.log(</a:t>
            </a:r>
            <a:r>
              <a:rPr lang="en-US" sz="2600" b="1" dirty="0" err="1">
                <a:solidFill>
                  <a:schemeClr val="tx2"/>
                </a:solidFill>
                <a:latin typeface="Consolas" pitchFamily="49" charset="0"/>
              </a:rPr>
              <a:t>undeclaredVariable</a:t>
            </a:r>
            <a:r>
              <a:rPr lang="en-US" sz="2600" b="1" dirty="0">
                <a:solidFill>
                  <a:schemeClr val="tx2"/>
                </a:solidFill>
                <a:latin typeface="Consolas" pitchFamily="49" charset="0"/>
              </a:rPr>
              <a:t>);</a:t>
            </a:r>
          </a:p>
          <a:p>
            <a:r>
              <a:rPr lang="en-US" sz="2600" b="1" dirty="0">
                <a:solidFill>
                  <a:schemeClr val="tx2"/>
                </a:solidFill>
                <a:latin typeface="Consolas" pitchFamily="49" charset="0"/>
              </a:rPr>
              <a:t>//</a:t>
            </a:r>
            <a:r>
              <a:rPr lang="bg-BG" sz="2600" b="1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Consolas" pitchFamily="49" charset="0"/>
              </a:rPr>
              <a:t>ReferenceError</a:t>
            </a:r>
            <a:r>
              <a:rPr lang="en-US" sz="2600" b="1" dirty="0">
                <a:solidFill>
                  <a:schemeClr val="tx2"/>
                </a:solidFill>
                <a:latin typeface="Consolas" pitchFamily="49" charset="0"/>
              </a:rPr>
              <a:t>: </a:t>
            </a:r>
            <a:r>
              <a:rPr lang="en-US" sz="2600" b="1" dirty="0" err="1">
                <a:solidFill>
                  <a:schemeClr val="tx2"/>
                </a:solidFill>
                <a:latin typeface="Consolas" pitchFamily="49" charset="0"/>
              </a:rPr>
              <a:t>undeclaredVariable</a:t>
            </a:r>
            <a:r>
              <a:rPr lang="en-US" sz="2600" b="1" dirty="0">
                <a:solidFill>
                  <a:schemeClr val="tx2"/>
                </a:solidFill>
                <a:latin typeface="Consolas" pitchFamily="49" charset="0"/>
              </a:rPr>
              <a:t> is not defined</a:t>
            </a:r>
          </a:p>
        </p:txBody>
      </p:sp>
    </p:spTree>
    <p:extLst>
      <p:ext uri="{BB962C8B-B14F-4D97-AF65-F5344CB8AC3E}">
        <p14:creationId xmlns:p14="http://schemas.microsoft.com/office/powerpoint/2010/main" val="36302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BBE7A-0BEF-4210-BD7C-B8E85A71A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90D5-951F-42AF-B025-AD7C6671F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1"/>
                </a:solidFill>
              </a:rPr>
              <a:t>let</a:t>
            </a:r>
            <a:r>
              <a:rPr lang="ru-RU" dirty="0"/>
              <a:t>, </a:t>
            </a:r>
            <a:r>
              <a:rPr lang="ru-RU" b="1" dirty="0" err="1">
                <a:solidFill>
                  <a:schemeClr val="accent1"/>
                </a:solidFill>
              </a:rPr>
              <a:t>const</a:t>
            </a:r>
            <a:r>
              <a:rPr lang="ru-RU" dirty="0"/>
              <a:t> и </a:t>
            </a:r>
            <a:r>
              <a:rPr lang="ru-RU" b="1" dirty="0" err="1">
                <a:solidFill>
                  <a:schemeClr val="accent1"/>
                </a:solidFill>
              </a:rPr>
              <a:t>var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за </a:t>
            </a:r>
            <a:r>
              <a:rPr lang="ru-RU" dirty="0" err="1"/>
              <a:t>деклариране</a:t>
            </a:r>
            <a:r>
              <a:rPr lang="ru-RU" dirty="0"/>
              <a:t> на </a:t>
            </a:r>
            <a:r>
              <a:rPr lang="ru-RU" dirty="0" err="1"/>
              <a:t>променливи</a:t>
            </a:r>
            <a:endParaRPr lang="ru-RU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let</a:t>
            </a:r>
            <a:r>
              <a:rPr lang="en-US" dirty="0"/>
              <a:t> – </a:t>
            </a:r>
            <a:r>
              <a:rPr lang="bg-BG" dirty="0"/>
              <a:t>за променливи, чиято стойност се презаписва</a:t>
            </a:r>
          </a:p>
          <a:p>
            <a:pPr marL="0" indent="0">
              <a:spcBef>
                <a:spcPts val="1800"/>
              </a:spcBef>
              <a:buNone/>
            </a:pPr>
            <a:endParaRPr lang="bg-BG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const</a:t>
            </a:r>
            <a:r>
              <a:rPr lang="en-US" dirty="0"/>
              <a:t> - </a:t>
            </a:r>
            <a:r>
              <a:rPr lang="ru-RU" dirty="0"/>
              <a:t>след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бъде</a:t>
            </a:r>
            <a:r>
              <a:rPr lang="ru-RU" dirty="0"/>
              <a:t> присвоена, не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променя</a:t>
            </a:r>
            <a:endParaRPr lang="en-US" dirty="0"/>
          </a:p>
          <a:p>
            <a:endParaRPr lang="en-US" dirty="0"/>
          </a:p>
          <a:p>
            <a:pPr lvl="1"/>
            <a:r>
              <a:rPr lang="ru-RU" b="1" dirty="0" err="1">
                <a:solidFill>
                  <a:schemeClr val="accent1"/>
                </a:solidFill>
              </a:rPr>
              <a:t>var</a:t>
            </a:r>
            <a:r>
              <a:rPr lang="ru-RU" dirty="0"/>
              <a:t> - </a:t>
            </a:r>
            <a:r>
              <a:rPr lang="ru-RU" dirty="0" err="1"/>
              <a:t>дефинира</a:t>
            </a:r>
            <a:r>
              <a:rPr lang="ru-RU" dirty="0"/>
              <a:t> </a:t>
            </a:r>
            <a:r>
              <a:rPr lang="ru-RU" dirty="0" err="1"/>
              <a:t>променлива</a:t>
            </a:r>
            <a:r>
              <a:rPr lang="ru-RU" dirty="0"/>
              <a:t> в </a:t>
            </a:r>
            <a:r>
              <a:rPr lang="ru-RU" dirty="0" err="1">
                <a:solidFill>
                  <a:srgbClr val="FF0000"/>
                </a:solidFill>
              </a:rPr>
              <a:t>лексикалния</a:t>
            </a:r>
            <a:r>
              <a:rPr lang="ru-RU" dirty="0"/>
              <a:t> обхват, независимо от обхвата на блока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F53C0-24C9-4128-80D3-625124CC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Стойности на Променливи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5A8D8-A1F5-43AA-88AE-565721D13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" y="2362200"/>
            <a:ext cx="586740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let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name</a:t>
            </a:r>
            <a:r>
              <a:rPr lang="bg-BG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"Peter";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name = "Maria";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01BC0-EB0F-4805-BA88-68164A47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" y="3886200"/>
            <a:ext cx="586740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const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name = "George";  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name = "Maria";  // TypeError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55C84-74BD-4D86-903E-9B6605C2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" y="5736848"/>
            <a:ext cx="586740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var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name = "George";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name = "Maria";</a:t>
            </a:r>
          </a:p>
        </p:txBody>
      </p:sp>
    </p:spTree>
    <p:extLst>
      <p:ext uri="{BB962C8B-B14F-4D97-AF65-F5344CB8AC3E}">
        <p14:creationId xmlns:p14="http://schemas.microsoft.com/office/powerpoint/2010/main" val="19147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3BC31-9F2C-4064-9FF7-A3E67BBC0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D810-2239-41BA-B066-F7852C262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Фиксирани стойности – литерали</a:t>
            </a:r>
          </a:p>
          <a:p>
            <a:pPr lvl="1"/>
            <a:r>
              <a:rPr lang="ru-RU" b="1" dirty="0" err="1">
                <a:solidFill>
                  <a:schemeClr val="accent1"/>
                </a:solidFill>
              </a:rPr>
              <a:t>Масивни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литерали</a:t>
            </a:r>
            <a:r>
              <a:rPr lang="ru-RU" dirty="0"/>
              <a:t>: </a:t>
            </a:r>
            <a:r>
              <a:rPr lang="ru-RU" dirty="0" err="1"/>
              <a:t>списък</a:t>
            </a:r>
            <a:r>
              <a:rPr lang="ru-RU" dirty="0"/>
              <a:t> с </a:t>
            </a:r>
            <a:r>
              <a:rPr lang="ru-RU" dirty="0" err="1"/>
              <a:t>нулеви</a:t>
            </a:r>
            <a:r>
              <a:rPr lang="ru-RU" dirty="0"/>
              <a:t> или </a:t>
            </a:r>
            <a:r>
              <a:rPr lang="ru-RU" dirty="0" err="1"/>
              <a:t>повече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от </a:t>
            </a:r>
            <a:r>
              <a:rPr lang="ru-RU" dirty="0" err="1"/>
              <a:t>масив</a:t>
            </a:r>
            <a:r>
              <a:rPr lang="ru-RU" dirty="0"/>
              <a:t>, затворен в </a:t>
            </a:r>
            <a:r>
              <a:rPr lang="ru-RU" dirty="0" err="1"/>
              <a:t>квадратни</a:t>
            </a:r>
            <a:r>
              <a:rPr lang="ru-RU" dirty="0"/>
              <a:t> скоби (</a:t>
            </a:r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[]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56B6A-1ED4-41FD-967A-B8EF54F2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Фиксирани стойности</a:t>
            </a:r>
            <a:r>
              <a:rPr lang="en-US" dirty="0"/>
              <a:t> - </a:t>
            </a:r>
            <a:r>
              <a:rPr lang="bg-BG" dirty="0"/>
              <a:t>Масиви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54715-2055-4025-81F2-0A2E8BA0E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" y="2974538"/>
            <a:ext cx="7543800" cy="129266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let cars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[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"Ford", "BMW", "Peugeot"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]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let arrayLength = cars.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length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;  // 3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let secondCar = cars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[1]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;        // "BMW"</a:t>
            </a:r>
          </a:p>
        </p:txBody>
      </p:sp>
    </p:spTree>
    <p:extLst>
      <p:ext uri="{BB962C8B-B14F-4D97-AF65-F5344CB8AC3E}">
        <p14:creationId xmlns:p14="http://schemas.microsoft.com/office/powerpoint/2010/main" val="7912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F9C4A-94A7-4D0F-82BD-5350A9D02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C9BE-5E10-486B-BAD2-1796A5A91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Списък</a:t>
            </a:r>
            <a:r>
              <a:rPr lang="ru-RU" dirty="0"/>
              <a:t> с </a:t>
            </a:r>
            <a:r>
              <a:rPr lang="ru-RU" dirty="0" err="1"/>
              <a:t>нула</a:t>
            </a:r>
            <a:r>
              <a:rPr lang="ru-RU" dirty="0"/>
              <a:t> или </a:t>
            </a:r>
            <a:r>
              <a:rPr lang="ru-RU" dirty="0" err="1"/>
              <a:t>повече</a:t>
            </a:r>
            <a:r>
              <a:rPr lang="ru-RU" dirty="0"/>
              <a:t> двойки имена на свойства</a:t>
            </a:r>
          </a:p>
          <a:p>
            <a:r>
              <a:rPr lang="ru-RU" dirty="0" err="1"/>
              <a:t>Свързани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на </a:t>
            </a:r>
            <a:r>
              <a:rPr lang="ru-RU" dirty="0" err="1"/>
              <a:t>обект</a:t>
            </a:r>
            <a:r>
              <a:rPr lang="ru-RU" dirty="0"/>
              <a:t>, </a:t>
            </a:r>
            <a:r>
              <a:rPr lang="ru-RU" dirty="0" err="1"/>
              <a:t>затворени</a:t>
            </a:r>
            <a:r>
              <a:rPr lang="ru-RU" dirty="0"/>
              <a:t> в </a:t>
            </a:r>
            <a:r>
              <a:rPr lang="ru-RU" dirty="0" err="1"/>
              <a:t>къдрави</a:t>
            </a:r>
            <a:r>
              <a:rPr lang="ru-RU" dirty="0"/>
              <a:t> скоби {}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6AC980-880E-4E26-9119-4F7892DC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Фиксирани стойности - Обекти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DEC44-393B-4F6C-8D50-74398D4AF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2650391"/>
            <a:ext cx="11230809" cy="329320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let car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type: "Infinity"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, model: "QX80", color: "blue"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}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bg-BG" sz="2600" b="1" noProof="1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600" b="1" noProof="1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let carType = car.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type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let carType = car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</a:rPr>
              <a:t>["type"];</a:t>
            </a: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 // Access property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car.year = 2018;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car["year"] = 2018; // Add new property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car.color = "black";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car["color"] = "black"; // Correct existing property</a:t>
            </a:r>
          </a:p>
        </p:txBody>
      </p:sp>
    </p:spTree>
    <p:extLst>
      <p:ext uri="{BB962C8B-B14F-4D97-AF65-F5344CB8AC3E}">
        <p14:creationId xmlns:p14="http://schemas.microsoft.com/office/powerpoint/2010/main" val="39760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924C5E-754A-410C-BFA2-AECA2F02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Оператори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E9D5A5-41B1-4ADC-B15F-15A93F3A4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Някои Особености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5B2DB-9561-4F40-A8BF-B7A3DAF75D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310DB-87B6-4413-AAE1-4FA724540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08" y="1828796"/>
            <a:ext cx="3200407" cy="32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6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DBA73-94A5-47E9-9D28-A2CC8494F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25091-5C77-4CF2-92C6-B9B5B9735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Сравнява по стойност и тип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3460DF-C272-4AAB-8B7C-E97A6482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Стриктно Равенство (===)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EF9899-8769-483C-BF37-93B6CAFB9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513" y="1981200"/>
            <a:ext cx="3886200" cy="329320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let a = 10;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let b = "10";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600" b="1" noProof="1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 == b  // true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 === b // false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600" b="1" noProof="1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 != b  // false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 !== b // true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E3DFB-0FDE-468B-B939-20D284B86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990012" y="3413615"/>
            <a:ext cx="2293291" cy="24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F0B04-93CF-4CCE-94C8-00A1A33B7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ECE2F-6029-48D8-B503-461355623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Стойност е "</a:t>
            </a:r>
            <a:r>
              <a:rPr lang="en-US" b="1" dirty="0">
                <a:solidFill>
                  <a:schemeClr val="accent1"/>
                </a:solidFill>
              </a:rPr>
              <a:t>truthy</a:t>
            </a:r>
            <a:r>
              <a:rPr lang="en-US" dirty="0"/>
              <a:t>" </a:t>
            </a:r>
            <a:r>
              <a:rPr lang="bg-BG" dirty="0"/>
              <a:t>в </a:t>
            </a:r>
            <a:r>
              <a:rPr lang="en-US" dirty="0"/>
              <a:t>JavaScript</a:t>
            </a:r>
            <a:r>
              <a:rPr lang="bg-BG" dirty="0"/>
              <a:t>, когато стойността се превръща в </a:t>
            </a:r>
            <a:r>
              <a:rPr lang="en-US" b="1" dirty="0">
                <a:solidFill>
                  <a:schemeClr val="accent1"/>
                </a:solidFill>
              </a:rPr>
              <a:t>true</a:t>
            </a:r>
            <a:r>
              <a:rPr lang="en-US" dirty="0"/>
              <a:t>, </a:t>
            </a:r>
            <a:r>
              <a:rPr lang="bg-BG" dirty="0"/>
              <a:t>когато се използва в булев контекст</a:t>
            </a:r>
          </a:p>
          <a:p>
            <a:r>
              <a:rPr lang="bg-BG" dirty="0"/>
              <a:t>Има само шест "</a:t>
            </a:r>
            <a:r>
              <a:rPr lang="en-US" b="1" dirty="0" err="1">
                <a:solidFill>
                  <a:schemeClr val="accent1"/>
                </a:solidFill>
              </a:rPr>
              <a:t>falsy</a:t>
            </a:r>
            <a:r>
              <a:rPr lang="bg-BG" dirty="0"/>
              <a:t>" стойности - </a:t>
            </a:r>
            <a:r>
              <a:rPr lang="en-US" b="1" dirty="0">
                <a:solidFill>
                  <a:schemeClr val="accent1"/>
                </a:solidFill>
              </a:rPr>
              <a:t>false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null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undefined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NaN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0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bg-BG" b="1" dirty="0">
                <a:solidFill>
                  <a:schemeClr val="accent1"/>
                </a:solidFill>
              </a:rPr>
              <a:t>""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A275D-8F9E-4705-9CAE-71A5D82C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Truthy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 err="1"/>
              <a:t>Falsy</a:t>
            </a:r>
            <a:r>
              <a:rPr lang="en-US" dirty="0"/>
              <a:t> </a:t>
            </a:r>
            <a:r>
              <a:rPr lang="bg-BG" dirty="0"/>
              <a:t>Стойности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0FF6-F089-4390-96CD-7280A73C1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50" y="3548432"/>
            <a:ext cx="4953000" cy="24622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function logTruthiness (val) 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if (</a:t>
            </a:r>
            <a:r>
              <a:rPr lang="en-US" sz="22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) 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   console.log("Truthy!");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 } else 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   console.log("Falsy.");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 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DAC05-395A-478A-95BC-98424320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649" y="3209879"/>
            <a:ext cx="5884764" cy="31393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logTruthiness (3.14);      //Truthy!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logTruthiness ({});        //Truthy!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logTruthiness (NaN);       //Falsy.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logTruthiness ("NaN");     //Truthy!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logTruthiness ([]);        //Truthy!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logTruthiness (null);      //Falsy.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logTruthiness ("");        //Falsy.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logTruthiness (undefined); //Falsy.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logTruthiness (0);         //Falsy.</a:t>
            </a:r>
          </a:p>
        </p:txBody>
      </p:sp>
    </p:spTree>
    <p:extLst>
      <p:ext uri="{BB962C8B-B14F-4D97-AF65-F5344CB8AC3E}">
        <p14:creationId xmlns:p14="http://schemas.microsoft.com/office/powerpoint/2010/main" val="2309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509D0F-E296-4F08-B0F5-FFC3DB20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Функции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5E077-309C-4B88-B5F6-457A69669B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8F718-B748-4355-8342-B41A7167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00" y="220995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5E077-309C-4B88-B5F6-457A69669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BA97-019C-400C-B88B-32D6CECAF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>
                <a:solidFill>
                  <a:schemeClr val="accent1"/>
                </a:solidFill>
              </a:rPr>
              <a:t>Функция</a:t>
            </a:r>
            <a:r>
              <a:rPr lang="bg-BG" dirty="0"/>
              <a:t> – </a:t>
            </a:r>
            <a:r>
              <a:rPr lang="bg-BG" dirty="0" err="1"/>
              <a:t>именован</a:t>
            </a:r>
            <a:r>
              <a:rPr lang="bg-BG" dirty="0"/>
              <a:t> </a:t>
            </a:r>
            <a:r>
              <a:rPr lang="ru-RU" dirty="0" err="1"/>
              <a:t>списък</a:t>
            </a:r>
            <a:r>
              <a:rPr lang="ru-RU" dirty="0"/>
              <a:t> с инструкции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dirty="0" err="1">
                <a:solidFill>
                  <a:srgbClr val="FF0000"/>
                </a:solidFill>
              </a:rPr>
              <a:t>изрази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изрази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  <a:p>
            <a:r>
              <a:rPr lang="ru-RU" dirty="0" err="1"/>
              <a:t>Може</a:t>
            </a:r>
            <a:r>
              <a:rPr lang="ru-RU" dirty="0"/>
              <a:t> да приема </a:t>
            </a:r>
            <a:r>
              <a:rPr lang="ru-RU" b="1" dirty="0" err="1">
                <a:solidFill>
                  <a:schemeClr val="accent1"/>
                </a:solidFill>
              </a:rPr>
              <a:t>параметри</a:t>
            </a:r>
            <a:r>
              <a:rPr lang="ru-RU" dirty="0"/>
              <a:t> и да </a:t>
            </a:r>
            <a:r>
              <a:rPr lang="ru-RU" dirty="0" err="1"/>
              <a:t>връща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/>
                </a:solidFill>
              </a:rPr>
              <a:t>резултат</a:t>
            </a:r>
            <a:endParaRPr lang="ru-RU" b="1" dirty="0">
              <a:solidFill>
                <a:schemeClr val="accent1"/>
              </a:solidFill>
            </a:endParaRPr>
          </a:p>
          <a:p>
            <a:pPr lvl="1"/>
            <a:r>
              <a:rPr lang="ru-RU" dirty="0" err="1"/>
              <a:t>Имената</a:t>
            </a:r>
            <a:r>
              <a:rPr lang="ru-RU" dirty="0"/>
              <a:t> и параметрите на </a:t>
            </a:r>
            <a:r>
              <a:rPr lang="ru-RU" dirty="0" err="1"/>
              <a:t>функциите</a:t>
            </a:r>
            <a:r>
              <a:rPr lang="ru-RU" dirty="0"/>
              <a:t>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camelCase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{</a:t>
            </a:r>
            <a:r>
              <a:rPr lang="en-US" dirty="0"/>
              <a:t> </a:t>
            </a:r>
            <a:r>
              <a:rPr lang="bg-BG" dirty="0"/>
              <a:t>стои на същия ред</a:t>
            </a:r>
          </a:p>
          <a:p>
            <a:pPr marL="377887" lvl="1" indent="0">
              <a:buNone/>
            </a:pPr>
            <a:endParaRPr lang="bg-BG" dirty="0"/>
          </a:p>
          <a:p>
            <a:pPr marL="377887" lvl="1" indent="0">
              <a:buNone/>
            </a:pPr>
            <a:endParaRPr lang="bg-BG" dirty="0"/>
          </a:p>
          <a:p>
            <a:pPr lvl="1"/>
            <a:r>
              <a:rPr lang="bg-BG" dirty="0"/>
              <a:t>Извикване на функция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A71C43-0700-4C8C-9933-351225AF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Функции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63076-3E88-49E5-8002-740C0C26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3810000"/>
            <a:ext cx="6248400" cy="129266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function printStars(count) 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  console.log("*".repeat(count));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F40C1-A7DB-4B24-B028-1C64F6FC1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5832157"/>
            <a:ext cx="6249248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printStars(10);</a:t>
            </a:r>
          </a:p>
        </p:txBody>
      </p:sp>
    </p:spTree>
    <p:extLst>
      <p:ext uri="{BB962C8B-B14F-4D97-AF65-F5344CB8AC3E}">
        <p14:creationId xmlns:p14="http://schemas.microsoft.com/office/powerpoint/2010/main" val="10055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50938"/>
            <a:ext cx="8215313" cy="5570537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3600" b="1" dirty="0">
                <a:solidFill>
                  <a:schemeClr val="accent1"/>
                </a:solidFill>
              </a:rPr>
              <a:t>JavaScript (JS) </a:t>
            </a:r>
            <a:r>
              <a:rPr lang="bg-BG" sz="3600" dirty="0"/>
              <a:t>е скриптов и </a:t>
            </a:r>
            <a:r>
              <a:rPr lang="bg-BG" sz="3600" dirty="0" err="1"/>
              <a:t>нетипизиран</a:t>
            </a:r>
            <a:r>
              <a:rPr lang="bg-BG" sz="3600" dirty="0"/>
              <a:t> език</a:t>
            </a:r>
          </a:p>
          <a:p>
            <a:pPr>
              <a:buClr>
                <a:schemeClr val="accent1"/>
              </a:buClr>
            </a:pPr>
            <a:r>
              <a:rPr lang="bg-BG" sz="3600" dirty="0"/>
              <a:t>Примитивни типове данни - </a:t>
            </a:r>
            <a:r>
              <a:rPr lang="en-US" sz="3600" b="1" dirty="0">
                <a:solidFill>
                  <a:schemeClr val="accent1"/>
                </a:solidFill>
              </a:rPr>
              <a:t>String</a:t>
            </a:r>
            <a:r>
              <a:rPr lang="bg-BG" sz="3600" dirty="0"/>
              <a:t>, </a:t>
            </a:r>
            <a:r>
              <a:rPr lang="en-US" sz="3600" b="1" dirty="0">
                <a:solidFill>
                  <a:schemeClr val="accent1"/>
                </a:solidFill>
              </a:rPr>
              <a:t>Number</a:t>
            </a:r>
            <a:r>
              <a:rPr lang="bg-BG" sz="3600" b="1" dirty="0">
                <a:solidFill>
                  <a:schemeClr val="accent1"/>
                </a:solidFill>
              </a:rPr>
              <a:t>, </a:t>
            </a:r>
            <a:r>
              <a:rPr lang="en-US" sz="3600" b="1" dirty="0">
                <a:solidFill>
                  <a:schemeClr val="accent1"/>
                </a:solidFill>
              </a:rPr>
              <a:t>Boolean</a:t>
            </a:r>
            <a:r>
              <a:rPr lang="bg-BG" sz="3600" b="1" dirty="0">
                <a:solidFill>
                  <a:schemeClr val="accent1"/>
                </a:solidFill>
              </a:rPr>
              <a:t>, </a:t>
            </a:r>
            <a:r>
              <a:rPr lang="en-US" sz="3600" b="1" dirty="0">
                <a:solidFill>
                  <a:schemeClr val="accent1"/>
                </a:solidFill>
              </a:rPr>
              <a:t>Undefined</a:t>
            </a:r>
            <a:r>
              <a:rPr lang="bg-BG" sz="3600" dirty="0"/>
              <a:t>, </a:t>
            </a:r>
            <a:r>
              <a:rPr lang="en-US" sz="3600" b="1" dirty="0">
                <a:solidFill>
                  <a:schemeClr val="accent1"/>
                </a:solidFill>
              </a:rPr>
              <a:t>Null</a:t>
            </a:r>
            <a:r>
              <a:rPr lang="bg-BG" sz="3600" b="1" dirty="0">
                <a:solidFill>
                  <a:schemeClr val="accent1"/>
                </a:solidFill>
              </a:rPr>
              <a:t>, </a:t>
            </a:r>
            <a:r>
              <a:rPr lang="en-US" sz="3600" b="1" dirty="0" err="1">
                <a:solidFill>
                  <a:schemeClr val="accent1"/>
                </a:solidFill>
              </a:rPr>
              <a:t>BigInt</a:t>
            </a:r>
            <a:r>
              <a:rPr lang="bg-BG" sz="3600" dirty="0"/>
              <a:t>, </a:t>
            </a:r>
            <a:r>
              <a:rPr lang="en-US" sz="3600" b="1" dirty="0">
                <a:solidFill>
                  <a:schemeClr val="accent1"/>
                </a:solidFill>
              </a:rPr>
              <a:t>Symbol</a:t>
            </a:r>
            <a:endParaRPr lang="bg-BG" sz="3600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</a:pPr>
            <a:r>
              <a:rPr lang="bg-BG" sz="3600" dirty="0"/>
              <a:t>Стриктно равенство</a:t>
            </a:r>
            <a:endParaRPr lang="en-US" sz="3600" dirty="0"/>
          </a:p>
          <a:p>
            <a:pPr>
              <a:buClr>
                <a:schemeClr val="accent1"/>
              </a:buClr>
            </a:pPr>
            <a:r>
              <a:rPr lang="bg-BG" sz="3600" dirty="0"/>
              <a:t>Функции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Въведение в </a:t>
            </a:r>
            <a:r>
              <a:rPr lang="en-US" sz="3200" dirty="0"/>
              <a:t>JavaScript</a:t>
            </a:r>
            <a:endParaRPr lang="bg-BG" sz="3200" dirty="0"/>
          </a:p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Типове Данни</a:t>
            </a:r>
          </a:p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Оператори и Някои Особености</a:t>
            </a:r>
            <a:endParaRPr lang="en-US" sz="3200" dirty="0"/>
          </a:p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Функции</a:t>
            </a:r>
            <a:endParaRPr lang="en-US" sz="3200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Добре дошли в</a:t>
            </a:r>
            <a:r>
              <a:rPr lang="en-US" dirty="0"/>
              <a:t> JavaScript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10A225-2F5A-4E3E-B8CA-3BE07980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Въведение в </a:t>
            </a:r>
            <a:r>
              <a:rPr lang="en-US" dirty="0"/>
              <a:t>JavaScript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B7F9A-16F8-451F-8D0D-1F04E9A275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C73BA-4423-405D-AB7C-D4E0C5A8A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55" y="1676400"/>
            <a:ext cx="2847385" cy="28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38C5F-9822-47A6-8096-137204BC9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B137E-0E3F-483E-BFCE-F21A633F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9575999" cy="557035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accent1"/>
                </a:solidFill>
              </a:rPr>
              <a:t>JavaScript (JS) </a:t>
            </a:r>
            <a:r>
              <a:rPr lang="bg-BG" dirty="0"/>
              <a:t>е скриптов език</a:t>
            </a:r>
          </a:p>
          <a:p>
            <a:pPr lvl="1"/>
            <a:r>
              <a:rPr lang="bg-BG" dirty="0"/>
              <a:t>Изпълняват се команди (скрипт)</a:t>
            </a:r>
          </a:p>
          <a:p>
            <a:pPr lvl="2"/>
            <a:r>
              <a:rPr lang="ru-RU" dirty="0"/>
              <a:t>Не се </a:t>
            </a:r>
            <a:r>
              <a:rPr lang="ru-RU" dirty="0" err="1"/>
              <a:t>компилира</a:t>
            </a:r>
            <a:endParaRPr lang="bg-BG" dirty="0"/>
          </a:p>
          <a:p>
            <a:pPr lvl="1"/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работи</a:t>
            </a:r>
            <a:r>
              <a:rPr lang="ru-RU" dirty="0"/>
              <a:t> в интерактивен режим</a:t>
            </a:r>
          </a:p>
          <a:p>
            <a:r>
              <a:rPr lang="ru-RU" dirty="0" err="1"/>
              <a:t>Наред</a:t>
            </a:r>
            <a:r>
              <a:rPr lang="ru-RU" dirty="0"/>
              <a:t> с </a:t>
            </a:r>
            <a:r>
              <a:rPr lang="ru-RU" b="1" dirty="0">
                <a:solidFill>
                  <a:schemeClr val="accent1"/>
                </a:solidFill>
              </a:rPr>
              <a:t>HTML</a:t>
            </a:r>
            <a:r>
              <a:rPr lang="ru-RU" dirty="0"/>
              <a:t> и </a:t>
            </a:r>
            <a:r>
              <a:rPr lang="ru-RU" b="1" dirty="0">
                <a:solidFill>
                  <a:schemeClr val="accent1"/>
                </a:solidFill>
              </a:rPr>
              <a:t>CSS</a:t>
            </a:r>
            <a:r>
              <a:rPr lang="ru-RU" dirty="0"/>
              <a:t>, </a:t>
            </a:r>
            <a:r>
              <a:rPr lang="ru-RU" b="1" dirty="0" err="1">
                <a:solidFill>
                  <a:schemeClr val="accent1"/>
                </a:solidFill>
              </a:rPr>
              <a:t>JavaScript</a:t>
            </a:r>
            <a:r>
              <a:rPr lang="ru-RU" dirty="0"/>
              <a:t> е </a:t>
            </a:r>
            <a:r>
              <a:rPr lang="ru-RU" dirty="0" err="1"/>
              <a:t>една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от </a:t>
            </a:r>
            <a:r>
              <a:rPr lang="ru-RU" b="1" dirty="0">
                <a:solidFill>
                  <a:schemeClr val="accent1"/>
                </a:solidFill>
              </a:rPr>
              <a:t>3-те </a:t>
            </a:r>
            <a:r>
              <a:rPr lang="ru-RU" b="1" dirty="0" err="1">
                <a:solidFill>
                  <a:schemeClr val="accent1"/>
                </a:solidFill>
              </a:rPr>
              <a:t>основни</a:t>
            </a:r>
            <a:r>
              <a:rPr lang="ru-RU" b="1" dirty="0">
                <a:solidFill>
                  <a:schemeClr val="accent1"/>
                </a:solidFill>
              </a:rPr>
              <a:t> технологии</a:t>
            </a:r>
            <a:r>
              <a:rPr lang="ru-RU" dirty="0"/>
              <a:t> в уеб света</a:t>
            </a:r>
          </a:p>
          <a:p>
            <a:pPr lvl="1"/>
            <a:r>
              <a:rPr lang="ru-RU" dirty="0" err="1"/>
              <a:t>JavaScript</a:t>
            </a:r>
            <a:r>
              <a:rPr lang="ru-RU" dirty="0"/>
              <a:t> </a:t>
            </a:r>
            <a:r>
              <a:rPr lang="ru-RU" dirty="0" err="1"/>
              <a:t>позволява</a:t>
            </a:r>
            <a:r>
              <a:rPr lang="ru-RU" dirty="0"/>
              <a:t> </a:t>
            </a:r>
            <a:r>
              <a:rPr lang="ru-RU" dirty="0" err="1"/>
              <a:t>динамичност</a:t>
            </a:r>
            <a:r>
              <a:rPr lang="ru-RU" dirty="0"/>
              <a:t> и </a:t>
            </a:r>
            <a:r>
              <a:rPr lang="ru-RU" dirty="0" err="1"/>
              <a:t>интерактивност</a:t>
            </a:r>
            <a:r>
              <a:rPr lang="ru-RU" dirty="0"/>
              <a:t> в уеб </a:t>
            </a:r>
            <a:r>
              <a:rPr lang="ru-RU" dirty="0" err="1"/>
              <a:t>страниците</a:t>
            </a:r>
            <a:endParaRPr lang="ru-RU" dirty="0"/>
          </a:p>
          <a:p>
            <a:pPr lvl="2"/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достъп</a:t>
            </a:r>
            <a:r>
              <a:rPr lang="ru-RU" dirty="0"/>
              <a:t> до </a:t>
            </a:r>
            <a:r>
              <a:rPr lang="ru-RU" b="1" dirty="0">
                <a:solidFill>
                  <a:schemeClr val="accent1"/>
                </a:solidFill>
              </a:rPr>
              <a:t>DOM</a:t>
            </a:r>
            <a:r>
              <a:rPr lang="ru-RU" dirty="0"/>
              <a:t> и API(известия, геолокация, ...)</a:t>
            </a:r>
            <a:endParaRPr lang="bg-BG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2CF364-02E9-4680-B7C8-1081D02F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</a:t>
            </a:r>
            <a:r>
              <a:rPr lang="en-US" dirty="0"/>
              <a:t>JavaScript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DA322-B0B5-4F67-BC56-ED350964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412" y="1600200"/>
            <a:ext cx="3400411" cy="38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D63C7-435B-44E7-8A21-DF96246F7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CD0A-06F4-419E-A69C-834ECA84D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7427999" cy="557035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JavaScript</a:t>
            </a:r>
            <a:r>
              <a:rPr lang="en-US" dirty="0"/>
              <a:t> </a:t>
            </a:r>
            <a:r>
              <a:rPr lang="bg-BG" dirty="0"/>
              <a:t>е </a:t>
            </a:r>
            <a:r>
              <a:rPr lang="bg-BG" dirty="0" err="1"/>
              <a:t>нетипизиран</a:t>
            </a:r>
            <a:r>
              <a:rPr lang="bg-BG" dirty="0"/>
              <a:t> език</a:t>
            </a:r>
          </a:p>
          <a:p>
            <a:pPr lvl="1"/>
            <a:r>
              <a:rPr lang="bg-BG" b="1" dirty="0" err="1">
                <a:solidFill>
                  <a:schemeClr val="accent1"/>
                </a:solidFill>
              </a:rPr>
              <a:t>Нетипизиран</a:t>
            </a:r>
            <a:r>
              <a:rPr lang="bg-BG" dirty="0"/>
              <a:t> (динамично типизиран) </a:t>
            </a:r>
          </a:p>
          <a:p>
            <a:pPr lvl="2"/>
            <a:r>
              <a:rPr lang="bg-BG" dirty="0"/>
              <a:t>променливите нямат тип</a:t>
            </a:r>
          </a:p>
          <a:p>
            <a:pPr lvl="1"/>
            <a:r>
              <a:rPr lang="bg-BG" dirty="0"/>
              <a:t>Стойностите на променливите имат тип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60EDB9-B143-4316-94D6-CF655854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</a:t>
            </a:r>
            <a:r>
              <a:rPr lang="en-US" dirty="0"/>
              <a:t>JavaScript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576E1-29E4-42F2-BC38-FDCA2A81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09" y="3936298"/>
            <a:ext cx="3705606" cy="2499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70AE5B-4F45-4688-AE76-2958D0FE7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751" y="1447800"/>
            <a:ext cx="4337666" cy="47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44D36-F989-480F-B1C8-F60CBA352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09A10-9D8C-4371-AEF0-4C39F149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 err="1"/>
              <a:t>Първоначално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/>
                </a:solidFill>
              </a:rPr>
              <a:t>JavaScript</a:t>
            </a:r>
            <a:r>
              <a:rPr lang="ru-RU" dirty="0"/>
              <a:t> е внедрен само от страна на </a:t>
            </a:r>
            <a:r>
              <a:rPr lang="ru-RU" b="1" dirty="0">
                <a:solidFill>
                  <a:schemeClr val="accent1"/>
                </a:solidFill>
              </a:rPr>
              <a:t>клиента</a:t>
            </a:r>
            <a:r>
              <a:rPr lang="ru-RU" dirty="0"/>
              <a:t> в уеб </a:t>
            </a:r>
            <a:r>
              <a:rPr lang="ru-RU" dirty="0" err="1"/>
              <a:t>браузъри</a:t>
            </a:r>
            <a:r>
              <a:rPr lang="bg-BG" dirty="0"/>
              <a:t>те</a:t>
            </a:r>
          </a:p>
          <a:p>
            <a:pPr lvl="1" fontAlgn="t"/>
            <a:r>
              <a:rPr lang="ru-RU" dirty="0"/>
              <a:t>Двигатели</a:t>
            </a:r>
            <a:r>
              <a:rPr lang="en-US" dirty="0"/>
              <a:t> </a:t>
            </a:r>
            <a:r>
              <a:rPr lang="bg-BG" dirty="0"/>
              <a:t>на</a:t>
            </a:r>
            <a:r>
              <a:rPr lang="ru-RU" dirty="0"/>
              <a:t> </a:t>
            </a:r>
            <a:r>
              <a:rPr lang="ru-RU" dirty="0" err="1"/>
              <a:t>JavaScript</a:t>
            </a:r>
            <a:r>
              <a:rPr lang="ru-RU" dirty="0"/>
              <a:t> в </a:t>
            </a:r>
            <a:r>
              <a:rPr lang="ru-RU" dirty="0" err="1"/>
              <a:t>днешно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вградени</a:t>
            </a:r>
            <a:r>
              <a:rPr lang="ru-RU" dirty="0"/>
              <a:t> в много </a:t>
            </a:r>
            <a:r>
              <a:rPr lang="ru-RU" dirty="0" err="1"/>
              <a:t>видове</a:t>
            </a:r>
            <a:r>
              <a:rPr lang="ru-RU" dirty="0"/>
              <a:t> </a:t>
            </a:r>
            <a:r>
              <a:rPr lang="ru-RU" dirty="0" err="1"/>
              <a:t>софтуер</a:t>
            </a:r>
            <a:endParaRPr lang="ru-RU" dirty="0"/>
          </a:p>
          <a:p>
            <a:pPr lvl="1" fontAlgn="t"/>
            <a:r>
              <a:rPr lang="ru-RU" dirty="0" err="1"/>
              <a:t>JavaScript</a:t>
            </a:r>
            <a:r>
              <a:rPr lang="ru-RU" dirty="0"/>
              <a:t> от страна на </a:t>
            </a:r>
            <a:r>
              <a:rPr lang="ru-RU" b="1" dirty="0" err="1">
                <a:solidFill>
                  <a:schemeClr val="accent1"/>
                </a:solidFill>
              </a:rPr>
              <a:t>сървъра</a:t>
            </a:r>
            <a:r>
              <a:rPr lang="ru-RU" dirty="0"/>
              <a:t>, </a:t>
            </a:r>
            <a:r>
              <a:rPr lang="ru-RU" b="1" dirty="0" err="1">
                <a:solidFill>
                  <a:schemeClr val="accent1"/>
                </a:solidFill>
              </a:rPr>
              <a:t>мобилни</a:t>
            </a:r>
            <a:r>
              <a:rPr lang="ru-RU" dirty="0"/>
              <a:t> приложения, </a:t>
            </a:r>
            <a:r>
              <a:rPr lang="en-US" b="1" dirty="0">
                <a:solidFill>
                  <a:schemeClr val="accent1"/>
                </a:solidFill>
              </a:rPr>
              <a:t>Desktop</a:t>
            </a:r>
            <a:r>
              <a:rPr lang="ru-RU" dirty="0"/>
              <a:t> приложения и т.н.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7E53A-9220-4467-8FD9-6D22DB7F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</a:t>
            </a:r>
            <a:r>
              <a:rPr lang="en-US" dirty="0"/>
              <a:t>JavaScript</a:t>
            </a:r>
          </a:p>
        </p:txBody>
      </p:sp>
    </p:spTree>
    <p:extLst>
      <p:ext uri="{BB962C8B-B14F-4D97-AF65-F5344CB8AC3E}">
        <p14:creationId xmlns:p14="http://schemas.microsoft.com/office/powerpoint/2010/main" val="28932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1A534-7A98-4788-81F6-B7059ACF2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E56C3-FED0-42A0-961D-CBE8DD911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b="1" dirty="0" err="1">
                <a:solidFill>
                  <a:schemeClr val="accent1"/>
                </a:solidFill>
              </a:rPr>
              <a:t>JavaScript</a:t>
            </a:r>
            <a:r>
              <a:rPr lang="ru-RU" dirty="0"/>
              <a:t> е </a:t>
            </a:r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най-популярните</a:t>
            </a:r>
            <a:r>
              <a:rPr lang="ru-RU" dirty="0"/>
              <a:t> технологии в уеб </a:t>
            </a:r>
            <a:r>
              <a:rPr lang="ru-RU" dirty="0" err="1"/>
              <a:t>мрежата</a:t>
            </a:r>
            <a:endParaRPr lang="ru-RU" dirty="0"/>
          </a:p>
          <a:p>
            <a:pPr lvl="1" fontAlgn="t"/>
            <a:r>
              <a:rPr lang="ru-RU" dirty="0" err="1"/>
              <a:t>Повишаването</a:t>
            </a:r>
            <a:r>
              <a:rPr lang="ru-RU" dirty="0"/>
              <a:t> на </a:t>
            </a:r>
            <a:r>
              <a:rPr lang="en-US" b="1" dirty="0">
                <a:solidFill>
                  <a:schemeClr val="accent1"/>
                </a:solidFill>
              </a:rPr>
              <a:t>Single-page</a:t>
            </a:r>
            <a:r>
              <a:rPr lang="en-US" dirty="0"/>
              <a:t> </a:t>
            </a:r>
            <a:r>
              <a:rPr lang="ru-RU" dirty="0" err="1"/>
              <a:t>приложенията</a:t>
            </a:r>
            <a:r>
              <a:rPr lang="ru-RU" dirty="0"/>
              <a:t>(</a:t>
            </a:r>
            <a:r>
              <a:rPr lang="en-US" b="1" dirty="0">
                <a:solidFill>
                  <a:schemeClr val="accent1"/>
                </a:solidFill>
              </a:rPr>
              <a:t>SPA</a:t>
            </a:r>
            <a:r>
              <a:rPr lang="ru-RU" dirty="0"/>
              <a:t>) и </a:t>
            </a:r>
            <a:r>
              <a:rPr lang="ru-RU" dirty="0" err="1"/>
              <a:t>JavaScript-тежки</a:t>
            </a:r>
            <a:r>
              <a:rPr lang="bg-BG" dirty="0"/>
              <a:t>те</a:t>
            </a:r>
            <a:r>
              <a:rPr lang="ru-RU" dirty="0"/>
              <a:t> </a:t>
            </a:r>
            <a:r>
              <a:rPr lang="ru-RU" dirty="0" err="1"/>
              <a:t>сайтове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сигурност</a:t>
            </a:r>
            <a:r>
              <a:rPr lang="ru-RU" dirty="0"/>
              <a:t> </a:t>
            </a:r>
            <a:r>
              <a:rPr lang="ru-RU" dirty="0" err="1"/>
              <a:t>доказват</a:t>
            </a:r>
            <a:r>
              <a:rPr lang="ru-RU" dirty="0"/>
              <a:t> </a:t>
            </a:r>
            <a:r>
              <a:rPr lang="ru-RU" dirty="0" err="1"/>
              <a:t>това</a:t>
            </a:r>
            <a:endParaRPr lang="ru-RU" dirty="0"/>
          </a:p>
          <a:p>
            <a:pPr fontAlgn="t"/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най-важните</a:t>
            </a:r>
            <a:r>
              <a:rPr lang="ru-RU" dirty="0"/>
              <a:t> техники около JS е </a:t>
            </a:r>
            <a:r>
              <a:rPr lang="ru-RU" b="1" dirty="0">
                <a:solidFill>
                  <a:schemeClr val="accent1"/>
                </a:solidFill>
              </a:rPr>
              <a:t>AJAX</a:t>
            </a:r>
          </a:p>
          <a:p>
            <a:pPr lvl="1" fontAlgn="t"/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dirty="0"/>
              <a:t>synchronous </a:t>
            </a:r>
            <a:r>
              <a:rPr lang="en-US" b="1" dirty="0">
                <a:solidFill>
                  <a:schemeClr val="accent1"/>
                </a:solidFill>
              </a:rPr>
              <a:t>J</a:t>
            </a:r>
            <a:r>
              <a:rPr lang="en-US" dirty="0"/>
              <a:t>avaScript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dirty="0"/>
              <a:t>nd </a:t>
            </a:r>
            <a:r>
              <a:rPr lang="en-US" b="1" dirty="0">
                <a:solidFill>
                  <a:schemeClr val="accent1"/>
                </a:solidFill>
              </a:rPr>
              <a:t>X</a:t>
            </a:r>
            <a:r>
              <a:rPr lang="en-US" dirty="0"/>
              <a:t>ML</a:t>
            </a:r>
          </a:p>
          <a:p>
            <a:pPr fontAlgn="t"/>
            <a:r>
              <a:rPr lang="ru-RU" b="1" dirty="0" err="1">
                <a:solidFill>
                  <a:schemeClr val="accent1"/>
                </a:solidFill>
              </a:rPr>
              <a:t>TypeScript</a:t>
            </a:r>
            <a:r>
              <a:rPr lang="ru-RU" dirty="0"/>
              <a:t> е </a:t>
            </a:r>
            <a:r>
              <a:rPr lang="ru-RU" dirty="0" err="1"/>
              <a:t>въведен</a:t>
            </a:r>
            <a:r>
              <a:rPr lang="ru-RU" dirty="0"/>
              <a:t> </a:t>
            </a:r>
            <a:r>
              <a:rPr lang="ru-RU" dirty="0" err="1"/>
              <a:t>суперсет</a:t>
            </a:r>
            <a:r>
              <a:rPr lang="ru-RU" dirty="0"/>
              <a:t> от JS,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компилира</a:t>
            </a:r>
            <a:r>
              <a:rPr lang="ru-RU" dirty="0"/>
              <a:t> в </a:t>
            </a:r>
            <a:r>
              <a:rPr lang="ru-RU" dirty="0" err="1"/>
              <a:t>обикновен</a:t>
            </a:r>
            <a:r>
              <a:rPr lang="ru-RU" dirty="0"/>
              <a:t> JS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EF87C-EBFC-475A-B629-F8CD9DEF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</a:t>
            </a:r>
            <a:r>
              <a:rPr lang="en-US" dirty="0"/>
              <a:t>JavaScript</a:t>
            </a:r>
          </a:p>
        </p:txBody>
      </p:sp>
    </p:spTree>
    <p:extLst>
      <p:ext uri="{BB962C8B-B14F-4D97-AF65-F5344CB8AC3E}">
        <p14:creationId xmlns:p14="http://schemas.microsoft.com/office/powerpoint/2010/main" val="3527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8E80AA-542F-441B-B280-273DB6B2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Типове Данни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87BDC-0D19-4192-BDE6-0A42AD6A45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536F7C-F553-48DF-A8E0-D9E527016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17" y="2598938"/>
            <a:ext cx="2354062" cy="2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5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87BDC-0D19-4192-BDE6-0A42AD6A4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A5A15-7B62-46A4-8406-72AE6B0E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08" y="1244328"/>
            <a:ext cx="10570804" cy="55703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String</a:t>
            </a:r>
            <a:r>
              <a:rPr lang="en-US" dirty="0"/>
              <a:t> -</a:t>
            </a:r>
            <a:r>
              <a:rPr lang="ru-RU" dirty="0"/>
              <a:t> </a:t>
            </a:r>
            <a:r>
              <a:rPr lang="ru-RU" dirty="0" err="1"/>
              <a:t>използван</a:t>
            </a:r>
            <a:r>
              <a:rPr lang="ru-RU" dirty="0"/>
              <a:t> за </a:t>
            </a:r>
            <a:r>
              <a:rPr lang="ru-RU" dirty="0" err="1"/>
              <a:t>представяне</a:t>
            </a:r>
            <a:r>
              <a:rPr lang="ru-RU" dirty="0"/>
              <a:t> на </a:t>
            </a:r>
            <a:r>
              <a:rPr lang="ru-RU" dirty="0" err="1"/>
              <a:t>текстови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(</a:t>
            </a:r>
            <a:r>
              <a:rPr lang="ru-RU" dirty="0" err="1"/>
              <a:t>символни</a:t>
            </a:r>
            <a:r>
              <a:rPr lang="ru-RU" dirty="0"/>
              <a:t> </a:t>
            </a:r>
            <a:r>
              <a:rPr lang="ru-RU" dirty="0" err="1"/>
              <a:t>низове</a:t>
            </a:r>
            <a:r>
              <a:rPr lang="ru-RU" dirty="0"/>
              <a:t>)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Number</a:t>
            </a:r>
            <a:r>
              <a:rPr lang="en-US" dirty="0"/>
              <a:t> -  </a:t>
            </a:r>
            <a:r>
              <a:rPr lang="bg-BG" dirty="0"/>
              <a:t>числов тип данни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Boolean</a:t>
            </a:r>
            <a:r>
              <a:rPr lang="bg-BG" b="1" dirty="0">
                <a:solidFill>
                  <a:schemeClr val="accent1"/>
                </a:solidFill>
              </a:rPr>
              <a:t> </a:t>
            </a:r>
            <a:r>
              <a:rPr lang="bg-BG" dirty="0"/>
              <a:t>– булев тип данни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Undefined</a:t>
            </a:r>
            <a:r>
              <a:rPr lang="en-US" dirty="0"/>
              <a:t> -</a:t>
            </a:r>
            <a:r>
              <a:rPr lang="bg-BG" dirty="0"/>
              <a:t> </a:t>
            </a:r>
            <a:r>
              <a:rPr lang="ru-RU" dirty="0"/>
              <a:t>е </a:t>
            </a:r>
            <a:r>
              <a:rPr lang="ru-RU" dirty="0" err="1"/>
              <a:t>стойност</a:t>
            </a:r>
            <a:r>
              <a:rPr lang="ru-RU" dirty="0"/>
              <a:t>, автоматично присвоена на </a:t>
            </a:r>
            <a:r>
              <a:rPr lang="ru-RU" dirty="0" err="1"/>
              <a:t>променливи</a:t>
            </a:r>
            <a:r>
              <a:rPr lang="ru-RU" dirty="0"/>
              <a:t>, току-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декларирани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Null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BigInt</a:t>
            </a:r>
            <a:r>
              <a:rPr lang="en-US" dirty="0"/>
              <a:t> - </a:t>
            </a:r>
            <a:r>
              <a:rPr lang="ru-RU" dirty="0" err="1"/>
              <a:t>държи</a:t>
            </a:r>
            <a:r>
              <a:rPr lang="ru-RU" dirty="0"/>
              <a:t> цели числа с </a:t>
            </a:r>
            <a:r>
              <a:rPr lang="ru-RU" dirty="0" err="1"/>
              <a:t>произволна</a:t>
            </a:r>
            <a:r>
              <a:rPr lang="ru-RU" dirty="0"/>
              <a:t> </a:t>
            </a:r>
            <a:r>
              <a:rPr lang="ru-RU" dirty="0" err="1"/>
              <a:t>точност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Symbol</a:t>
            </a:r>
            <a:r>
              <a:rPr lang="en-US" dirty="0"/>
              <a:t> - </a:t>
            </a:r>
            <a:r>
              <a:rPr lang="ru-RU" dirty="0" err="1"/>
              <a:t>символите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нови за </a:t>
            </a:r>
            <a:r>
              <a:rPr lang="ru-RU" dirty="0" err="1"/>
              <a:t>JavaScript</a:t>
            </a:r>
            <a:r>
              <a:rPr lang="ru-RU" dirty="0"/>
              <a:t>. </a:t>
            </a:r>
            <a:r>
              <a:rPr lang="ru-RU" dirty="0" err="1"/>
              <a:t>Символът</a:t>
            </a:r>
            <a:r>
              <a:rPr lang="ru-RU" dirty="0"/>
              <a:t> е </a:t>
            </a:r>
            <a:r>
              <a:rPr lang="ru-RU" dirty="0" err="1"/>
              <a:t>уникална</a:t>
            </a:r>
            <a:r>
              <a:rPr lang="ru-RU" dirty="0"/>
              <a:t> и неизменна примитивна </a:t>
            </a:r>
            <a:r>
              <a:rPr lang="ru-RU" dirty="0" err="1"/>
              <a:t>стойност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4EDC52-F555-4FF0-831D-AF4F8759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Примитивни Типове Данни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4846</TotalTime>
  <Words>716</Words>
  <Application>Microsoft Office PowerPoint</Application>
  <PresentationFormat>По избор</PresentationFormat>
  <Paragraphs>169</Paragraphs>
  <Slides>21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Въведение в JavaScript</vt:lpstr>
      <vt:lpstr>Въведение в JavaScript</vt:lpstr>
      <vt:lpstr>Въведение в JavaScript</vt:lpstr>
      <vt:lpstr>Въведение в JavaScript</vt:lpstr>
      <vt:lpstr>Въведение в JavaScript</vt:lpstr>
      <vt:lpstr>Типове Данни</vt:lpstr>
      <vt:lpstr>Примитивни Типове Данни</vt:lpstr>
      <vt:lpstr>Стойности на Променливи</vt:lpstr>
      <vt:lpstr>Стойности на Променливи</vt:lpstr>
      <vt:lpstr>Фиксирани стойности - Масиви</vt:lpstr>
      <vt:lpstr>Фиксирани стойности - Обекти</vt:lpstr>
      <vt:lpstr>Оператори</vt:lpstr>
      <vt:lpstr>Стриктно Равенство (===)</vt:lpstr>
      <vt:lpstr>Truthy и Falsy Стойности</vt:lpstr>
      <vt:lpstr>Функции</vt:lpstr>
      <vt:lpstr>Функции</vt:lpstr>
      <vt:lpstr>Какво научихме в този час?</vt:lpstr>
      <vt:lpstr>Добре дошли в JavaScript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програмиране - Консумиране на REST API</dc:title>
  <dc:subject/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/>
  <cp:lastModifiedBy>Danail Iliew</cp:lastModifiedBy>
  <cp:revision>308</cp:revision>
  <dcterms:created xsi:type="dcterms:W3CDTF">2014-01-02T17:00:34Z</dcterms:created>
  <dcterms:modified xsi:type="dcterms:W3CDTF">2019-11-22T09:02:55Z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