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24"/>
  </p:notesMasterIdLst>
  <p:handoutMasterIdLst>
    <p:handoutMasterId r:id="rId25"/>
  </p:handoutMasterIdLst>
  <p:sldIdLst>
    <p:sldId id="616" r:id="rId3"/>
    <p:sldId id="611" r:id="rId4"/>
    <p:sldId id="623" r:id="rId5"/>
    <p:sldId id="621" r:id="rId6"/>
    <p:sldId id="624" r:id="rId7"/>
    <p:sldId id="625" r:id="rId8"/>
    <p:sldId id="626" r:id="rId9"/>
    <p:sldId id="628" r:id="rId10"/>
    <p:sldId id="627" r:id="rId11"/>
    <p:sldId id="629" r:id="rId12"/>
    <p:sldId id="630" r:id="rId13"/>
    <p:sldId id="631" r:id="rId14"/>
    <p:sldId id="632" r:id="rId15"/>
    <p:sldId id="633" r:id="rId16"/>
    <p:sldId id="634" r:id="rId17"/>
    <p:sldId id="635" r:id="rId18"/>
    <p:sldId id="636" r:id="rId19"/>
    <p:sldId id="637" r:id="rId20"/>
    <p:sldId id="614" r:id="rId21"/>
    <p:sldId id="612" r:id="rId22"/>
    <p:sldId id="615" r:id="rId2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E869BFB0-2A68-4789-A0A8-AA910657877A}">
          <p14:sldIdLst>
            <p14:sldId id="616"/>
            <p14:sldId id="611"/>
          </p14:sldIdLst>
        </p14:section>
        <p14:section name="Document Object Model" id="{658D9C6C-8CA1-410B-8AED-2D29010D904A}">
          <p14:sldIdLst>
            <p14:sldId id="623"/>
            <p14:sldId id="621"/>
            <p14:sldId id="624"/>
          </p14:sldIdLst>
        </p14:section>
        <p14:section name="Манипулиране на DOM" id="{AB1922E7-B205-4018-9C62-DA0332EF71A1}">
          <p14:sldIdLst>
            <p14:sldId id="625"/>
            <p14:sldId id="626"/>
            <p14:sldId id="628"/>
            <p14:sldId id="627"/>
            <p14:sldId id="629"/>
            <p14:sldId id="630"/>
            <p14:sldId id="631"/>
            <p14:sldId id="632"/>
          </p14:sldIdLst>
        </p14:section>
        <p14:section name="Родители и Деца Елементи" id="{6DFEC328-DEDD-4B30-A4E0-722A8427CF13}">
          <p14:sldIdLst>
            <p14:sldId id="633"/>
            <p14:sldId id="634"/>
            <p14:sldId id="635"/>
          </p14:sldIdLst>
        </p14:section>
        <p14:section name="DOM Събития" id="{4473F79A-7FB3-486C-B5DF-614A765EFA35}">
          <p14:sldIdLst>
            <p14:sldId id="636"/>
            <p14:sldId id="637"/>
          </p14:sldIdLst>
        </p14:section>
        <p14:section name="Заключение" id="{CAD93B16-9430-4CD6-BD17-69844E1E5D8E}">
          <p14:sldIdLst>
            <p14:sldId id="614"/>
            <p14:sldId id="612"/>
            <p14:sldId id="6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E60"/>
    <a:srgbClr val="E85C0E"/>
    <a:srgbClr val="6B854E"/>
    <a:srgbClr val="FBEEDC"/>
    <a:srgbClr val="F8DC9E"/>
    <a:srgbClr val="FBEEC9"/>
    <a:srgbClr val="603A14"/>
    <a:srgbClr val="BAB398"/>
    <a:srgbClr val="ADA485"/>
    <a:srgbClr val="C6C0A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83814" autoAdjust="0"/>
  </p:normalViewPr>
  <p:slideViewPr>
    <p:cSldViewPr>
      <p:cViewPr varScale="1">
        <p:scale>
          <a:sx n="111" d="100"/>
          <a:sy n="111" d="100"/>
        </p:scale>
        <p:origin x="582" y="9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2592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11/22/2019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  <a:endParaRPr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8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77894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97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85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>
                <a:solidFill>
                  <a:prstClr val="black"/>
                </a:solidFill>
              </a:rPr>
              <a:t>© Software University Foundation – </a:t>
            </a:r>
            <a:r>
              <a:rPr lang="en-US" sz="1000" u="sng" dirty="0">
                <a:solidFill>
                  <a:prstClr val="black"/>
                </a:solidFill>
                <a:hlinkClick r:id="rId3"/>
              </a:rPr>
              <a:t>http://softuni.org</a:t>
            </a:r>
            <a:endParaRPr lang="en-US" sz="1000" dirty="0">
              <a:solidFill>
                <a:prstClr val="black"/>
              </a:solidFill>
            </a:endParaRPr>
          </a:p>
          <a:p>
            <a:r>
              <a:rPr lang="en-US" sz="1000" dirty="0">
                <a:solidFill>
                  <a:prstClr val="black"/>
                </a:solidFill>
              </a:rPr>
              <a:t>This work is licensed under the </a:t>
            </a:r>
            <a:r>
              <a:rPr lang="en-US" sz="1000" u="sng" noProof="1">
                <a:solidFill>
                  <a:prstClr val="black"/>
                </a:solidFill>
                <a:hlinkClick r:id="rId4"/>
              </a:rPr>
              <a:t>Creative Commons Attribution-NonCommercial-ShareAlike</a:t>
            </a:r>
            <a:r>
              <a:rPr lang="en-US" sz="1000" noProof="1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23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3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29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64083"/>
            <a:ext cx="3187613" cy="5251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33982"/>
            <a:ext cx="3187614" cy="444343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11671"/>
            <a:ext cx="3187613" cy="39586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212" y="4953000"/>
            <a:ext cx="8938472" cy="820600"/>
          </a:xfrm>
        </p:spPr>
        <p:txBody>
          <a:bodyPr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46212" y="5754968"/>
            <a:ext cx="8938472" cy="688256"/>
          </a:xfrm>
        </p:spPr>
        <p:txBody>
          <a:bodyPr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8E561-208F-4082-A06D-5CCCDA877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117" y="319859"/>
            <a:ext cx="2212117" cy="5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0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8" r:id="rId5"/>
  </p:sldLayoutIdLst>
  <p:hf hdr="0" ftr="0" dt="0"/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panose="05000000000000000000" pitchFamily="2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panose="05000000000000000000" pitchFamily="2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panose="05000000000000000000" pitchFamily="2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panose="05000000000000000000" pitchFamily="2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2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8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creativecommons.org/licenses/by-sa/4.0/" TargetMode="External"/><Relationship Id="rId4" Type="http://schemas.openxmlformats.org/officeDocument/2006/relationships/hyperlink" Target="http://www.introprogramming.info/intro-csharp-boo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2921308" y="762000"/>
            <a:ext cx="8645003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DOM</a:t>
            </a:r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6679582" cy="2524722"/>
            <a:chOff x="745783" y="3624633"/>
            <a:chExt cx="6679582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1323314">
              <a:off x="4564133" y="3666668"/>
              <a:ext cx="2861232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 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 dirty="0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dirty="0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hlinkClick r:id="rId6"/>
                </a:rPr>
                <a:t>https://it-kariera.mon.bg/e-learning/</a:t>
              </a:r>
              <a:endParaRPr lang="en-GB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0F278CE8-43E0-45BB-BCDF-DFD7BB432E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Document Object Model</a:t>
            </a:r>
          </a:p>
          <a:p>
            <a:endParaRPr lang="en-US" dirty="0"/>
          </a:p>
        </p:txBody>
      </p:sp>
      <p:pic>
        <p:nvPicPr>
          <p:cNvPr id="20" name="Picture 2" descr="Резултат с изображение за js dom">
            <a:extLst>
              <a:ext uri="{FF2B5EF4-FFF2-40B4-BE49-F238E27FC236}">
                <a16:creationId xmlns:a16="http://schemas.microsoft.com/office/drawing/2014/main" id="{1AC21443-7E87-4422-A023-DCCDAA6E7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12" y="3607347"/>
            <a:ext cx="2060308" cy="224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459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8C1110-D12C-4813-8B06-39C008B1E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DD609-4D76-4981-AEB6-8F5D26AFC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Можем да създаваме, добавяме и премахваме HTML елементи динамично</a:t>
            </a:r>
            <a:r>
              <a:rPr lang="en-US" dirty="0"/>
              <a:t>: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removeChild()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appendChild()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replaceChild()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document.write()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7AC5FF-706C-4267-A027-3C57327BE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 </a:t>
            </a:r>
            <a:r>
              <a:rPr lang="bg-BG" dirty="0"/>
              <a:t>манипулации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9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8C1110-D12C-4813-8B06-39C008B1E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DD609-4D76-4981-AEB6-8F5D26AFC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Създаване на нов DOM елемент</a:t>
            </a:r>
            <a:endParaRPr lang="en-US" dirty="0"/>
          </a:p>
          <a:p>
            <a:pPr marL="0" indent="0">
              <a:spcBef>
                <a:spcPts val="2400"/>
              </a:spcBef>
              <a:spcAft>
                <a:spcPts val="1800"/>
              </a:spcAft>
              <a:buNone/>
            </a:pPr>
            <a:endParaRPr lang="en-US" dirty="0"/>
          </a:p>
          <a:p>
            <a:r>
              <a:rPr lang="ru-RU" dirty="0"/>
              <a:t>Създа</a:t>
            </a:r>
            <a:r>
              <a:rPr lang="bg-BG" dirty="0"/>
              <a:t>ване на</a:t>
            </a:r>
            <a:r>
              <a:rPr lang="ru-RU" dirty="0"/>
              <a:t> копие на </a:t>
            </a:r>
            <a:r>
              <a:rPr lang="en-US" dirty="0"/>
              <a:t>DOM </a:t>
            </a:r>
            <a:r>
              <a:rPr lang="bg-BG" dirty="0"/>
              <a:t>елемент</a:t>
            </a:r>
          </a:p>
          <a:p>
            <a:pPr marL="0" indent="0">
              <a:buNone/>
            </a:pPr>
            <a:endParaRPr lang="bg-BG" dirty="0"/>
          </a:p>
          <a:p>
            <a:pPr marL="0" indent="0">
              <a:buNone/>
            </a:pPr>
            <a:endParaRPr lang="bg-BG" dirty="0"/>
          </a:p>
          <a:p>
            <a:r>
              <a:rPr lang="ru-RU" dirty="0"/>
              <a:t>Горният код създава нови елементи</a:t>
            </a:r>
          </a:p>
          <a:p>
            <a:r>
              <a:rPr lang="ru-RU" dirty="0"/>
              <a:t>Тези елементи не съществуват никъде, освен като стойности в променливите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7AC5FF-706C-4267-A027-3C57327BE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Създаване на </a:t>
            </a:r>
            <a:r>
              <a:rPr lang="en-US" dirty="0"/>
              <a:t>DOM </a:t>
            </a:r>
            <a:r>
              <a:rPr lang="bg-BG" dirty="0"/>
              <a:t>елементи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9D0C69-6A34-4C2E-81BA-9F5DA0EBC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" y="1828800"/>
            <a:ext cx="7162800" cy="89255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let p = </a:t>
            </a:r>
            <a:r>
              <a:rPr lang="en-US" sz="2600" b="1" noProof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document.createElement</a:t>
            </a:r>
            <a:r>
              <a:rPr lang="en-US" sz="2600" b="1" noProof="1">
                <a:latin typeface="Consolas" pitchFamily="49" charset="0"/>
                <a:cs typeface="Consolas" pitchFamily="49" charset="0"/>
              </a:rPr>
              <a:t>("p");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let li = </a:t>
            </a:r>
            <a:r>
              <a:rPr lang="en-US" sz="2600" b="1" noProof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document.createElement</a:t>
            </a:r>
            <a:r>
              <a:rPr lang="en-US" sz="2600" b="1" noProof="1">
                <a:latin typeface="Consolas" pitchFamily="49" charset="0"/>
                <a:cs typeface="Consolas" pitchFamily="49" charset="0"/>
              </a:rPr>
              <a:t>("li");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3CADEB-3024-40C0-9D47-6E8842468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" y="3581400"/>
            <a:ext cx="8229600" cy="89255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let li = </a:t>
            </a:r>
            <a:r>
              <a:rPr lang="en-US" sz="2600" b="1" noProof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document.getElementById</a:t>
            </a:r>
            <a:r>
              <a:rPr lang="en-US" sz="2600" b="1" noProof="1">
                <a:latin typeface="Consolas" pitchFamily="49" charset="0"/>
                <a:cs typeface="Consolas" pitchFamily="49" charset="0"/>
              </a:rPr>
              <a:t>("my-list");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let newLi = li.</a:t>
            </a:r>
            <a:r>
              <a:rPr lang="en-US" sz="2600" b="1" noProof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cloneNode</a:t>
            </a:r>
            <a:r>
              <a:rPr lang="en-US" sz="2600" b="1" noProof="1">
                <a:latin typeface="Consolas" pitchFamily="49" charset="0"/>
                <a:cs typeface="Consolas" pitchFamily="49" charset="0"/>
              </a:rPr>
              <a:t>(true);</a:t>
            </a:r>
          </a:p>
        </p:txBody>
      </p:sp>
    </p:spTree>
    <p:extLst>
      <p:ext uri="{BB962C8B-B14F-4D97-AF65-F5344CB8AC3E}">
        <p14:creationId xmlns:p14="http://schemas.microsoft.com/office/powerpoint/2010/main" val="56118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3C01CF-3338-4A11-A3E2-AF33F27D2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F4402A-FB82-4399-AB7D-3CF406D68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Изтриване на </a:t>
            </a:r>
            <a:r>
              <a:rPr lang="en-US" dirty="0"/>
              <a:t>DOM </a:t>
            </a:r>
            <a:r>
              <a:rPr lang="bg-BG" dirty="0"/>
              <a:t>елементи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FF6F9F-6388-4157-841A-9D36BB832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12" y="1169050"/>
            <a:ext cx="9372600" cy="169277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&lt;div id="div1"&gt;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    &lt;p id="p1"&gt;This is a paragraph.&lt;/p&gt;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    &lt;p id="p2"&gt;This is another paragraph.&lt;/p&gt;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&lt;/div&gt;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A27264-155C-4143-BA32-190015DEC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12" y="3581400"/>
            <a:ext cx="9372600" cy="249299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let parent = </a:t>
            </a:r>
            <a:r>
              <a:rPr lang="en-US" sz="2600" b="1" noProof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document.getElementById</a:t>
            </a:r>
            <a:r>
              <a:rPr lang="en-US" sz="2600" b="1" noProof="1">
                <a:latin typeface="Consolas" pitchFamily="49" charset="0"/>
                <a:cs typeface="Consolas" pitchFamily="49" charset="0"/>
              </a:rPr>
              <a:t>("div1");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let firstChild = </a:t>
            </a:r>
            <a:r>
              <a:rPr lang="en-US" sz="2600" b="1" noProof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document.getElementById</a:t>
            </a:r>
            <a:r>
              <a:rPr lang="en-US" sz="2600" b="1" noProof="1">
                <a:latin typeface="Consolas" pitchFamily="49" charset="0"/>
                <a:cs typeface="Consolas" pitchFamily="49" charset="0"/>
              </a:rPr>
              <a:t>("p1");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let secondChild = </a:t>
            </a:r>
            <a:r>
              <a:rPr lang="en-US" sz="2600" b="1" noProof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document.getElementById</a:t>
            </a:r>
            <a:r>
              <a:rPr lang="en-US" sz="2600" b="1" noProof="1">
                <a:latin typeface="Consolas" pitchFamily="49" charset="0"/>
                <a:cs typeface="Consolas" pitchFamily="49" charset="0"/>
              </a:rPr>
              <a:t>("p2");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br>
              <a:rPr lang="en-US" sz="2600" b="1" noProof="1">
                <a:latin typeface="Consolas" pitchFamily="49" charset="0"/>
                <a:cs typeface="Consolas" pitchFamily="49" charset="0"/>
              </a:rPr>
            </a:br>
            <a:r>
              <a:rPr lang="en-US" sz="2600" b="1" noProof="1">
                <a:latin typeface="Consolas" pitchFamily="49" charset="0"/>
                <a:cs typeface="Consolas" pitchFamily="49" charset="0"/>
              </a:rPr>
              <a:t>firstChild.</a:t>
            </a:r>
            <a:r>
              <a:rPr lang="en-US" sz="2600" b="1" noProof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remove</a:t>
            </a:r>
            <a:r>
              <a:rPr lang="en-US" sz="2600" b="1" noProof="1">
                <a:latin typeface="Consolas" pitchFamily="49" charset="0"/>
                <a:cs typeface="Consolas" pitchFamily="49" charset="0"/>
              </a:rPr>
              <a:t>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parent.</a:t>
            </a:r>
            <a:r>
              <a:rPr lang="en-US" sz="2600" b="1" noProof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removeChild</a:t>
            </a:r>
            <a:r>
              <a:rPr lang="en-US" sz="2600" b="1" noProof="1">
                <a:latin typeface="Consolas" pitchFamily="49" charset="0"/>
                <a:cs typeface="Consolas" pitchFamily="49" charset="0"/>
              </a:rPr>
              <a:t>(secondChild);</a:t>
            </a:r>
          </a:p>
        </p:txBody>
      </p:sp>
    </p:spTree>
    <p:extLst>
      <p:ext uri="{BB962C8B-B14F-4D97-AF65-F5344CB8AC3E}">
        <p14:creationId xmlns:p14="http://schemas.microsoft.com/office/powerpoint/2010/main" val="229808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3C01CF-3338-4A11-A3E2-AF33F27D26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F4402A-FB82-4399-AB7D-3CF406D68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Създаване на </a:t>
            </a:r>
            <a:r>
              <a:rPr lang="en-US" dirty="0"/>
              <a:t>DOM </a:t>
            </a:r>
            <a:r>
              <a:rPr lang="bg-BG" dirty="0"/>
              <a:t>елементи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B269DC-CECE-4705-8A68-29798ACC2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562" y="1600200"/>
            <a:ext cx="8267700" cy="329320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let list = </a:t>
            </a:r>
            <a:r>
              <a:rPr lang="en-US" sz="2600" b="1" noProof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document.createElement</a:t>
            </a:r>
            <a:r>
              <a:rPr lang="en-US" sz="2600" b="1" noProof="1">
                <a:latin typeface="Consolas" pitchFamily="49" charset="0"/>
                <a:cs typeface="Consolas" pitchFamily="49" charset="0"/>
              </a:rPr>
              <a:t>("ul");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let firstLi = </a:t>
            </a:r>
            <a:r>
              <a:rPr lang="en-US" sz="2600" b="1" noProof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document.createElement</a:t>
            </a:r>
            <a:r>
              <a:rPr lang="en-US" sz="2600" b="1" noProof="1">
                <a:latin typeface="Consolas" pitchFamily="49" charset="0"/>
                <a:cs typeface="Consolas" pitchFamily="49" charset="0"/>
              </a:rPr>
              <a:t>("li");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firstLi.textContent = "Peter";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list.</a:t>
            </a:r>
            <a:r>
              <a:rPr lang="en-US" sz="2600" b="1" noProof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appendChild</a:t>
            </a:r>
            <a:r>
              <a:rPr lang="en-US" sz="2600" b="1" noProof="1">
                <a:latin typeface="Consolas" pitchFamily="49" charset="0"/>
                <a:cs typeface="Consolas" pitchFamily="49" charset="0"/>
              </a:rPr>
              <a:t>(firstLi);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let secondLi = document.</a:t>
            </a:r>
            <a:r>
              <a:rPr lang="en-US" sz="2600" b="1" noProof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createElement</a:t>
            </a:r>
            <a:r>
              <a:rPr lang="en-US" sz="2600" b="1" noProof="1">
                <a:latin typeface="Consolas" pitchFamily="49" charset="0"/>
                <a:cs typeface="Consolas" pitchFamily="49" charset="0"/>
              </a:rPr>
              <a:t>("li");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secondLi.innerHTML = "&lt;b&gt;Maria&lt;/b&gt;";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list.</a:t>
            </a:r>
            <a:r>
              <a:rPr lang="en-US" sz="2600" b="1" noProof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appendChild</a:t>
            </a:r>
            <a:r>
              <a:rPr lang="en-US" sz="2600" b="1" noProof="1">
                <a:latin typeface="Consolas" pitchFamily="49" charset="0"/>
                <a:cs typeface="Consolas" pitchFamily="49" charset="0"/>
              </a:rPr>
              <a:t>(secondLi);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document.body.</a:t>
            </a:r>
            <a:r>
              <a:rPr lang="en-US" sz="2600" b="1" noProof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appendChild</a:t>
            </a:r>
            <a:r>
              <a:rPr lang="en-US" sz="2600" b="1" noProof="1">
                <a:latin typeface="Consolas" pitchFamily="49" charset="0"/>
                <a:cs typeface="Consolas" pitchFamily="49" charset="0"/>
              </a:rPr>
              <a:t>(list);</a:t>
            </a:r>
          </a:p>
        </p:txBody>
      </p:sp>
    </p:spTree>
    <p:extLst>
      <p:ext uri="{BB962C8B-B14F-4D97-AF65-F5344CB8AC3E}">
        <p14:creationId xmlns:p14="http://schemas.microsoft.com/office/powerpoint/2010/main" val="201632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2E2C008-ECC5-46D5-B321-C4DBEA92C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Родители и Деца Елементи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AC89C-CC4D-40A5-B950-1114C1E389C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9AF7B77-CE53-46A7-8DAC-9E16CA19BA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00" y="2209800"/>
            <a:ext cx="2511000" cy="251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87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AC89C-CC4D-40A5-B950-1114C1E38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286FA-6E27-46F6-B723-7EEB57070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ru-RU" dirty="0"/>
              <a:t>Всеки DOM елемент има родител</a:t>
            </a:r>
          </a:p>
          <a:p>
            <a:r>
              <a:rPr lang="ru-RU" dirty="0"/>
              <a:t>Родителите могат да се </a:t>
            </a:r>
            <a:r>
              <a:rPr lang="ru-RU" dirty="0" err="1"/>
              <a:t>достъпят</a:t>
            </a:r>
            <a:r>
              <a:rPr lang="ru-RU" dirty="0"/>
              <a:t> с ключовите думи </a:t>
            </a:r>
            <a:r>
              <a:rPr lang="ru-RU" b="1" dirty="0">
                <a:solidFill>
                  <a:schemeClr val="accent1"/>
                </a:solidFill>
                <a:latin typeface="Consolas" panose="020B0609020204030204" pitchFamily="49" charset="0"/>
              </a:rPr>
              <a:t>.parent</a:t>
            </a:r>
            <a:r>
              <a:rPr lang="ru-RU" dirty="0"/>
              <a:t> или </a:t>
            </a:r>
            <a:r>
              <a:rPr lang="ru-RU" b="1" dirty="0">
                <a:solidFill>
                  <a:schemeClr val="accent1"/>
                </a:solidFill>
                <a:latin typeface="Consolas" panose="020B0609020204030204" pitchFamily="49" charset="0"/>
              </a:rPr>
              <a:t>.parentNode</a:t>
            </a:r>
            <a:endParaRPr lang="en-US" b="1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8D585F-6E05-4C6C-8B35-69C40602E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Родители и Деца Елементи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69B0B5-A3BE-4816-943F-DA42C8B1B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42" y="3124200"/>
            <a:ext cx="4724400" cy="11896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9ACDDD-E62A-4AD5-BC0B-3D196A0B1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42" y="5759286"/>
            <a:ext cx="3262526" cy="5590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E2B389-25EC-487B-93E8-17B7FAAC8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41" y="4590296"/>
            <a:ext cx="9577597" cy="89255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let firstP = </a:t>
            </a:r>
            <a:r>
              <a:rPr lang="en-US" sz="2600" b="1" noProof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document.getElementsByTagName</a:t>
            </a:r>
            <a:r>
              <a:rPr lang="en-US" sz="2600" b="1" noProof="1">
                <a:latin typeface="Consolas" pitchFamily="49" charset="0"/>
                <a:cs typeface="Consolas" pitchFamily="49" charset="0"/>
              </a:rPr>
              <a:t>('p')[0];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console.log(firstP.parent);</a:t>
            </a:r>
          </a:p>
        </p:txBody>
      </p:sp>
    </p:spTree>
    <p:extLst>
      <p:ext uri="{BB962C8B-B14F-4D97-AF65-F5344CB8AC3E}">
        <p14:creationId xmlns:p14="http://schemas.microsoft.com/office/powerpoint/2010/main" val="67598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AC89C-CC4D-40A5-B950-1114C1E38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286FA-6E27-46F6-B723-7EEB57070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/>
          <a:lstStyle/>
          <a:p>
            <a:r>
              <a:rPr lang="ru-RU" dirty="0"/>
              <a:t>Когато някой елемент съдържа други елементи, това означава, че той е родител на тези елементи</a:t>
            </a:r>
            <a:endParaRPr lang="en-US" dirty="0"/>
          </a:p>
          <a:p>
            <a:r>
              <a:rPr lang="ru-RU" dirty="0"/>
              <a:t>Също така тези елементи са деца на родителя</a:t>
            </a:r>
            <a:endParaRPr lang="en-US" dirty="0"/>
          </a:p>
          <a:p>
            <a:pPr lvl="1"/>
            <a:r>
              <a:rPr lang="ru-RU" dirty="0"/>
              <a:t>Те могат да </a:t>
            </a:r>
            <a:r>
              <a:rPr lang="ru-RU" dirty="0" err="1"/>
              <a:t>бъдат</a:t>
            </a:r>
            <a:r>
              <a:rPr lang="ru-RU" dirty="0"/>
              <a:t> </a:t>
            </a:r>
            <a:r>
              <a:rPr lang="ru-RU" dirty="0" err="1"/>
              <a:t>достъпени</a:t>
            </a:r>
            <a:r>
              <a:rPr lang="ru-RU" dirty="0"/>
              <a:t> по ключова дума </a:t>
            </a:r>
            <a:r>
              <a:rPr lang="ru-RU" b="1" dirty="0">
                <a:solidFill>
                  <a:schemeClr val="accent1"/>
                </a:solidFill>
                <a:latin typeface="Consolas" panose="020B0609020204030204" pitchFamily="49" charset="0"/>
              </a:rPr>
              <a:t>.children</a:t>
            </a:r>
            <a:endParaRPr lang="en-US" b="1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8D585F-6E05-4C6C-8B35-69C40602E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Родители и Деца Елементи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E2B389-25EC-487B-93E8-17B7FAAC8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" y="5584448"/>
            <a:ext cx="9677400" cy="89255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600" b="1" noProof="1">
                <a:latin typeface="Consolas" pitchFamily="49" charset="0"/>
                <a:cs typeface="Consolas" pitchFamily="49" charset="0"/>
              </a:rPr>
              <a:t>let pElements = document.getElementsByTagName('div')[0].</a:t>
            </a:r>
            <a:r>
              <a:rPr lang="en-US" sz="2600" b="1" noProof="1">
                <a:solidFill>
                  <a:schemeClr val="accent1"/>
                </a:solidFill>
                <a:latin typeface="Consolas" pitchFamily="49" charset="0"/>
                <a:cs typeface="Consolas" pitchFamily="49" charset="0"/>
              </a:rPr>
              <a:t>children</a:t>
            </a:r>
            <a:r>
              <a:rPr lang="en-US" sz="2600" b="1" noProof="1"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0313CF-62C7-43DD-BAA4-2BCBE801B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" y="3908048"/>
            <a:ext cx="5257800" cy="1323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784217-CAED-4A14-80D0-77F0333888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822"/>
          <a:stretch/>
        </p:blipFill>
        <p:spPr>
          <a:xfrm>
            <a:off x="6793215" y="3913738"/>
            <a:ext cx="3492197" cy="13182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956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D2F936-BA21-411F-A70C-16EAEAE8B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 </a:t>
            </a:r>
            <a:r>
              <a:rPr lang="bg-BG" dirty="0"/>
              <a:t>Събития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79C1DB-8957-4085-B5C8-FCD8637E2A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Работа с </a:t>
            </a:r>
            <a:r>
              <a:rPr lang="en-US" dirty="0"/>
              <a:t>DOM </a:t>
            </a:r>
            <a:r>
              <a:rPr lang="bg-BG" dirty="0"/>
              <a:t>събития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AF4FC8-B2D4-4F32-B414-CBAFDB97552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5C52F-E7A3-47C8-B8BE-AC1F04BBD34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82" y="1447800"/>
            <a:ext cx="3216259" cy="321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87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AF4FC8-B2D4-4F32-B414-CBAFDB975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67EBA-A414-4948-A2ED-CB150BC88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Събитията са действия или </a:t>
            </a:r>
            <a:r>
              <a:rPr lang="bg-BG" dirty="0"/>
              <a:t>явления</a:t>
            </a:r>
          </a:p>
          <a:p>
            <a:r>
              <a:rPr lang="ru-RU" dirty="0"/>
              <a:t>Те позволяват на JavaScript да задава обработващи събития на различни елементи</a:t>
            </a:r>
          </a:p>
          <a:p>
            <a:r>
              <a:rPr lang="ru-RU" dirty="0"/>
              <a:t>Събитията обикновено се използват в комбинация с функции</a:t>
            </a:r>
          </a:p>
          <a:p>
            <a:pPr lvl="1"/>
            <a:r>
              <a:rPr lang="ru-RU" dirty="0"/>
              <a:t>Функцията няма да се изпълни преди да се случи събитието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902FF3-3D84-49A3-8E2D-98155291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 </a:t>
            </a:r>
            <a:r>
              <a:rPr lang="bg-BG" dirty="0"/>
              <a:t>Събития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008E2B-CED5-409A-96B8-2A976FF61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" y="5105400"/>
            <a:ext cx="8077200" cy="49244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600" b="1" dirty="0">
                <a:latin typeface="Consolas" panose="020B0609020204030204" pitchFamily="49" charset="0"/>
              </a:rPr>
              <a:t>htmlRef.</a:t>
            </a:r>
            <a:r>
              <a:rPr lang="en-US" sz="2600" b="1" dirty="0">
                <a:solidFill>
                  <a:schemeClr val="accent1"/>
                </a:solidFill>
                <a:latin typeface="Consolas" panose="020B0609020204030204" pitchFamily="49" charset="0"/>
              </a:rPr>
              <a:t>addEventListener</a:t>
            </a:r>
            <a:r>
              <a:rPr lang="en-US" sz="2600" b="1" dirty="0">
                <a:latin typeface="Consolas" panose="020B0609020204030204" pitchFamily="49" charset="0"/>
              </a:rPr>
              <a:t>(</a:t>
            </a:r>
            <a:r>
              <a:rPr lang="en-US" sz="2600" b="1" dirty="0">
                <a:solidFill>
                  <a:schemeClr val="accent1"/>
                </a:solidFill>
                <a:latin typeface="Consolas" panose="020B0609020204030204" pitchFamily="49" charset="0"/>
              </a:rPr>
              <a:t>'click</a:t>
            </a:r>
            <a:r>
              <a:rPr lang="en-US" sz="2600" b="1" dirty="0">
                <a:latin typeface="Consolas" panose="020B0609020204030204" pitchFamily="49" charset="0"/>
              </a:rPr>
              <a:t>', handler);</a:t>
            </a:r>
          </a:p>
        </p:txBody>
      </p:sp>
    </p:spTree>
    <p:extLst>
      <p:ext uri="{BB962C8B-B14F-4D97-AF65-F5344CB8AC3E}">
        <p14:creationId xmlns:p14="http://schemas.microsoft.com/office/powerpoint/2010/main" val="158142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760200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150938"/>
            <a:ext cx="8215313" cy="5570537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ru-RU" sz="3600" b="1" dirty="0">
                <a:solidFill>
                  <a:schemeClr val="accent1"/>
                </a:solidFill>
              </a:rPr>
              <a:t>DOM</a:t>
            </a:r>
            <a:r>
              <a:rPr lang="ru-RU" sz="3600" dirty="0"/>
              <a:t> е програмен API за HTML и XML документи</a:t>
            </a:r>
            <a:endParaRPr lang="en-US" sz="3600" dirty="0"/>
          </a:p>
          <a:p>
            <a:pPr>
              <a:buClr>
                <a:schemeClr val="accent1"/>
              </a:buClr>
            </a:pPr>
            <a:r>
              <a:rPr lang="en-US" sz="3600" b="1" dirty="0">
                <a:solidFill>
                  <a:schemeClr val="accent1"/>
                </a:solidFill>
              </a:rPr>
              <a:t>DOM</a:t>
            </a:r>
            <a:r>
              <a:rPr lang="en-US" sz="3600" dirty="0"/>
              <a:t> </a:t>
            </a:r>
            <a:r>
              <a:rPr lang="bg-BG" sz="3600" dirty="0"/>
              <a:t>манипулации</a:t>
            </a:r>
            <a:endParaRPr lang="en-US" sz="3600" dirty="0"/>
          </a:p>
          <a:p>
            <a:pPr>
              <a:buClr>
                <a:schemeClr val="accent1"/>
              </a:buClr>
            </a:pPr>
            <a:r>
              <a:rPr lang="bg-BG" sz="3600" b="1" dirty="0">
                <a:solidFill>
                  <a:schemeClr val="accent1"/>
                </a:solidFill>
              </a:rPr>
              <a:t>Родители</a:t>
            </a:r>
            <a:r>
              <a:rPr lang="bg-BG" sz="3600" dirty="0"/>
              <a:t> и </a:t>
            </a:r>
            <a:r>
              <a:rPr lang="bg-BG" sz="3600" b="1" dirty="0">
                <a:solidFill>
                  <a:schemeClr val="accent1"/>
                </a:solidFill>
              </a:rPr>
              <a:t>Деца</a:t>
            </a:r>
            <a:r>
              <a:rPr lang="bg-BG" sz="3600" dirty="0"/>
              <a:t> Елементи</a:t>
            </a:r>
            <a:endParaRPr lang="en-US" sz="3600" dirty="0"/>
          </a:p>
          <a:p>
            <a:pPr lvl="1"/>
            <a:r>
              <a:rPr lang="ru-RU" sz="3600" dirty="0"/>
              <a:t>Всеки </a:t>
            </a:r>
            <a:r>
              <a:rPr lang="ru-RU" sz="3600" b="1" dirty="0">
                <a:solidFill>
                  <a:schemeClr val="accent1"/>
                </a:solidFill>
              </a:rPr>
              <a:t>DOM</a:t>
            </a:r>
            <a:r>
              <a:rPr lang="ru-RU" sz="3600" dirty="0"/>
              <a:t> елемент има </a:t>
            </a:r>
            <a:r>
              <a:rPr lang="ru-RU" sz="3600" b="1" dirty="0">
                <a:solidFill>
                  <a:schemeClr val="accent1"/>
                </a:solidFill>
              </a:rPr>
              <a:t>родител</a:t>
            </a:r>
            <a:endParaRPr lang="en-US" sz="3600" b="1" dirty="0">
              <a:solidFill>
                <a:schemeClr val="accent1"/>
              </a:solidFill>
            </a:endParaRPr>
          </a:p>
          <a:p>
            <a:r>
              <a:rPr lang="en-US" sz="4000" dirty="0"/>
              <a:t>DOM </a:t>
            </a:r>
            <a:r>
              <a:rPr lang="bg-BG" sz="3600" b="1" dirty="0">
                <a:solidFill>
                  <a:schemeClr val="accent1"/>
                </a:solidFill>
              </a:rPr>
              <a:t>Събития</a:t>
            </a:r>
            <a:endParaRPr lang="ru-RU" sz="3600" b="1" dirty="0">
              <a:solidFill>
                <a:schemeClr val="accent1"/>
              </a:solidFill>
            </a:endParaRPr>
          </a:p>
          <a:p>
            <a:pPr lvl="1"/>
            <a:endParaRPr lang="bg-BG" sz="3400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39688"/>
            <a:ext cx="9577388" cy="1111250"/>
          </a:xfrm>
        </p:spPr>
        <p:txBody>
          <a:bodyPr/>
          <a:lstStyle/>
          <a:p>
            <a:r>
              <a:rPr lang="bg-BG" dirty="0"/>
              <a:t>Какво научихме в този час?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1377743"/>
            <a:ext cx="2209800" cy="1412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752012" y="1881767"/>
            <a:ext cx="2108746" cy="228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5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6088" indent="-446088">
              <a:lnSpc>
                <a:spcPct val="100000"/>
              </a:lnSpc>
              <a:buFontTx/>
              <a:buAutoNum type="arabicPeriod"/>
            </a:pPr>
            <a:r>
              <a:rPr lang="bg-BG" sz="3200" dirty="0"/>
              <a:t>Какво е </a:t>
            </a:r>
            <a:r>
              <a:rPr lang="en-US" sz="3200" dirty="0"/>
              <a:t>DOM?</a:t>
            </a:r>
          </a:p>
          <a:p>
            <a:pPr marL="446088" indent="-446088">
              <a:lnSpc>
                <a:spcPct val="100000"/>
              </a:lnSpc>
              <a:buFontTx/>
              <a:buAutoNum type="arabicPeriod"/>
            </a:pPr>
            <a:r>
              <a:rPr lang="bg-BG" sz="3200" dirty="0"/>
              <a:t>Манипулиране на </a:t>
            </a:r>
            <a:r>
              <a:rPr lang="en-US" sz="3200" dirty="0"/>
              <a:t>DOM</a:t>
            </a:r>
          </a:p>
          <a:p>
            <a:pPr marL="446088" indent="-446088">
              <a:lnSpc>
                <a:spcPct val="100000"/>
              </a:lnSpc>
              <a:buFontTx/>
              <a:buAutoNum type="arabicPeriod"/>
            </a:pPr>
            <a:r>
              <a:rPr lang="bg-BG" sz="3200" dirty="0"/>
              <a:t>Родители и Деца Елементи</a:t>
            </a:r>
            <a:endParaRPr lang="en-US" sz="3200" dirty="0"/>
          </a:p>
          <a:p>
            <a:pPr marL="446088" indent="-446088">
              <a:lnSpc>
                <a:spcPct val="100000"/>
              </a:lnSpc>
              <a:buFontTx/>
              <a:buAutoNum type="arabicPeriod"/>
            </a:pPr>
            <a:r>
              <a:rPr lang="en-US" sz="3200" dirty="0"/>
              <a:t>DOM </a:t>
            </a:r>
            <a:r>
              <a:rPr lang="bg-BG" sz="3200" dirty="0"/>
              <a:t>Събития</a:t>
            </a:r>
            <a:endParaRPr lang="en-US" sz="3200" dirty="0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6020" y="1905000"/>
            <a:ext cx="3547193" cy="45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3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72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>
            <a:normAutofit/>
          </a:bodyPr>
          <a:lstStyle/>
          <a:p>
            <a:r>
              <a:rPr lang="bg-BG" dirty="0"/>
              <a:t>Настоящият курс </a:t>
            </a:r>
            <a:r>
              <a:rPr lang="en-US" dirty="0"/>
              <a:t>(</a:t>
            </a:r>
            <a:r>
              <a:rPr lang="bg-BG" dirty="0"/>
              <a:t>слайдове</a:t>
            </a:r>
            <a:r>
              <a:rPr lang="en-US" dirty="0"/>
              <a:t>, </a:t>
            </a:r>
            <a:r>
              <a:rPr lang="bg-BG" dirty="0"/>
              <a:t>примери</a:t>
            </a:r>
            <a:r>
              <a:rPr lang="en-US" dirty="0"/>
              <a:t>, </a:t>
            </a:r>
            <a:r>
              <a:rPr lang="bg-BG" dirty="0"/>
              <a:t>видео</a:t>
            </a:r>
            <a:r>
              <a:rPr lang="en-US" dirty="0"/>
              <a:t>, </a:t>
            </a:r>
            <a:r>
              <a:rPr lang="bg-BG" dirty="0"/>
              <a:t>задачи и др.</a:t>
            </a:r>
            <a:r>
              <a:rPr lang="en-US" dirty="0"/>
              <a:t>)</a:t>
            </a:r>
            <a:r>
              <a:rPr lang="bg-BG" dirty="0"/>
              <a:t> се разпространяват под свободен лиценз </a:t>
            </a:r>
            <a:r>
              <a:rPr lang="en-US" dirty="0"/>
              <a:t>"</a:t>
            </a:r>
            <a:r>
              <a:rPr lang="en-US" dirty="0">
                <a:hlinkClick r:id="rId3"/>
              </a:rPr>
              <a:t>Creative Commons </a:t>
            </a:r>
            <a:r>
              <a:rPr lang="en-US" noProof="1">
                <a:hlinkClick r:id="rId3"/>
              </a:rPr>
              <a:t>Attribution-NonCommercial-ShareAlike</a:t>
            </a:r>
            <a:r>
              <a:rPr lang="en-US" dirty="0">
                <a:hlinkClick r:id="rId3"/>
              </a:rPr>
              <a:t> 4.0 International</a:t>
            </a:r>
            <a:r>
              <a:rPr lang="en-US" dirty="0"/>
              <a:t>"</a:t>
            </a:r>
            <a:endParaRPr lang="bg-BG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pPr>
              <a:spcBef>
                <a:spcPts val="1800"/>
              </a:spcBef>
            </a:pPr>
            <a:r>
              <a:rPr lang="bg-BG" sz="2400" dirty="0"/>
              <a:t>Благодарности</a:t>
            </a:r>
            <a:r>
              <a:rPr lang="en-US" sz="2400" dirty="0"/>
              <a:t>: </a:t>
            </a:r>
            <a:r>
              <a:rPr lang="bg-BG" sz="2400" dirty="0"/>
              <a:t>настоящият материал може да съдържа части от следните източници</a:t>
            </a:r>
            <a:endParaRPr lang="en-US" sz="2400" dirty="0"/>
          </a:p>
          <a:p>
            <a:pPr lvl="1"/>
            <a:r>
              <a:rPr lang="bg-BG" sz="2000" dirty="0"/>
              <a:t>Книга </a:t>
            </a:r>
            <a:r>
              <a:rPr lang="ru-RU" sz="2000" dirty="0">
                <a:hlinkClick r:id="rId4"/>
              </a:rPr>
              <a:t>"Принципи на програмирането със C#"</a:t>
            </a:r>
            <a:r>
              <a:rPr lang="bg-BG" sz="2000" dirty="0"/>
              <a:t> от Светлин Наков и колектив с лиценз</a:t>
            </a:r>
            <a:r>
              <a:rPr lang="en-US" sz="2000" dirty="0"/>
              <a:t> </a:t>
            </a:r>
            <a:r>
              <a:rPr lang="en-US" sz="2000" dirty="0">
                <a:hlinkClick r:id="rId5"/>
              </a:rPr>
              <a:t>CC-BY-SA</a:t>
            </a:r>
            <a:endParaRPr lang="bg-BG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Лиценз</a:t>
            </a:r>
            <a:endParaRPr lang="en-US" dirty="0"/>
          </a:p>
        </p:txBody>
      </p:sp>
      <p:pic>
        <p:nvPicPr>
          <p:cNvPr id="8" name="Picture 4">
            <a:hlinkClick r:id="rId3" tooltip="This work is licensed under the &quot;Creative Commons Attribution-NonCommercial-ShareAlike 4.0 International&quot; licens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7637" y="3462620"/>
            <a:ext cx="3170776" cy="1109380"/>
          </a:xfrm>
          <a:prstGeom prst="roundRect">
            <a:avLst>
              <a:gd name="adj" fmla="val 43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89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10A225-2F5A-4E3E-B8CA-3BE079807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4953000"/>
            <a:ext cx="8938472" cy="820600"/>
          </a:xfrm>
        </p:spPr>
        <p:txBody>
          <a:bodyPr/>
          <a:lstStyle/>
          <a:p>
            <a:r>
              <a:rPr lang="en-US" dirty="0"/>
              <a:t>Document Object Model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BB7F9A-16F8-451F-8D0D-1F04E9A2756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2" descr="Резултат с изображение за js dom">
            <a:extLst>
              <a:ext uri="{FF2B5EF4-FFF2-40B4-BE49-F238E27FC236}">
                <a16:creationId xmlns:a16="http://schemas.microsoft.com/office/drawing/2014/main" id="{880EF50E-9C76-4EBB-880F-9343A4032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415" y="1893903"/>
            <a:ext cx="2440103" cy="265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82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838C5F-9822-47A6-8096-137204BC9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9B137E-0E3F-483E-BFCE-F21A633FD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13" y="1151121"/>
            <a:ext cx="10171199" cy="5570355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ru-RU" b="1" dirty="0">
                <a:solidFill>
                  <a:schemeClr val="accent1"/>
                </a:solidFill>
              </a:rPr>
              <a:t>DOM</a:t>
            </a:r>
            <a:r>
              <a:rPr lang="ru-RU" dirty="0"/>
              <a:t> представя</a:t>
            </a:r>
            <a:r>
              <a:rPr lang="en-US" dirty="0"/>
              <a:t> </a:t>
            </a:r>
            <a:r>
              <a:rPr lang="ru-RU" dirty="0"/>
              <a:t>документ като възли и обекти</a:t>
            </a:r>
          </a:p>
          <a:p>
            <a:pPr lvl="1"/>
            <a:r>
              <a:rPr lang="ru-RU" dirty="0"/>
              <a:t>По този начин езиците за програмиране могат да се свързват със страниците</a:t>
            </a:r>
          </a:p>
          <a:p>
            <a:r>
              <a:rPr lang="ru-RU" b="1" dirty="0">
                <a:solidFill>
                  <a:schemeClr val="accent1"/>
                </a:solidFill>
              </a:rPr>
              <a:t>DOM</a:t>
            </a:r>
            <a:r>
              <a:rPr lang="ru-RU" dirty="0"/>
              <a:t> е стандарт за:</a:t>
            </a:r>
          </a:p>
          <a:p>
            <a:pPr lvl="1"/>
            <a:r>
              <a:rPr lang="ru-RU" b="1" dirty="0">
                <a:solidFill>
                  <a:schemeClr val="accent1"/>
                </a:solidFill>
              </a:rPr>
              <a:t>Вземане</a:t>
            </a:r>
            <a:r>
              <a:rPr lang="ru-RU" dirty="0"/>
              <a:t> на HTML елемент</a:t>
            </a:r>
          </a:p>
          <a:p>
            <a:pPr lvl="1"/>
            <a:r>
              <a:rPr lang="ru-RU" b="1" dirty="0">
                <a:solidFill>
                  <a:schemeClr val="accent1"/>
                </a:solidFill>
              </a:rPr>
              <a:t>Промяна</a:t>
            </a:r>
            <a:r>
              <a:rPr lang="ru-RU" dirty="0"/>
              <a:t> на HTML елемент</a:t>
            </a:r>
          </a:p>
          <a:p>
            <a:pPr lvl="1"/>
            <a:r>
              <a:rPr lang="ru-RU" b="1" dirty="0">
                <a:solidFill>
                  <a:schemeClr val="accent1"/>
                </a:solidFill>
              </a:rPr>
              <a:t>Добавете</a:t>
            </a:r>
            <a:r>
              <a:rPr lang="ru-RU" dirty="0"/>
              <a:t> на HTML елемент</a:t>
            </a:r>
          </a:p>
          <a:p>
            <a:pPr lvl="1"/>
            <a:r>
              <a:rPr lang="ru-RU" b="1" dirty="0">
                <a:solidFill>
                  <a:schemeClr val="accent1"/>
                </a:solidFill>
              </a:rPr>
              <a:t>Изтриване</a:t>
            </a:r>
            <a:r>
              <a:rPr lang="ru-RU" dirty="0"/>
              <a:t> на HTML елемент</a:t>
            </a:r>
            <a:endParaRPr lang="bg-BG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42CF364-02E9-4680-B7C8-1081D02F1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Object Model</a:t>
            </a:r>
          </a:p>
        </p:txBody>
      </p:sp>
      <p:pic>
        <p:nvPicPr>
          <p:cNvPr id="8" name="Picture 7" descr="A picture containing object, first-aid kit&#10;&#10;Description automatically generated">
            <a:extLst>
              <a:ext uri="{FF2B5EF4-FFF2-40B4-BE49-F238E27FC236}">
                <a16:creationId xmlns:a16="http://schemas.microsoft.com/office/drawing/2014/main" id="{4858AA03-71F5-4522-AE5E-251D8542F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242" y="3796658"/>
            <a:ext cx="2336170" cy="233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3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014E80-D17A-4A1E-A121-B5DB8B44B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8686E-1C4B-41D3-9F13-A31A93589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HTML DOM </a:t>
            </a:r>
            <a:r>
              <a:rPr lang="ru-RU" dirty="0"/>
              <a:t>е модел от обекти за </a:t>
            </a:r>
            <a:r>
              <a:rPr lang="ru-RU" b="1" dirty="0">
                <a:solidFill>
                  <a:schemeClr val="accent1"/>
                </a:solidFill>
              </a:rPr>
              <a:t>HTML</a:t>
            </a:r>
            <a:r>
              <a:rPr lang="ru-RU" dirty="0"/>
              <a:t>. Той определя:</a:t>
            </a:r>
          </a:p>
          <a:p>
            <a:pPr lvl="1"/>
            <a:r>
              <a:rPr lang="ru-RU" dirty="0"/>
              <a:t>HTML елементи като </a:t>
            </a:r>
            <a:r>
              <a:rPr lang="ru-RU" b="1" dirty="0">
                <a:solidFill>
                  <a:schemeClr val="accent1"/>
                </a:solidFill>
              </a:rPr>
              <a:t>обекти</a:t>
            </a:r>
          </a:p>
          <a:p>
            <a:pPr lvl="1"/>
            <a:r>
              <a:rPr lang="ru-RU" b="1" dirty="0">
                <a:solidFill>
                  <a:schemeClr val="accent1"/>
                </a:solidFill>
              </a:rPr>
              <a:t>Свойства</a:t>
            </a:r>
            <a:r>
              <a:rPr lang="ru-RU" dirty="0"/>
              <a:t> за всички HTML елементи</a:t>
            </a:r>
          </a:p>
          <a:p>
            <a:pPr lvl="1"/>
            <a:r>
              <a:rPr lang="ru-RU" b="1" dirty="0">
                <a:solidFill>
                  <a:schemeClr val="accent1"/>
                </a:solidFill>
              </a:rPr>
              <a:t>Методи</a:t>
            </a:r>
            <a:r>
              <a:rPr lang="ru-RU" dirty="0"/>
              <a:t> за всички HTML елементи</a:t>
            </a:r>
          </a:p>
          <a:p>
            <a:pPr lvl="1"/>
            <a:r>
              <a:rPr lang="ru-RU" b="1" dirty="0">
                <a:solidFill>
                  <a:schemeClr val="accent1"/>
                </a:solidFill>
              </a:rPr>
              <a:t>Събития</a:t>
            </a:r>
            <a:r>
              <a:rPr lang="ru-RU" dirty="0"/>
              <a:t> за всички HTML елементи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D4E842-5378-47CE-A345-C9207CAA9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DOM</a:t>
            </a:r>
          </a:p>
        </p:txBody>
      </p:sp>
      <p:pic>
        <p:nvPicPr>
          <p:cNvPr id="5" name="Picture 2" descr="Резултат с изображение за js dom">
            <a:extLst>
              <a:ext uri="{FF2B5EF4-FFF2-40B4-BE49-F238E27FC236}">
                <a16:creationId xmlns:a16="http://schemas.microsoft.com/office/drawing/2014/main" id="{F81187B0-C4AF-42D3-805C-779701BF4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945" y="2407624"/>
            <a:ext cx="2440103" cy="265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14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EB1CF48-6AD8-44F7-8520-9FC4DE9D7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Манипулиране на </a:t>
            </a:r>
            <a:r>
              <a:rPr lang="en-US" dirty="0"/>
              <a:t>DOM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05AEC3A-06DB-4E3E-AF1D-00E03516D8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Промяна на </a:t>
            </a:r>
            <a:r>
              <a:rPr lang="en-US" dirty="0"/>
              <a:t>DOM </a:t>
            </a:r>
            <a:r>
              <a:rPr lang="bg-BG" dirty="0"/>
              <a:t>дървото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958824-8137-48B2-8055-4B6A704A75F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0A530EA7-9E27-4683-8044-7CA0130A2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80" y="1707377"/>
            <a:ext cx="2844639" cy="284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36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958824-8137-48B2-8055-4B6A704A7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52C06-06A8-4B56-A7C2-51CEC111C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Има няколко начина за </a:t>
            </a:r>
            <a:r>
              <a:rPr lang="ru-RU" b="1" dirty="0">
                <a:solidFill>
                  <a:schemeClr val="accent1"/>
                </a:solidFill>
              </a:rPr>
              <a:t>намиране</a:t>
            </a:r>
            <a:r>
              <a:rPr lang="ru-RU" dirty="0"/>
              <a:t> на определен </a:t>
            </a:r>
            <a:r>
              <a:rPr lang="ru-RU" b="1" dirty="0">
                <a:solidFill>
                  <a:schemeClr val="accent1"/>
                </a:solidFill>
              </a:rPr>
              <a:t>HTML</a:t>
            </a:r>
            <a:r>
              <a:rPr lang="ru-RU" dirty="0"/>
              <a:t> </a:t>
            </a:r>
            <a:r>
              <a:rPr lang="ru-RU" b="1" dirty="0">
                <a:solidFill>
                  <a:schemeClr val="accent1"/>
                </a:solidFill>
              </a:rPr>
              <a:t>елемент</a:t>
            </a:r>
            <a:r>
              <a:rPr lang="ru-RU" dirty="0"/>
              <a:t> в DOM:</a:t>
            </a:r>
          </a:p>
          <a:p>
            <a:pPr lvl="1"/>
            <a:r>
              <a:rPr lang="bg-BG" dirty="0"/>
              <a:t>По </a:t>
            </a:r>
            <a:r>
              <a:rPr lang="en-US" dirty="0"/>
              <a:t>id -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getElementById()</a:t>
            </a:r>
          </a:p>
          <a:p>
            <a:pPr lvl="1"/>
            <a:r>
              <a:rPr lang="bg-BG" dirty="0"/>
              <a:t>По име на таг -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getElementsByTagName()</a:t>
            </a:r>
          </a:p>
          <a:p>
            <a:pPr lvl="1"/>
            <a:r>
              <a:rPr lang="bg-BG" dirty="0"/>
              <a:t>По име на клас -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getElementsByClassName()</a:t>
            </a:r>
          </a:p>
          <a:p>
            <a:pPr lvl="1"/>
            <a:r>
              <a:rPr lang="bg-BG" dirty="0"/>
              <a:t>От </a:t>
            </a:r>
            <a:r>
              <a:rPr lang="en-US" dirty="0"/>
              <a:t>CSS </a:t>
            </a:r>
            <a:r>
              <a:rPr lang="bg-BG" dirty="0"/>
              <a:t>селектор -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querySelector()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9B2D0E-3A2E-45D9-AB1D-E346F59A7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Избор на елементи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4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7396C4-7B02-4E04-AB27-B1CB42329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1D0A7-2736-4CF9-96FE-68C6A0CA8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CSS селекторите са низове, които следват CSS синтаксиса за съвпадение</a:t>
            </a:r>
          </a:p>
          <a:p>
            <a:r>
              <a:rPr lang="ru-RU" dirty="0"/>
              <a:t>Те позволяват много бързо и мощно съчетаване на елементи, например: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"#main" </a:t>
            </a:r>
            <a:r>
              <a:rPr lang="en-US" dirty="0"/>
              <a:t>- </a:t>
            </a:r>
            <a:r>
              <a:rPr lang="bg-BG" dirty="0"/>
              <a:t>връща елемента с </a:t>
            </a:r>
            <a:r>
              <a:rPr lang="en-US" dirty="0"/>
              <a:t>ID</a:t>
            </a:r>
            <a:r>
              <a:rPr lang="bg-BG" dirty="0"/>
              <a:t> "</a:t>
            </a:r>
            <a:r>
              <a:rPr lang="en-US" dirty="0"/>
              <a:t>main"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"#content div"</a:t>
            </a:r>
            <a:r>
              <a:rPr lang="en-US" dirty="0"/>
              <a:t> - </a:t>
            </a:r>
            <a:r>
              <a:rPr lang="bg-BG" dirty="0"/>
              <a:t>избира всички </a:t>
            </a:r>
            <a:r>
              <a:rPr lang="bg-BG" b="1" dirty="0">
                <a:solidFill>
                  <a:schemeClr val="accent1"/>
                </a:solidFill>
              </a:rPr>
              <a:t>&lt;</a:t>
            </a:r>
            <a:r>
              <a:rPr lang="en-US" b="1" dirty="0">
                <a:solidFill>
                  <a:schemeClr val="accent1"/>
                </a:solidFill>
              </a:rPr>
              <a:t>div&gt;</a:t>
            </a:r>
            <a:r>
              <a:rPr lang="en-US" dirty="0"/>
              <a:t> </a:t>
            </a:r>
            <a:r>
              <a:rPr lang="bg-BG" dirty="0"/>
              <a:t>елементи в #</a:t>
            </a:r>
            <a:r>
              <a:rPr lang="en-US" dirty="0"/>
              <a:t>content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".note, .alert"</a:t>
            </a:r>
            <a:r>
              <a:rPr lang="en-US" dirty="0"/>
              <a:t> - </a:t>
            </a:r>
            <a:r>
              <a:rPr lang="bg-BG" dirty="0"/>
              <a:t>всички елементи с клас "</a:t>
            </a:r>
            <a:r>
              <a:rPr lang="en-US" dirty="0"/>
              <a:t>note</a:t>
            </a:r>
            <a:r>
              <a:rPr lang="bg-BG" dirty="0"/>
              <a:t>" или "</a:t>
            </a:r>
            <a:r>
              <a:rPr lang="en-US" dirty="0"/>
              <a:t>alert</a:t>
            </a:r>
            <a:r>
              <a:rPr lang="bg-BG" dirty="0"/>
              <a:t>"</a:t>
            </a:r>
          </a:p>
          <a:p>
            <a:pPr lvl="1"/>
            <a:r>
              <a:rPr lang="bg-BG" b="1" dirty="0">
                <a:solidFill>
                  <a:schemeClr val="accent1"/>
                </a:solidFill>
              </a:rPr>
              <a:t>"</a:t>
            </a:r>
            <a:r>
              <a:rPr lang="en-US" b="1" dirty="0">
                <a:solidFill>
                  <a:schemeClr val="accent1"/>
                </a:solidFill>
              </a:rPr>
              <a:t>input [name = 'login</a:t>
            </a:r>
            <a:r>
              <a:rPr lang="bg-BG" b="1" dirty="0">
                <a:solidFill>
                  <a:schemeClr val="accent1"/>
                </a:solidFill>
              </a:rPr>
              <a:t>']"</a:t>
            </a:r>
            <a:r>
              <a:rPr lang="bg-BG" dirty="0"/>
              <a:t> - </a:t>
            </a:r>
            <a:r>
              <a:rPr lang="bg-BG" b="1" dirty="0">
                <a:solidFill>
                  <a:schemeClr val="accent1"/>
                </a:solidFill>
              </a:rPr>
              <a:t>&lt;</a:t>
            </a:r>
            <a:r>
              <a:rPr lang="en-US" b="1" dirty="0">
                <a:solidFill>
                  <a:schemeClr val="accent1"/>
                </a:solidFill>
              </a:rPr>
              <a:t>input</a:t>
            </a:r>
            <a:r>
              <a:rPr lang="bg-BG" b="1" dirty="0">
                <a:solidFill>
                  <a:schemeClr val="accent1"/>
                </a:solidFill>
              </a:rPr>
              <a:t>&gt;</a:t>
            </a:r>
            <a:r>
              <a:rPr lang="bg-BG" dirty="0"/>
              <a:t> с име "</a:t>
            </a:r>
            <a:r>
              <a:rPr lang="en-US" dirty="0"/>
              <a:t>login</a:t>
            </a:r>
            <a:r>
              <a:rPr lang="bg-BG" dirty="0"/>
              <a:t>"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CD40CB-A757-4EA6-A59F-36702DD46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CSS </a:t>
            </a:r>
            <a:r>
              <a:rPr lang="bg-BG" dirty="0"/>
              <a:t>С</a:t>
            </a:r>
            <a:r>
              <a:rPr lang="ru-RU" dirty="0"/>
              <a:t>електори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31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8C1110-D12C-4813-8B06-39C008B1E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DD609-4D76-4981-AEB6-8F5D26AFC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HTML DOM позволява на JavaScript да променя съдържанието на HTML елементи</a:t>
            </a:r>
            <a:r>
              <a:rPr lang="en-US" dirty="0"/>
              <a:t>: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innerHTML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attributes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setAttribute()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style.property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7AC5FF-706C-4267-A027-3C57327BE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 </a:t>
            </a:r>
            <a:r>
              <a:rPr lang="bg-BG" dirty="0"/>
              <a:t>манипулации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75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6076</TotalTime>
  <Words>631</Words>
  <Application>Microsoft Office PowerPoint</Application>
  <PresentationFormat>По избор</PresentationFormat>
  <Paragraphs>147</Paragraphs>
  <Slides>21</Slides>
  <Notes>6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21</vt:i4>
      </vt:variant>
    </vt:vector>
  </HeadingPairs>
  <TitlesOfParts>
    <vt:vector size="27" baseType="lpstr">
      <vt:lpstr>Arial</vt:lpstr>
      <vt:lpstr>Calibri</vt:lpstr>
      <vt:lpstr>Consolas</vt:lpstr>
      <vt:lpstr>Wingdings</vt:lpstr>
      <vt:lpstr>Wingdings 2</vt:lpstr>
      <vt:lpstr>SoftUni 16x9</vt:lpstr>
      <vt:lpstr>Презентация на PowerPoint</vt:lpstr>
      <vt:lpstr>Съдържание</vt:lpstr>
      <vt:lpstr>Document Object Model</vt:lpstr>
      <vt:lpstr>Document Object Model</vt:lpstr>
      <vt:lpstr>HTML DOM</vt:lpstr>
      <vt:lpstr>Манипулиране на DOM</vt:lpstr>
      <vt:lpstr>Избор на елементи</vt:lpstr>
      <vt:lpstr>CSS Селектори</vt:lpstr>
      <vt:lpstr>DOM манипулации</vt:lpstr>
      <vt:lpstr>DOM манипулации</vt:lpstr>
      <vt:lpstr>Създаване на DOM елементи</vt:lpstr>
      <vt:lpstr>Изтриване на DOM елементи</vt:lpstr>
      <vt:lpstr>Създаване на DOM елементи</vt:lpstr>
      <vt:lpstr>Родители и Деца Елементи</vt:lpstr>
      <vt:lpstr>Родители и Деца Елементи</vt:lpstr>
      <vt:lpstr>Родители и Деца Елементи</vt:lpstr>
      <vt:lpstr>DOM Събития</vt:lpstr>
      <vt:lpstr>DOM Събития</vt:lpstr>
      <vt:lpstr>Какво научихме в този час?</vt:lpstr>
      <vt:lpstr>DOM</vt:lpstr>
      <vt:lpstr>Лиценз</vt:lpstr>
    </vt:vector>
  </TitlesOfParts>
  <Manager>Svetlin Nakov</Manager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 програмиране - Консумиране на REST API - DOM</dc:title>
  <dc:subject/>
  <dc:creator>Software University Foundation</dc:creator>
  <cp:keywords>session, cache, pipeline, CSRF, sockets, rest, signalR, roles, authentication, authorization, web, net, core, entity, framework, csharp, server, http, protocol, html, css, cookies, asp, mvc, identity, razor, filters, SoftUni, Software University, programming, software development, software engineering, course</cp:keywords>
  <dc:description/>
  <cp:lastModifiedBy>Danail Iliew</cp:lastModifiedBy>
  <cp:revision>322</cp:revision>
  <dcterms:created xsi:type="dcterms:W3CDTF">2014-01-02T17:00:34Z</dcterms:created>
  <dcterms:modified xsi:type="dcterms:W3CDTF">2019-11-22T09:03:09Z</dcterms:modified>
  <cp:category>programming;computer programming;software development;web development</cp:category>
  <dc:language>English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