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7"/>
  </p:notesMasterIdLst>
  <p:handoutMasterIdLst>
    <p:handoutMasterId r:id="rId18"/>
  </p:handoutMasterIdLst>
  <p:sldIdLst>
    <p:sldId id="274" r:id="rId3"/>
    <p:sldId id="276" r:id="rId4"/>
    <p:sldId id="397" r:id="rId5"/>
    <p:sldId id="396" r:id="rId6"/>
    <p:sldId id="433" r:id="rId7"/>
    <p:sldId id="398" r:id="rId8"/>
    <p:sldId id="399" r:id="rId9"/>
    <p:sldId id="403" r:id="rId10"/>
    <p:sldId id="400" r:id="rId11"/>
    <p:sldId id="401" r:id="rId12"/>
    <p:sldId id="426" r:id="rId13"/>
    <p:sldId id="349" r:id="rId14"/>
    <p:sldId id="434" r:id="rId15"/>
    <p:sldId id="48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B2C29856-2D42-4F68-9EBF-6CD9FA9712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653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1F2F82E-4A89-423D-9B1D-121CD84E48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3702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930DF7A-ADA9-48C1-B975-D537CF079A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3215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3F2224D-6B40-4CD7-B183-1A118CE1C8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1948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E90AC3F-FB47-4BBC-8311-10F28A2A11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29469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D0920DA-D376-4EE6-BA05-68103EF70F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118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tnetfiddle.net/" TargetMode="External"/><Relationship Id="rId2" Type="http://schemas.openxmlformats.org/officeDocument/2006/relationships/hyperlink" Target="https://visualstudio.com/products/visual-studio-community-v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pilejava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7620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Първа конзолна програма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92193"/>
            <a:ext cx="7910299" cy="1311301"/>
          </a:xfrm>
        </p:spPr>
        <p:txBody>
          <a:bodyPr>
            <a:normAutofit/>
          </a:bodyPr>
          <a:lstStyle/>
          <a:p>
            <a:r>
              <a:rPr lang="bg-BG" dirty="0"/>
              <a:t>Да напишем първата си програма със </a:t>
            </a:r>
            <a:r>
              <a:rPr lang="en-US" dirty="0"/>
              <a:t>C# </a:t>
            </a:r>
            <a:r>
              <a:rPr lang="bg-BG" dirty="0"/>
              <a:t>и </a:t>
            </a:r>
            <a:r>
              <a:rPr lang="en-US" dirty="0"/>
              <a:t>Visual Studio</a:t>
            </a:r>
          </a:p>
        </p:txBody>
      </p:sp>
      <p:pic>
        <p:nvPicPr>
          <p:cNvPr id="102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83" y="4191835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pic>
        <p:nvPicPr>
          <p:cNvPr id="16" name="Picture 2" descr="http://www.bravr.com/wp-content/uploads/17897450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4114800"/>
            <a:ext cx="3360924" cy="173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9BCDD8-62AB-43FE-9E79-20C9E4A768B4}"/>
              </a:ext>
            </a:extLst>
          </p:cNvPr>
          <p:cNvSpPr txBox="1"/>
          <p:nvPr/>
        </p:nvSpPr>
        <p:spPr>
          <a:xfrm rot="1555229">
            <a:off x="5609582" y="3618778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B96839-112A-441F-9909-10A3D2EB16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329" y="3940552"/>
            <a:ext cx="2253081" cy="2438400"/>
          </a:xfrm>
          <a:prstGeom prst="rect">
            <a:avLst/>
          </a:prstGeom>
        </p:spPr>
      </p:pic>
      <p:sp>
        <p:nvSpPr>
          <p:cNvPr id="2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60413" y="4998598"/>
            <a:ext cx="3187614" cy="444343"/>
          </a:xfrm>
        </p:spPr>
        <p:txBody>
          <a:bodyPr/>
          <a:lstStyle/>
          <a:p>
            <a:r>
              <a:rPr lang="bg-BG" noProof="1"/>
              <a:t>Учителски</a:t>
            </a:r>
            <a:r>
              <a:rPr lang="bg-BG" dirty="0"/>
              <a:t> екип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0412" y="5403725"/>
            <a:ext cx="3187613" cy="382788"/>
          </a:xfrm>
        </p:spPr>
        <p:txBody>
          <a:bodyPr/>
          <a:lstStyle/>
          <a:p>
            <a:r>
              <a:rPr lang="bg-BG" dirty="0"/>
              <a:t>Обучение за ИТ кариера</a:t>
            </a:r>
            <a:endParaRPr lang="en-US" sz="2000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760412" y="5690893"/>
            <a:ext cx="3810000" cy="458462"/>
          </a:xfrm>
        </p:spPr>
        <p:txBody>
          <a:bodyPr/>
          <a:lstStyle/>
          <a:p>
            <a:r>
              <a:rPr lang="en-US" dirty="0">
                <a:hlinkClick r:id="rId7"/>
              </a:rPr>
              <a:t>https://it-kariera.mon.bg/e-learning/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2146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Писане извън тялото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r>
              <a:rPr lang="bg-BG" dirty="0"/>
              <a:t> метода:</a:t>
            </a:r>
            <a:endParaRPr lang="en-US" dirty="0"/>
          </a:p>
          <a:p>
            <a:endParaRPr lang="en-US" dirty="0"/>
          </a:p>
          <a:p>
            <a:r>
              <a:rPr lang="bg-BG" dirty="0"/>
              <a:t>Бъркане на малки и главни букви:</a:t>
            </a:r>
            <a:endParaRPr lang="en-US" dirty="0"/>
          </a:p>
          <a:p>
            <a:endParaRPr lang="en-US" dirty="0"/>
          </a:p>
          <a:p>
            <a:r>
              <a:rPr lang="bg-BG" dirty="0"/>
              <a:t>Липса на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dirty="0"/>
              <a:t> </a:t>
            </a:r>
            <a:r>
              <a:rPr lang="bg-BG" dirty="0"/>
              <a:t>в края на всяка команда</a:t>
            </a:r>
            <a:endParaRPr lang="en-US" dirty="0"/>
          </a:p>
          <a:p>
            <a:endParaRPr lang="en-US" dirty="0"/>
          </a:p>
          <a:p>
            <a:r>
              <a:rPr lang="bg-BG" dirty="0"/>
              <a:t>Липсваща кавичка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bg-BG" dirty="0"/>
              <a:t> или липсваща скоба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/>
              <a:t> </a:t>
            </a:r>
            <a:r>
              <a:rPr lang="bg-BG" dirty="0"/>
              <a:t>или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Типични грешки в </a:t>
            </a:r>
            <a:r>
              <a:rPr lang="en-US" dirty="0"/>
              <a:t>C# </a:t>
            </a:r>
            <a:r>
              <a:rPr lang="bg-BG" dirty="0"/>
              <a:t>програмите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2" y="1855694"/>
            <a:ext cx="5105400" cy="636645"/>
          </a:xfrm>
          <a:prstGeom prst="roundRect">
            <a:avLst>
              <a:gd name="adj" fmla="val 5807"/>
            </a:avLst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36" y="3250498"/>
            <a:ext cx="5102506" cy="583144"/>
          </a:xfrm>
          <a:prstGeom prst="roundRect">
            <a:avLst>
              <a:gd name="adj" fmla="val 5807"/>
            </a:avLst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653" y="3250498"/>
            <a:ext cx="4875082" cy="583144"/>
          </a:xfrm>
          <a:prstGeom prst="roundRect">
            <a:avLst>
              <a:gd name="adj" fmla="val 5807"/>
            </a:avLst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42" y="4632850"/>
            <a:ext cx="5105400" cy="615965"/>
          </a:xfrm>
          <a:prstGeom prst="roundRect">
            <a:avLst>
              <a:gd name="adj" fmla="val 5807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41" y="5974152"/>
            <a:ext cx="4888785" cy="550849"/>
          </a:xfrm>
          <a:prstGeom prst="roundRect">
            <a:avLst>
              <a:gd name="adj" fmla="val 5807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0442" y="5974151"/>
            <a:ext cx="5337970" cy="550847"/>
          </a:xfrm>
          <a:prstGeom prst="roundRect">
            <a:avLst>
              <a:gd name="adj" fmla="val 5807"/>
            </a:avLst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ECA4F3CF-B7C9-4DD1-858E-95C3E36A0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8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Конзолни програмки със </a:t>
            </a:r>
            <a:r>
              <a:rPr lang="en-US" dirty="0"/>
              <a:t>C#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Упражнения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496973" y="585466"/>
            <a:ext cx="7178839" cy="3250356"/>
            <a:chOff x="790428" y="585466"/>
            <a:chExt cx="7178839" cy="3250356"/>
          </a:xfrm>
        </p:grpSpPr>
        <p:pic>
          <p:nvPicPr>
            <p:cNvPr id="13" name="Picture 1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8" y="1172164"/>
              <a:ext cx="4999184" cy="26636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227" y="585466"/>
              <a:ext cx="4207040" cy="868689"/>
            </a:xfrm>
            <a:prstGeom prst="rect">
              <a:avLst/>
            </a:prstGeom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693C928-DFAD-4024-AAAC-3DD47D4DDA9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2" y="1151121"/>
            <a:ext cx="11804821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На </a:t>
            </a:r>
            <a:r>
              <a:rPr lang="en-US" sz="3200" dirty="0"/>
              <a:t>C# </a:t>
            </a:r>
            <a:r>
              <a:rPr lang="bg-BG" sz="3200" dirty="0"/>
              <a:t>командите се пишат в</a:t>
            </a:r>
            <a:r>
              <a:rPr lang="en-US" sz="3200" dirty="0"/>
              <a:t> </a:t>
            </a:r>
            <a:r>
              <a:rPr lang="bg-BG" sz="3200" dirty="0"/>
              <a:t>частта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Main(…)</a:t>
            </a:r>
            <a:endParaRPr lang="en-US" sz="3200" dirty="0"/>
          </a:p>
          <a:p>
            <a:pPr lvl="1">
              <a:lnSpc>
                <a:spcPct val="100000"/>
              </a:lnSpc>
            </a:pPr>
            <a:endParaRPr lang="en-US" sz="3000" dirty="0"/>
          </a:p>
          <a:p>
            <a:pPr lvl="1">
              <a:lnSpc>
                <a:spcPct val="100000"/>
              </a:lnSpc>
            </a:pPr>
            <a:endParaRPr lang="en-US" sz="3000" dirty="0"/>
          </a:p>
          <a:p>
            <a:pPr lvl="1">
              <a:lnSpc>
                <a:spcPct val="100000"/>
              </a:lnSpc>
            </a:pPr>
            <a:endParaRPr lang="en-US" sz="30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bg-BG" sz="3000" dirty="0"/>
              <a:t>Печатаме с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Console.WriteLine(…)</a:t>
            </a:r>
            <a:r>
              <a:rPr lang="en-US" sz="3000" dirty="0"/>
              <a:t>,</a:t>
            </a:r>
            <a:r>
              <a:rPr lang="bg-BG" sz="3000" dirty="0"/>
              <a:t>стартираме с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[Ctrl+F5]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 днес?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33989" y="1925637"/>
            <a:ext cx="7217824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Main(string[] args)</a:t>
            </a:r>
            <a:endParaRPr lang="bg-BG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Console.WriteLine("Hello World!");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bg-BG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" name="Picture 2" descr="Image result for c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19" y="1524000"/>
            <a:ext cx="1925637" cy="18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visual studio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5" y="4781865"/>
            <a:ext cx="7085012" cy="11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9FC9DD-D65C-4BB3-AC78-3234015DB2D5}"/>
              </a:ext>
            </a:extLst>
          </p:cNvPr>
          <p:cNvGrpSpPr/>
          <p:nvPr/>
        </p:nvGrpSpPr>
        <p:grpSpPr>
          <a:xfrm>
            <a:off x="8532812" y="4412877"/>
            <a:ext cx="3239765" cy="2120263"/>
            <a:chOff x="8837612" y="4612353"/>
            <a:chExt cx="2934965" cy="192078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A27D29-2943-4234-B43D-7E63C5FD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612" y="4612353"/>
              <a:ext cx="1707473" cy="10910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63CED5-5089-4D6B-864D-3C9FD44E8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143187" y="4769730"/>
              <a:ext cx="1629390" cy="1763410"/>
            </a:xfrm>
            <a:prstGeom prst="rect">
              <a:avLst/>
            </a:prstGeom>
          </p:spPr>
        </p:pic>
      </p:grp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300A032-F4EC-437A-B476-C01F78B3E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Първа конзолна програма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441A0C3-0764-420A-8820-70F91A485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Първа програмка със </a:t>
            </a:r>
            <a:r>
              <a:rPr lang="en-US" dirty="0"/>
              <a:t>C#</a:t>
            </a:r>
            <a:r>
              <a:rPr lang="bg-BG" dirty="0"/>
              <a:t> и </a:t>
            </a:r>
            <a:r>
              <a:rPr lang="en-US" dirty="0"/>
              <a:t>Visual Studio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Да направим конзолна програма</a:t>
            </a:r>
          </a:p>
          <a:p>
            <a:pPr marL="712788" lvl="1" indent="-409575">
              <a:lnSpc>
                <a:spcPct val="150000"/>
              </a:lnSpc>
            </a:pPr>
            <a:r>
              <a:rPr lang="bg-BG" dirty="0"/>
              <a:t>Създаване на конзолна </a:t>
            </a:r>
            <a:r>
              <a:rPr lang="en-US" dirty="0"/>
              <a:t>C# </a:t>
            </a:r>
            <a:r>
              <a:rPr lang="bg-BG" dirty="0"/>
              <a:t>програма</a:t>
            </a:r>
          </a:p>
          <a:p>
            <a:pPr marL="712788" lvl="1" indent="-409575">
              <a:lnSpc>
                <a:spcPct val="150000"/>
              </a:lnSpc>
            </a:pPr>
            <a:r>
              <a:rPr lang="bg-BG" dirty="0"/>
              <a:t>Стартиране на програмата</a:t>
            </a:r>
          </a:p>
          <a:p>
            <a:pPr marL="712788" lvl="1" indent="-409575">
              <a:lnSpc>
                <a:spcPct val="150000"/>
              </a:lnSpc>
            </a:pPr>
            <a:r>
              <a:rPr lang="bg-BG" dirty="0"/>
              <a:t>Тестване в </a:t>
            </a:r>
            <a:r>
              <a:rPr lang="en-US" dirty="0"/>
              <a:t>judge </a:t>
            </a:r>
            <a:r>
              <a:rPr lang="bg-BG" dirty="0"/>
              <a:t>системата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0F2C5-CB48-4E96-A0D5-C769DF5DA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39D69AE-AB73-4629-A900-1447F2319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3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5199200"/>
            <a:ext cx="10363200" cy="820600"/>
          </a:xfrm>
        </p:spPr>
        <p:txBody>
          <a:bodyPr/>
          <a:lstStyle/>
          <a:p>
            <a:r>
              <a:rPr lang="bg-BG" dirty="0"/>
              <a:t>Да направим конзолна програмка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0" y="2053763"/>
            <a:ext cx="8300165" cy="1713856"/>
          </a:xfrm>
          <a:prstGeom prst="rect">
            <a:avLst/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15F32AE-940E-4518-ACC1-AF264A63775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0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 да програмирате, ви трябва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среда за разработка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/>
              <a:t>Integrated Development Environment 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IDE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За </a:t>
            </a:r>
            <a:r>
              <a:rPr lang="en-US" dirty="0"/>
              <a:t>C#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Visual Studio </a:t>
            </a:r>
            <a:r>
              <a:rPr lang="bg-BG" dirty="0">
                <a:sym typeface="Wingdings" panose="05000000000000000000" pitchFamily="2" charset="2"/>
              </a:rPr>
              <a:t>за </a:t>
            </a:r>
            <a:r>
              <a:rPr lang="en-US" dirty="0">
                <a:sym typeface="Wingdings" panose="05000000000000000000" pitchFamily="2" charset="2"/>
              </a:rPr>
              <a:t>Windows</a:t>
            </a:r>
          </a:p>
          <a:p>
            <a:pPr lvl="2"/>
            <a:r>
              <a:rPr lang="bg-BG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MonoDevelop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bg-BG" dirty="0">
                <a:sym typeface="Wingdings" panose="05000000000000000000" pitchFamily="2" charset="2"/>
              </a:rPr>
              <a:t>за </a:t>
            </a:r>
            <a:r>
              <a:rPr lang="en-US" dirty="0">
                <a:sym typeface="Wingdings" panose="05000000000000000000" pitchFamily="2" charset="2"/>
              </a:rPr>
              <a:t>Linux / Max OS X</a:t>
            </a:r>
          </a:p>
          <a:p>
            <a:pPr lvl="1"/>
            <a:r>
              <a:rPr lang="bg-BG" dirty="0">
                <a:sym typeface="Wingdings" panose="05000000000000000000" pitchFamily="2" charset="2"/>
              </a:rPr>
              <a:t>за </a:t>
            </a:r>
            <a:r>
              <a:rPr lang="en-US" dirty="0">
                <a:sym typeface="Wingdings" panose="05000000000000000000" pitchFamily="2" charset="2"/>
              </a:rPr>
              <a:t>Java  IntelliJ IDEA</a:t>
            </a:r>
          </a:p>
          <a:p>
            <a:pPr lvl="1"/>
            <a:r>
              <a:rPr lang="bg-BG" dirty="0">
                <a:sym typeface="Wingdings" panose="05000000000000000000" pitchFamily="2" charset="2"/>
              </a:rPr>
              <a:t>за </a:t>
            </a:r>
            <a:r>
              <a:rPr lang="en-US" dirty="0">
                <a:sym typeface="Wingdings" panose="05000000000000000000" pitchFamily="2" charset="2"/>
              </a:rPr>
              <a:t>PHP  PHP Storm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Среда за разработка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746003-4370-4C71-8A3E-525126D7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4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Инсталирайте си </a:t>
            </a:r>
            <a:r>
              <a:rPr lang="en-US" dirty="0"/>
              <a:t>Microsoft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Visual Studio Community 2017</a:t>
            </a:r>
          </a:p>
          <a:p>
            <a:pPr lvl="1"/>
            <a:r>
              <a:rPr lang="en-US" dirty="0">
                <a:hlinkClick r:id="rId2"/>
              </a:rPr>
              <a:t>https://visualstudio.com/products/visual-studio-community-vs</a:t>
            </a:r>
            <a:endParaRPr lang="bg-BG" dirty="0"/>
          </a:p>
          <a:p>
            <a:pPr lvl="1"/>
            <a:r>
              <a:rPr lang="bg-BG" dirty="0"/>
              <a:t>Може и по-стара версия на </a:t>
            </a:r>
            <a:r>
              <a:rPr lang="en-US" dirty="0"/>
              <a:t>Visual Studio</a:t>
            </a:r>
            <a:r>
              <a:rPr lang="bg-BG" dirty="0"/>
              <a:t>, но не се препоръчва</a:t>
            </a:r>
            <a:endParaRPr lang="en-US" dirty="0"/>
          </a:p>
          <a:p>
            <a:r>
              <a:rPr lang="bg-BG" dirty="0"/>
              <a:t>Алтернативна среда за разработка (</a:t>
            </a:r>
            <a:r>
              <a:rPr lang="en-US" dirty="0"/>
              <a:t>online)</a:t>
            </a:r>
          </a:p>
          <a:p>
            <a:pPr lvl="1"/>
            <a:r>
              <a:rPr lang="en-US" dirty="0"/>
              <a:t>C# – .NET Fiddle - </a:t>
            </a:r>
            <a:r>
              <a:rPr lang="en-US" dirty="0">
                <a:hlinkClick r:id="rId3"/>
              </a:rPr>
              <a:t>https://dotnetfiddle.net/</a:t>
            </a:r>
            <a:endParaRPr lang="en-US" dirty="0"/>
          </a:p>
          <a:p>
            <a:pPr lvl="1"/>
            <a:r>
              <a:rPr lang="en-US" dirty="0"/>
              <a:t>Java – </a:t>
            </a:r>
            <a:r>
              <a:rPr lang="en-US" dirty="0">
                <a:hlinkClick r:id="rId4"/>
              </a:rPr>
              <a:t>https://www.compilejava.net/</a:t>
            </a:r>
            <a:r>
              <a:rPr lang="bg-BG" dirty="0"/>
              <a:t> </a:t>
            </a:r>
            <a:endParaRPr lang="en-US" dirty="0"/>
          </a:p>
          <a:p>
            <a:pPr lvl="1"/>
            <a:r>
              <a:rPr lang="en-US" dirty="0"/>
              <a:t>JavaScript – </a:t>
            </a:r>
            <a:r>
              <a:rPr lang="bg-BG" dirty="0"/>
              <a:t>може директно в конзолата на браузър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Среда за разработка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7E7E3B3-DF99-4C75-9194-91F3F257F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5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47599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dirty="0"/>
              <a:t>Стартирайте </a:t>
            </a:r>
            <a:r>
              <a:rPr lang="en-US" dirty="0"/>
              <a:t>Visual Studio</a:t>
            </a:r>
          </a:p>
          <a:p>
            <a:pPr>
              <a:lnSpc>
                <a:spcPct val="110000"/>
              </a:lnSpc>
            </a:pPr>
            <a:r>
              <a:rPr lang="bg-BG" dirty="0"/>
              <a:t>Нов конзолен проект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[File]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[New]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[Project]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[Visual C#]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[Windows]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 [Console Application]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конзолна програма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65" y="3308309"/>
            <a:ext cx="5687694" cy="3251813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E786E6F2-A41A-4706-B573-2E5FE5603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5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4684799" cy="5570355"/>
          </a:xfrm>
        </p:spPr>
        <p:txBody>
          <a:bodyPr>
            <a:normAutofit/>
          </a:bodyPr>
          <a:lstStyle/>
          <a:p>
            <a:r>
              <a:rPr lang="bg-BG" sz="3200" dirty="0"/>
              <a:t>Сорс кодът на програма се пише в секцията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Main(string[]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sz="30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args)</a:t>
            </a:r>
          </a:p>
          <a:p>
            <a:pPr lvl="1"/>
            <a:r>
              <a:rPr lang="bg-BG" sz="3000" dirty="0"/>
              <a:t>Между отварящата и затварящата скоба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bg-BG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04747" lvl="1" indent="-304747">
              <a:buClr>
                <a:srgbClr val="F2B254"/>
              </a:buClr>
              <a:buSzPct val="100000"/>
            </a:pPr>
            <a:r>
              <a:rPr lang="bg-BG" sz="3000" dirty="0"/>
              <a:t>Натиснете </a:t>
            </a:r>
            <a:r>
              <a:rPr lang="en-US" sz="3000" dirty="0"/>
              <a:t>[Enter] </a:t>
            </a:r>
            <a:r>
              <a:rPr lang="bg-BG" sz="3000" dirty="0"/>
              <a:t>след отварящата скоба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bg-BG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04747" lvl="1" indent="-304747">
              <a:buClr>
                <a:srgbClr val="F2B254"/>
              </a:buClr>
              <a:buSzPct val="100000"/>
            </a:pPr>
            <a:r>
              <a:rPr lang="bg-BG" sz="3000" dirty="0"/>
              <a:t>Кодът на програмата се пише отместен навътре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Писане на програмен код</a:t>
            </a:r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3" y="2134892"/>
            <a:ext cx="6214659" cy="3311286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52187BB-CDEA-4FD8-9489-A06D88374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9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4684799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Напишете следния код: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Писане на програмен код (2)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75212" y="1182497"/>
            <a:ext cx="7120021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nn-NO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Console.WriteLine("Hello World!");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93" y="2362200"/>
            <a:ext cx="7483319" cy="3987251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0AB7D54-B87B-4530-80F7-FBA49C82B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1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стартиране на програмата натиснете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[Ctrl + F5]</a:t>
            </a:r>
          </a:p>
          <a:p>
            <a:r>
              <a:rPr lang="bg-BG" dirty="0"/>
              <a:t>Ако няма грешки, програмата ще се изпълни</a:t>
            </a:r>
          </a:p>
          <a:p>
            <a:r>
              <a:rPr lang="bg-BG" dirty="0"/>
              <a:t>Резултатът ще се изпише на конзолата (в черния прозорец):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 на програмата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60" y="3867469"/>
            <a:ext cx="8300165" cy="1713856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FADF3A8-4CAF-4A63-95BA-C73865E1A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80831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633</Words>
  <Application>Microsoft Office PowerPoint</Application>
  <PresentationFormat>Custom</PresentationFormat>
  <Paragraphs>102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Consolas</vt:lpstr>
      <vt:lpstr>Wingdings</vt:lpstr>
      <vt:lpstr>Wingdings 2</vt:lpstr>
      <vt:lpstr>SoftUni 16x9</vt:lpstr>
      <vt:lpstr>Първа конзолна програма</vt:lpstr>
      <vt:lpstr>Съдържание</vt:lpstr>
      <vt:lpstr>Да направим конзолна програмка</vt:lpstr>
      <vt:lpstr>Среда за разработка</vt:lpstr>
      <vt:lpstr>Среда за разработка</vt:lpstr>
      <vt:lpstr>Създаване на конзолна програма</vt:lpstr>
      <vt:lpstr>Писане на програмен код</vt:lpstr>
      <vt:lpstr>Писане на програмен код (2)</vt:lpstr>
      <vt:lpstr>Стартиране на програмата</vt:lpstr>
      <vt:lpstr>Типични грешки в C# програмите</vt:lpstr>
      <vt:lpstr>Конзолни програмки със C#</vt:lpstr>
      <vt:lpstr>Какво научихме днес?</vt:lpstr>
      <vt:lpstr>Първа конзолна програма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Първа конзолна програма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2019-12-16T18:22:26Z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