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2"/>
  </p:sldMasterIdLst>
  <p:notesMasterIdLst>
    <p:notesMasterId r:id="rId15"/>
  </p:notesMasterIdLst>
  <p:handoutMasterIdLst>
    <p:handoutMasterId r:id="rId16"/>
  </p:handoutMasterIdLst>
  <p:sldIdLst>
    <p:sldId id="426" r:id="rId3"/>
    <p:sldId id="276" r:id="rId4"/>
    <p:sldId id="395" r:id="rId5"/>
    <p:sldId id="419" r:id="rId6"/>
    <p:sldId id="420" r:id="rId7"/>
    <p:sldId id="417" r:id="rId8"/>
    <p:sldId id="415" r:id="rId9"/>
    <p:sldId id="423" r:id="rId10"/>
    <p:sldId id="421" r:id="rId11"/>
    <p:sldId id="349" r:id="rId12"/>
    <p:sldId id="424" r:id="rId13"/>
    <p:sldId id="481" r:id="rId14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2A"/>
    <a:srgbClr val="FFF0D9"/>
    <a:srgbClr val="F0F5FA"/>
    <a:srgbClr val="1A8AFA"/>
    <a:srgbClr val="0097CC"/>
    <a:srgbClr val="FDFFFF"/>
    <a:srgbClr val="603A14"/>
    <a:srgbClr val="E85C0E"/>
    <a:srgbClr val="BAB398"/>
    <a:srgbClr val="ADA48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533" autoAdjust="0"/>
  </p:normalViewPr>
  <p:slideViewPr>
    <p:cSldViewPr>
      <p:cViewPr varScale="1">
        <p:scale>
          <a:sx n="82" d="100"/>
          <a:sy n="82" d="100"/>
        </p:scale>
        <p:origin x="576" y="67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315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Created by the </a:t>
            </a:r>
            <a:r>
              <a:rPr lang="en-US" sz="1000" b="1" dirty="0"/>
              <a:t>Software University Foundation</a:t>
            </a:r>
            <a:r>
              <a:rPr lang="en-US" sz="1000" dirty="0"/>
              <a:t> – </a:t>
            </a:r>
            <a:r>
              <a:rPr lang="en-US" sz="1000" u="sng" dirty="0">
                <a:hlinkClick r:id="rId2"/>
              </a:rPr>
              <a:t>https://softuni.foundation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16-Dec-19</a:t>
            </a:fld>
            <a:endParaRPr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2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3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  <p:sp>
        <p:nvSpPr>
          <p:cNvPr id="5" name="Slide Notes Placeholder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3" name="Date Placeholder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16-Dec-19</a:t>
            </a:fld>
            <a:endParaRPr lang="en-US"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Footer Placeholder">
            <a:extLst>
              <a:ext uri="{FF2B5EF4-FFF2-40B4-BE49-F238E27FC236}">
                <a16:creationId xmlns:a16="http://schemas.microsoft.com/office/drawing/2014/main" id="{4F94A146-748C-47AC-BF4B-2308F3FA22E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663466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E8C504F1-04EB-411A-9A49-EF21AA122A5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320039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1D642BA2-1305-481A-8091-21C5399DA9D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861268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7EA04072-1697-4AC1-AF28-EC95412039C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0782871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12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BC0AAA8C-6D5E-40FD-9620-60A0B041483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850340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mpany Web Site Placeholder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  <p:sp>
        <p:nvSpPr>
          <p:cNvPr id="34" name="Company Name Placeholder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3" name="Author Web Site Placeholder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24988"/>
            <a:ext cx="3187613" cy="369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2" name="Author Position Placeholder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68556"/>
            <a:ext cx="3187614" cy="375194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5" name="Author Name Placeholder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76826"/>
            <a:ext cx="3187613" cy="49964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Slide Picture Placeholder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" name="Presentation Subtitle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" name="Presentation Title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5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2" name="Slide Content Placeholder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04822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995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Subtitle"/>
          <p:cNvSpPr>
            <a:spLocks noGrp="1"/>
          </p:cNvSpPr>
          <p:nvPr>
            <p:ph type="body" idx="1" hasCustomPrompt="1"/>
          </p:nvPr>
        </p:nvSpPr>
        <p:spPr>
          <a:xfrm>
            <a:off x="912812" y="5754968"/>
            <a:ext cx="10363200" cy="719034"/>
          </a:xfrm>
        </p:spPr>
        <p:txBody>
          <a:bodyPr wrap="square"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912812" y="4953000"/>
            <a:ext cx="10363200" cy="820600"/>
          </a:xfrm>
        </p:spPr>
        <p:txBody>
          <a:bodyPr wrap="square"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574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97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23173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3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4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5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6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7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8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9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0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1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16" name="Rectangle 15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bg-BG" sz="6600" b="1" dirty="0">
                <a:solidFill>
                  <a:srgbClr val="F3BE60"/>
                </a:solidFill>
              </a:rPr>
              <a:t>Въпроси</a:t>
            </a:r>
            <a:r>
              <a:rPr lang="en-US" sz="6600" b="1" dirty="0">
                <a:solidFill>
                  <a:srgbClr val="F3BE60"/>
                </a:solidFill>
              </a:rPr>
              <a:t>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B65-F193-4484-85C5-7FFA430216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14">
            <a:off x="504277" y="2018007"/>
            <a:ext cx="2849278" cy="3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0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218565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Text Placeholder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Slide Title Placeholder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1634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hdr="0" ftr="0" dt="0"/>
  <p:txStyles>
    <p:titleStyle>
      <a:lvl1pPr algn="l" defTabSz="1218565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1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7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5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t-kariera.mon.bg/e-learning/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://creativecommons.org/licenses/by-nc-sa/4.0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https://creativecommons.org/licenses/by-nc-sa/4.0" TargetMode="External"/><Relationship Id="rId7" Type="http://schemas.openxmlformats.org/officeDocument/2006/relationships/hyperlink" Target="https://mon.b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hyperlink" Target="https://softuni.foundation/" TargetMode="External"/><Relationship Id="rId10" Type="http://schemas.openxmlformats.org/officeDocument/2006/relationships/image" Target="../media/image21.jpeg"/><Relationship Id="rId4" Type="http://schemas.openxmlformats.org/officeDocument/2006/relationships/image" Target="../media/image18.png"/><Relationship Id="rId9" Type="http://schemas.openxmlformats.org/officeDocument/2006/relationships/hyperlink" Target="https://it-kariera.mon.bg/e-learni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rds.yahoo.com/_ylt=A0WTb_k5eQpLX0oAzU.jzbkF/SIG=12b656ear/EXP=1259063993/**http:/www.radicalvalley.com/Images/PICS/data-entry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579812" y="762000"/>
            <a:ext cx="7910299" cy="1095352"/>
          </a:xfrm>
        </p:spPr>
        <p:txBody>
          <a:bodyPr>
            <a:normAutofit/>
          </a:bodyPr>
          <a:lstStyle/>
          <a:p>
            <a:r>
              <a:rPr lang="bg-BG" dirty="0"/>
              <a:t>Прости пресмятания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579812" y="1992193"/>
            <a:ext cx="7910299" cy="1311301"/>
          </a:xfrm>
        </p:spPr>
        <p:txBody>
          <a:bodyPr>
            <a:normAutofit/>
          </a:bodyPr>
          <a:lstStyle/>
          <a:p>
            <a:r>
              <a:rPr lang="bg-BG" dirty="0"/>
              <a:t>Четене на числа, аритметични операции, печатане на числа</a:t>
            </a:r>
            <a:endParaRPr lang="en-US" dirty="0"/>
          </a:p>
        </p:txBody>
      </p:sp>
      <p:pic>
        <p:nvPicPr>
          <p:cNvPr id="14" name="Picture 4" descr="http://edu.stemjobs.com/wp-content/uploads/2015/05/cod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025" y="4076772"/>
            <a:ext cx="3914726" cy="220237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title="CC-BY-NC-SA License">
            <a:hlinkClick r:id="rId4" tooltip="This work is licensed under the &quot;Creative Commons Attribution-NonCommercial-ShareAlike 4.0 International&quot; license"/>
            <a:extLst>
              <a:ext uri="{FF2B5EF4-FFF2-40B4-BE49-F238E27FC236}">
                <a16:creationId xmlns:a16="http://schemas.microsoft.com/office/drawing/2014/main" id="{B9516CD2-D947-4659-9A88-2F29EE14D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5783" y="4076772"/>
            <a:ext cx="2175525" cy="761165"/>
          </a:xfrm>
          <a:prstGeom prst="roundRect">
            <a:avLst>
              <a:gd name="adj" fmla="val 3940"/>
            </a:avLst>
          </a:prstGeom>
          <a:solidFill>
            <a:srgbClr val="231F20">
              <a:alpha val="50000"/>
            </a:srgbClr>
          </a:solidFill>
          <a:ln>
            <a:solidFill>
              <a:schemeClr val="accent1">
                <a:lumMod val="75000"/>
                <a:alpha val="50000"/>
              </a:schemeClr>
            </a:solidFill>
          </a:ln>
        </p:spPr>
      </p:pic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1B645924-96B1-461D-B8E3-CBA9FB1E68E4}"/>
              </a:ext>
            </a:extLst>
          </p:cNvPr>
          <p:cNvSpPr txBox="1">
            <a:spLocks/>
          </p:cNvSpPr>
          <p:nvPr/>
        </p:nvSpPr>
        <p:spPr bwMode="auto">
          <a:xfrm>
            <a:off x="760413" y="4998598"/>
            <a:ext cx="3187614" cy="444343"/>
          </a:xfrm>
          <a:prstGeom prst="rect">
            <a:avLst/>
          </a:prstGeom>
          <a:noFill/>
          <a:effectLst/>
        </p:spPr>
        <p:txBody>
          <a:bodyPr vert="horz" wrap="square" lIns="36000" tIns="36000" rIns="36000" bIns="36000" rtlCol="0" anchor="ctr" anchorCtr="0">
            <a:spAutoFit/>
          </a:bodyPr>
          <a:lstStyle>
            <a:lvl1pPr marL="0" indent="0" algn="l" defTabSz="1218987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  <a:lvl2pPr marL="60949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2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g-BG" noProof="1"/>
              <a:t>Учителски</a:t>
            </a:r>
            <a:r>
              <a:rPr lang="bg-BG"/>
              <a:t> екип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D2B5138E-ABF0-49AD-A00E-A4F22550139E}"/>
              </a:ext>
            </a:extLst>
          </p:cNvPr>
          <p:cNvSpPr txBox="1">
            <a:spLocks/>
          </p:cNvSpPr>
          <p:nvPr/>
        </p:nvSpPr>
        <p:spPr bwMode="auto">
          <a:xfrm>
            <a:off x="760412" y="5403725"/>
            <a:ext cx="3187613" cy="382788"/>
          </a:xfrm>
          <a:prstGeom prst="rect">
            <a:avLst/>
          </a:prstGeom>
          <a:noFill/>
          <a:effectLst/>
        </p:spPr>
        <p:txBody>
          <a:bodyPr vert="horz" wrap="square" lIns="36000" tIns="36000" rIns="36000" bIns="36000" rtlCol="0" anchor="ctr" anchorCtr="0">
            <a:spAutoFit/>
          </a:bodyPr>
          <a:lstStyle>
            <a:lvl1pPr marL="0" indent="0" algn="l" defTabSz="1218987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60949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2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g-BG"/>
              <a:t>Обучение за ИТ кариера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98CCFB6F-2AFA-45BE-B0B1-EC0C11A0BD56}"/>
              </a:ext>
            </a:extLst>
          </p:cNvPr>
          <p:cNvSpPr txBox="1">
            <a:spLocks/>
          </p:cNvSpPr>
          <p:nvPr/>
        </p:nvSpPr>
        <p:spPr bwMode="auto">
          <a:xfrm>
            <a:off x="760412" y="5690893"/>
            <a:ext cx="3810000" cy="458462"/>
          </a:xfrm>
          <a:prstGeom prst="rect">
            <a:avLst/>
          </a:prstGeom>
          <a:noFill/>
          <a:effectLst/>
        </p:spPr>
        <p:txBody>
          <a:bodyPr vert="horz" wrap="square" lIns="36000" tIns="36000" rIns="36000" bIns="36000" rtlCol="0" anchor="ctr" anchorCtr="0">
            <a:spAutoFit/>
          </a:bodyPr>
          <a:lstStyle>
            <a:lvl1pPr marL="0" indent="0" algn="l" defTabSz="1218987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  <a:lvl2pPr marL="60949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2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hlinkClick r:id="rId6"/>
              </a:rPr>
              <a:t>https://it-kariera.mon.bg/e-learning/</a:t>
            </a:r>
            <a:endParaRPr lang="en-GB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21E49D3-867D-436B-B979-1C3B0A4A7D12}"/>
              </a:ext>
            </a:extLst>
          </p:cNvPr>
          <p:cNvSpPr txBox="1"/>
          <p:nvPr/>
        </p:nvSpPr>
        <p:spPr>
          <a:xfrm rot="1555229">
            <a:off x="5280872" y="3618778"/>
            <a:ext cx="2510495" cy="722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bg-BG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Увод в</a:t>
            </a:r>
          </a:p>
          <a:p>
            <a:pPr algn="ctr">
              <a:lnSpc>
                <a:spcPct val="85000"/>
              </a:lnSpc>
            </a:pPr>
            <a:r>
              <a:rPr lang="bg-BG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програмирането</a:t>
            </a:r>
            <a:endParaRPr lang="en-US" b="1" spc="50" dirty="0">
              <a:ln w="9525" cmpd="sng">
                <a:solidFill>
                  <a:srgbClr val="FFA72A"/>
                </a:solidFill>
                <a:prstDash val="solid"/>
              </a:ln>
              <a:solidFill>
                <a:srgbClr val="FFF0D9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3072A7AE-2146-420D-882B-D4994020DD3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11619" y="3940552"/>
            <a:ext cx="2253081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213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bg-BG" sz="3200" dirty="0"/>
              <a:t>Въвеждане на текст</a:t>
            </a:r>
            <a:endParaRPr lang="en-US" sz="3200" dirty="0"/>
          </a:p>
          <a:p>
            <a:pPr lvl="1">
              <a:lnSpc>
                <a:spcPct val="100000"/>
              </a:lnSpc>
            </a:pPr>
            <a:r>
              <a:rPr lang="bg-BG" sz="3000" dirty="0"/>
              <a:t>Това, което се чете от конзолата е текст</a:t>
            </a:r>
          </a:p>
          <a:p>
            <a:pPr>
              <a:lnSpc>
                <a:spcPct val="100000"/>
              </a:lnSpc>
            </a:pPr>
            <a:endParaRPr lang="bg-BG" sz="3200" dirty="0"/>
          </a:p>
          <a:p>
            <a:pPr>
              <a:lnSpc>
                <a:spcPct val="100000"/>
              </a:lnSpc>
            </a:pPr>
            <a:r>
              <a:rPr lang="bg-BG" sz="3200" dirty="0"/>
              <a:t>Въвеждане на число</a:t>
            </a:r>
          </a:p>
          <a:p>
            <a:pPr lvl="1">
              <a:lnSpc>
                <a:spcPct val="100000"/>
              </a:lnSpc>
            </a:pPr>
            <a:r>
              <a:rPr lang="bg-BG" sz="3000" dirty="0"/>
              <a:t>Използваме </a:t>
            </a:r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"Parse"</a:t>
            </a:r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bg-BG" sz="3000" dirty="0"/>
              <a:t>за превръщане на текст в число</a:t>
            </a:r>
          </a:p>
          <a:p>
            <a:pPr>
              <a:lnSpc>
                <a:spcPct val="100000"/>
              </a:lnSpc>
            </a:pPr>
            <a:endParaRPr lang="en-US" sz="3200" dirty="0"/>
          </a:p>
          <a:p>
            <a:pPr>
              <a:lnSpc>
                <a:spcPct val="100000"/>
              </a:lnSpc>
            </a:pPr>
            <a:r>
              <a:rPr lang="bg-BG" sz="3200" dirty="0"/>
              <a:t>Извеждане на текст по шаблон</a:t>
            </a:r>
            <a:endParaRPr lang="en-US" sz="3200" dirty="0"/>
          </a:p>
          <a:p>
            <a:pPr lvl="1">
              <a:lnSpc>
                <a:spcPct val="100000"/>
              </a:lnSpc>
            </a:pPr>
            <a:r>
              <a:rPr lang="bg-BG" sz="3000" dirty="0"/>
              <a:t>Можем да изведем няколко текста на конзолата едновременно</a:t>
            </a:r>
            <a:endParaRPr lang="en-US" sz="3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Какво научихме днес?</a:t>
            </a:r>
            <a:endParaRPr lang="en-US" dirty="0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760412" y="2514600"/>
            <a:ext cx="6858000" cy="523220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nn-NO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var 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str</a:t>
            </a:r>
            <a:r>
              <a:rPr lang="nn-NO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= </a:t>
            </a:r>
            <a:r>
              <a:rPr lang="nn-NO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Console.ReadLine()</a:t>
            </a:r>
            <a:r>
              <a:rPr lang="nn-NO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</a:t>
            </a:r>
            <a:endParaRPr lang="en-US" sz="28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758824" y="4343400"/>
            <a:ext cx="8078788" cy="523220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nn-NO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var 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num</a:t>
            </a:r>
            <a:r>
              <a:rPr lang="nn-NO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=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int</a:t>
            </a:r>
            <a:r>
              <a:rPr lang="nn-NO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.Parse(Console.ReadLine())</a:t>
            </a:r>
            <a:r>
              <a:rPr lang="nn-NO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</a:t>
            </a:r>
            <a:endParaRPr lang="en-US" sz="28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758824" y="6106180"/>
            <a:ext cx="10669588" cy="523220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Console.WriteLine("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{0}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+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{1}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=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{2}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",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3</a:t>
            </a: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,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5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,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3 + 5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);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094" y="1357247"/>
            <a:ext cx="3014390" cy="2579051"/>
          </a:xfrm>
          <a:prstGeom prst="rect">
            <a:avLst/>
          </a:prstGeom>
        </p:spPr>
      </p:pic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D3DA1164-F6A1-49E0-82D8-495AC24C3D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291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Четене и печатане на конзолата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529384" y="6400802"/>
            <a:ext cx="10482604" cy="351754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https://it-kariera.mon.bg/e-learning/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508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Content"/>
          <p:cNvSpPr>
            <a:spLocks noGrp="1"/>
          </p:cNvSpPr>
          <p:nvPr>
            <p:ph idx="1"/>
          </p:nvPr>
        </p:nvSpPr>
        <p:spPr>
          <a:xfrm>
            <a:off x="146037" y="1066799"/>
            <a:ext cx="11891975" cy="5654677"/>
          </a:xfrm>
        </p:spPr>
        <p:txBody>
          <a:bodyPr>
            <a:normAutofit/>
          </a:bodyPr>
          <a:lstStyle/>
          <a:p>
            <a:r>
              <a:rPr lang="bg-BG" sz="2900" dirty="0"/>
              <a:t>Настоящият курс </a:t>
            </a:r>
            <a:r>
              <a:rPr lang="en-US" sz="2900" dirty="0"/>
              <a:t>(</a:t>
            </a:r>
            <a:r>
              <a:rPr lang="bg-BG" sz="2900" dirty="0"/>
              <a:t>презентации</a:t>
            </a:r>
            <a:r>
              <a:rPr lang="en-US" sz="2900" dirty="0"/>
              <a:t>, </a:t>
            </a:r>
            <a:r>
              <a:rPr lang="bg-BG" sz="2900" dirty="0"/>
              <a:t>примери</a:t>
            </a:r>
            <a:r>
              <a:rPr lang="en-US" sz="2900" dirty="0"/>
              <a:t>, </a:t>
            </a:r>
            <a:r>
              <a:rPr lang="bg-BG" sz="2900" dirty="0"/>
              <a:t>задачи, упражнения и др.</a:t>
            </a:r>
            <a:r>
              <a:rPr lang="en-US" sz="2900" dirty="0"/>
              <a:t>)</a:t>
            </a:r>
            <a:r>
              <a:rPr lang="bg-BG" sz="2900" dirty="0"/>
              <a:t> е разработен за нуждите на Национална програма "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Обучение за ИТ кариера</a:t>
            </a:r>
            <a:r>
              <a:rPr lang="bg-BG" sz="2900" dirty="0"/>
              <a:t>" на МОН за подготовка по професия "Приложен програмист"</a:t>
            </a:r>
          </a:p>
          <a:p>
            <a:endParaRPr lang="bg-BG" sz="2900" dirty="0"/>
          </a:p>
          <a:p>
            <a:endParaRPr lang="bg-BG" sz="2900" dirty="0"/>
          </a:p>
          <a:p>
            <a:r>
              <a:rPr lang="bg-BG" sz="2900" dirty="0"/>
              <a:t>Курсът е базиран на учебно съдържание и методика, предоставени от 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фондация "Софтуерен университет" </a:t>
            </a:r>
            <a:r>
              <a:rPr lang="bg-BG" sz="2900" dirty="0"/>
              <a:t>и се разпространява под свободен</a:t>
            </a:r>
            <a:r>
              <a:rPr lang="bg-BG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2900" dirty="0"/>
              <a:t>лиценз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</a:rPr>
              <a:t> CC-BY-NC-SA</a:t>
            </a:r>
            <a:endParaRPr lang="bg-BG" sz="2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oup Logos">
            <a:extLst>
              <a:ext uri="{FF2B5EF4-FFF2-40B4-BE49-F238E27FC236}">
                <a16:creationId xmlns:a16="http://schemas.microsoft.com/office/drawing/2014/main" id="{40A26E2B-FAAA-4165-9B90-2760644E8132}"/>
              </a:ext>
            </a:extLst>
          </p:cNvPr>
          <p:cNvGrpSpPr/>
          <p:nvPr/>
        </p:nvGrpSpPr>
        <p:grpSpPr>
          <a:xfrm>
            <a:off x="2970212" y="5553269"/>
            <a:ext cx="6016452" cy="873381"/>
            <a:chOff x="2970212" y="5562600"/>
            <a:chExt cx="6016452" cy="873381"/>
          </a:xfrm>
        </p:grpSpPr>
        <p:pic>
          <p:nvPicPr>
            <p:cNvPr id="22" name="Logo CC-BY-NC-SA">
              <a:hlinkClick r:id="rId3"/>
              <a:extLst>
                <a:ext uri="{FF2B5EF4-FFF2-40B4-BE49-F238E27FC236}">
                  <a16:creationId xmlns:a16="http://schemas.microsoft.com/office/drawing/2014/main" id="{F7FF078B-D7E3-4FDC-B697-3E0B738E7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1612" y="5562600"/>
              <a:ext cx="2435052" cy="873380"/>
            </a:xfrm>
            <a:prstGeom prst="rect">
              <a:avLst/>
            </a:prstGeom>
          </p:spPr>
        </p:pic>
        <p:pic>
          <p:nvPicPr>
            <p:cNvPr id="20" name="Logo SoftUni Foundation" descr="A picture containing plate, drawing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99622D04-ADD1-4DB1-A02F-2D61BE27A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212" y="5562600"/>
              <a:ext cx="3121158" cy="873381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</p:grpSp>
      <p:grpSp>
        <p:nvGrpSpPr>
          <p:cNvPr id="5" name="Group Logos">
            <a:extLst>
              <a:ext uri="{FF2B5EF4-FFF2-40B4-BE49-F238E27FC236}">
                <a16:creationId xmlns:a16="http://schemas.microsoft.com/office/drawing/2014/main" id="{0602D838-02AF-4A2B-9E34-F6768ABCBB84}"/>
              </a:ext>
            </a:extLst>
          </p:cNvPr>
          <p:cNvGrpSpPr/>
          <p:nvPr/>
        </p:nvGrpSpPr>
        <p:grpSpPr>
          <a:xfrm>
            <a:off x="3112083" y="2715207"/>
            <a:ext cx="5709475" cy="970203"/>
            <a:chOff x="3112083" y="2705876"/>
            <a:chExt cx="5709475" cy="970203"/>
          </a:xfrm>
        </p:grpSpPr>
        <p:pic>
          <p:nvPicPr>
            <p:cNvPr id="10" name="Logo IT Career" descr="A close up of a logo&#10;&#10;Description automatically generated">
              <a:hlinkClick r:id="rId7"/>
              <a:extLst>
                <a:ext uri="{FF2B5EF4-FFF2-40B4-BE49-F238E27FC236}">
                  <a16:creationId xmlns:a16="http://schemas.microsoft.com/office/drawing/2014/main" id="{C6B4761B-EE8B-460E-A5AF-6A003F255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083" y="2705879"/>
              <a:ext cx="2837416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12" name="Logo Ministry of Education">
              <a:hlinkClick r:id="rId9"/>
              <a:extLst>
                <a:ext uri="{FF2B5EF4-FFF2-40B4-BE49-F238E27FC236}">
                  <a16:creationId xmlns:a16="http://schemas.microsoft.com/office/drawing/2014/main" id="{E65F853D-4D5F-404D-B9AA-6840D1102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718" y="2705876"/>
              <a:ext cx="2104840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8815" y="40341"/>
            <a:ext cx="11849197" cy="1110780"/>
          </a:xfrm>
        </p:spPr>
        <p:txBody>
          <a:bodyPr>
            <a:normAutofit/>
          </a:bodyPr>
          <a:lstStyle/>
          <a:p>
            <a:r>
              <a:rPr lang="bg-BG" dirty="0"/>
              <a:t>Министерство на образованието и науката (МОН)</a:t>
            </a:r>
            <a:endParaRPr lang="en-US" dirty="0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17C04123-C90E-4968-8E1F-A149315486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746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Съдържание</a:t>
            </a:r>
          </a:p>
        </p:txBody>
      </p:sp>
      <p:sp>
        <p:nvSpPr>
          <p:cNvPr id="44441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90414" y="1191467"/>
            <a:ext cx="8097481" cy="5530010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bg-BG" dirty="0"/>
              <a:t>Четене на числа от конзолата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bg-BG" dirty="0"/>
              <a:t>Променливи и типове данни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bg-BG" dirty="0"/>
              <a:t>Печатане на числа на конзолата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944" y="3629025"/>
            <a:ext cx="3924300" cy="17811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2604" y="4448206"/>
            <a:ext cx="5298339" cy="15812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DAB975B-C7FC-4A8B-9979-8D263ED694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682" y="1371600"/>
            <a:ext cx="4762500" cy="4914900"/>
          </a:xfrm>
          <a:prstGeom prst="rect">
            <a:avLst/>
          </a:prstGeom>
        </p:spPr>
      </p:pic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A29B0E77-243E-4EBB-83C3-7422D9A5D2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693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sz="3200" dirty="0"/>
              <a:t>Четене на цяло число:</a:t>
            </a:r>
            <a:endParaRPr lang="en-US" sz="3200" dirty="0"/>
          </a:p>
          <a:p>
            <a:endParaRPr lang="en-US" sz="3200" dirty="0"/>
          </a:p>
          <a:p>
            <a:pPr>
              <a:spcBef>
                <a:spcPts val="1200"/>
              </a:spcBef>
            </a:pPr>
            <a:r>
              <a:rPr lang="bg-BG" sz="3200" dirty="0"/>
              <a:t>Пример: пресмятане на лице на квадрат със страна </a:t>
            </a:r>
            <a:r>
              <a:rPr lang="bg-BG" sz="3200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а</a:t>
            </a:r>
            <a:r>
              <a:rPr lang="bg-BG" sz="3200" dirty="0"/>
              <a:t>: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Четене на числа от конзолата</a:t>
            </a:r>
            <a:endParaRPr lang="en-US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760412" y="3352800"/>
            <a:ext cx="10668000" cy="2462213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it-IT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Console.Write("a = ");              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it-IT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var a = int.Parse(Console.ReadLine());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it-IT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var area = a * a;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it-IT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Console.Write("Square = ");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it-IT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Console.WriteLine(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area</a:t>
            </a:r>
            <a:r>
              <a:rPr lang="it-IT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);</a:t>
            </a:r>
            <a:endParaRPr lang="en-US" sz="28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760412" y="1869757"/>
            <a:ext cx="10668000" cy="523220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nn-NO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var 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num</a:t>
            </a:r>
            <a:r>
              <a:rPr lang="nn-NO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= </a:t>
            </a:r>
            <a:r>
              <a:rPr lang="nn-NO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int.Parse(Console.ReadLine())</a:t>
            </a:r>
            <a:r>
              <a:rPr lang="nn-NO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</a:t>
            </a:r>
            <a:endParaRPr lang="en-US" sz="28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4BF2F547-B551-4070-9B2D-0830F47BD2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899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dirty="0"/>
              <a:t>Компютрите са машини, които обработват данни</a:t>
            </a:r>
            <a:endParaRPr lang="en-US" dirty="0"/>
          </a:p>
          <a:p>
            <a:pPr lvl="1"/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Данните</a:t>
            </a:r>
            <a:r>
              <a:rPr lang="en-US" dirty="0"/>
              <a:t> </a:t>
            </a:r>
            <a:r>
              <a:rPr lang="bg-BG" dirty="0"/>
              <a:t>се записват в компютърната памет в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променливи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Променливите</a:t>
            </a:r>
            <a:r>
              <a:rPr lang="bg-BG" dirty="0"/>
              <a:t> имат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име</a:t>
            </a:r>
            <a:r>
              <a:rPr lang="en-US" dirty="0"/>
              <a:t>,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тип</a:t>
            </a:r>
            <a:r>
              <a:rPr lang="bg-BG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и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стойност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bg-BG" dirty="0"/>
              <a:t>Дефиниране на променлива и присвояване на стойност: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bg-BG" dirty="0"/>
              <a:t>След обработка данните се записват отново в променливи</a:t>
            </a:r>
          </a:p>
        </p:txBody>
      </p:sp>
      <p:sp>
        <p:nvSpPr>
          <p:cNvPr id="560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Пресмятания в програмирането</a:t>
            </a:r>
          </a:p>
        </p:txBody>
      </p:sp>
      <p:sp>
        <p:nvSpPr>
          <p:cNvPr id="560132" name="Rectangle 4"/>
          <p:cNvSpPr>
            <a:spLocks noChangeArrowheads="1"/>
          </p:cNvSpPr>
          <p:nvPr/>
        </p:nvSpPr>
        <p:spPr bwMode="auto">
          <a:xfrm>
            <a:off x="3624771" y="4867832"/>
            <a:ext cx="3675062" cy="619382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80000" tIns="72000" rIns="180000" bIns="72000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var count = 5;</a:t>
            </a:r>
          </a:p>
        </p:txBody>
      </p:sp>
      <p:sp>
        <p:nvSpPr>
          <p:cNvPr id="560133" name="AutoShape 5"/>
          <p:cNvSpPr>
            <a:spLocks noChangeArrowheads="1"/>
          </p:cNvSpPr>
          <p:nvPr/>
        </p:nvSpPr>
        <p:spPr bwMode="auto">
          <a:xfrm>
            <a:off x="747166" y="4714972"/>
            <a:ext cx="2433727" cy="578882"/>
          </a:xfrm>
          <a:prstGeom prst="wedgeRoundRectCallout">
            <a:avLst>
              <a:gd name="adj1" fmla="val 72797"/>
              <a:gd name="adj2" fmla="val 31163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Декларация</a:t>
            </a:r>
          </a:p>
        </p:txBody>
      </p:sp>
      <p:sp>
        <p:nvSpPr>
          <p:cNvPr id="560134" name="AutoShape 6"/>
          <p:cNvSpPr>
            <a:spLocks noChangeArrowheads="1"/>
          </p:cNvSpPr>
          <p:nvPr/>
        </p:nvSpPr>
        <p:spPr bwMode="auto">
          <a:xfrm>
            <a:off x="4702050" y="4038600"/>
            <a:ext cx="3721979" cy="578882"/>
          </a:xfrm>
          <a:prstGeom prst="wedgeRoundRectCallout">
            <a:avLst>
              <a:gd name="adj1" fmla="val -44501"/>
              <a:gd name="adj2" fmla="val 117145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Име</a:t>
            </a:r>
            <a:r>
              <a:rPr lang="bg-BG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променлива</a:t>
            </a:r>
          </a:p>
        </p:txBody>
      </p:sp>
      <p:sp>
        <p:nvSpPr>
          <p:cNvPr id="560135" name="AutoShape 7"/>
          <p:cNvSpPr>
            <a:spLocks noChangeArrowheads="1"/>
          </p:cNvSpPr>
          <p:nvPr/>
        </p:nvSpPr>
        <p:spPr bwMode="auto">
          <a:xfrm>
            <a:off x="7313612" y="5144700"/>
            <a:ext cx="4114800" cy="578882"/>
          </a:xfrm>
          <a:prstGeom prst="wedgeRoundRectCallout">
            <a:avLst>
              <a:gd name="adj1" fmla="val -68027"/>
              <a:gd name="adj2" fmla="val -41872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Стойност</a:t>
            </a:r>
            <a:r>
              <a:rPr lang="bg-BG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(от </a:t>
            </a:r>
            <a:r>
              <a:rPr lang="bg-BG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</a:t>
            </a:r>
            <a:r>
              <a:rPr lang="bg-BG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число)</a:t>
            </a:r>
          </a:p>
        </p:txBody>
      </p:sp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6EA4E5DC-54A9-4126-A709-A1670F01E4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4220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0133" grpId="0" animBg="1"/>
      <p:bldP spid="560134" grpId="0" animBg="1"/>
      <p:bldP spid="5601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Променливите </a:t>
            </a:r>
            <a:r>
              <a:rPr lang="bg-BG" dirty="0"/>
              <a:t>съхраняват стойност от даден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тип</a:t>
            </a:r>
          </a:p>
          <a:p>
            <a:pPr lvl="1"/>
            <a:r>
              <a:rPr lang="bg-BG" dirty="0"/>
              <a:t>Число, буква, текст (стринг), дата, цвят, картинка, списък, …</a:t>
            </a:r>
          </a:p>
          <a:p>
            <a:pPr>
              <a:spcBef>
                <a:spcPts val="1200"/>
              </a:spcBef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Типове данни</a:t>
            </a:r>
            <a:r>
              <a:rPr lang="en-US" dirty="0"/>
              <a:t> – </a:t>
            </a:r>
            <a:r>
              <a:rPr lang="bg-BG" dirty="0"/>
              <a:t>примери</a:t>
            </a:r>
            <a:r>
              <a:rPr lang="en-US" dirty="0"/>
              <a:t>:</a:t>
            </a:r>
          </a:p>
          <a:p>
            <a:pPr lvl="1"/>
            <a:r>
              <a:rPr lang="bg-BG" dirty="0"/>
              <a:t>Тип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цяло число</a:t>
            </a:r>
            <a:r>
              <a:rPr lang="en-US" dirty="0"/>
              <a:t>: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1</a:t>
            </a:r>
            <a:r>
              <a:rPr lang="en-US" dirty="0"/>
              <a:t>,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2</a:t>
            </a:r>
            <a:r>
              <a:rPr lang="en-US" dirty="0"/>
              <a:t>,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3</a:t>
            </a:r>
            <a:r>
              <a:rPr lang="en-US" dirty="0"/>
              <a:t>, </a:t>
            </a:r>
            <a:r>
              <a:rPr lang="bg-BG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4</a:t>
            </a:r>
            <a:r>
              <a:rPr lang="en-US" dirty="0"/>
              <a:t>, </a:t>
            </a:r>
            <a:r>
              <a:rPr lang="bg-BG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5</a:t>
            </a:r>
            <a:r>
              <a:rPr lang="en-US" dirty="0"/>
              <a:t>, 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…</a:t>
            </a:r>
          </a:p>
          <a:p>
            <a:pPr lvl="1"/>
            <a:r>
              <a:rPr lang="bg-BG" dirty="0"/>
              <a:t>Тип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дробно число</a:t>
            </a:r>
            <a:r>
              <a:rPr lang="en-US" dirty="0"/>
              <a:t>: </a:t>
            </a:r>
            <a:r>
              <a:rPr lang="bg-BG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</a:rPr>
              <a:t>0.5</a:t>
            </a:r>
            <a:r>
              <a:rPr lang="en-US" dirty="0"/>
              <a:t>, </a:t>
            </a:r>
            <a:r>
              <a:rPr lang="bg-BG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</a:rPr>
              <a:t>3.14</a:t>
            </a:r>
            <a:r>
              <a:rPr lang="en-US" dirty="0"/>
              <a:t>,</a:t>
            </a:r>
            <a:r>
              <a:rPr lang="bg-BG" dirty="0"/>
              <a:t>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</a:rPr>
              <a:t>-1.5</a:t>
            </a:r>
            <a:r>
              <a:rPr lang="en-US" dirty="0"/>
              <a:t>,</a:t>
            </a:r>
            <a:r>
              <a:rPr lang="bg-BG" dirty="0"/>
              <a:t> 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…</a:t>
            </a:r>
          </a:p>
          <a:p>
            <a:pPr lvl="1"/>
            <a:r>
              <a:rPr lang="bg-BG" dirty="0"/>
              <a:t>Тип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буква</a:t>
            </a:r>
            <a:r>
              <a:rPr lang="bg-BG" dirty="0"/>
              <a:t> от азбуката</a:t>
            </a:r>
            <a:r>
              <a:rPr lang="en-US" dirty="0"/>
              <a:t> (</a:t>
            </a:r>
            <a:r>
              <a:rPr lang="bg-BG" dirty="0"/>
              <a:t>символ)</a:t>
            </a:r>
            <a:r>
              <a:rPr lang="en-US" dirty="0"/>
              <a:t>: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'a'</a:t>
            </a:r>
            <a:r>
              <a:rPr lang="en-US" dirty="0"/>
              <a:t>,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'b'</a:t>
            </a:r>
            <a:r>
              <a:rPr lang="en-US" dirty="0"/>
              <a:t>,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'c'</a:t>
            </a:r>
            <a:r>
              <a:rPr lang="en-US" dirty="0"/>
              <a:t>, 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…</a:t>
            </a:r>
          </a:p>
          <a:p>
            <a:pPr lvl="1"/>
            <a:r>
              <a:rPr lang="bg-BG" dirty="0"/>
              <a:t>Тип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текст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/>
              <a:t>(</a:t>
            </a:r>
            <a:r>
              <a:rPr lang="bg-BG" dirty="0"/>
              <a:t>стринг)</a:t>
            </a:r>
            <a:r>
              <a:rPr lang="en-US" dirty="0"/>
              <a:t>: </a:t>
            </a:r>
            <a:r>
              <a:rPr lang="bg-BG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"Здрасти"</a:t>
            </a:r>
            <a:r>
              <a:rPr lang="en-US" dirty="0"/>
              <a:t>, </a:t>
            </a:r>
            <a:r>
              <a:rPr lang="bg-BG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Hi</a:t>
            </a:r>
            <a:r>
              <a:rPr lang="bg-BG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en-US" dirty="0"/>
              <a:t>, </a:t>
            </a:r>
            <a:r>
              <a:rPr lang="bg-BG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“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Water</a:t>
            </a:r>
            <a:r>
              <a:rPr lang="bg-BG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en-US" dirty="0"/>
              <a:t>, 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…</a:t>
            </a:r>
            <a:endParaRPr lang="bg-BG" dirty="0"/>
          </a:p>
          <a:p>
            <a:pPr lvl="1"/>
            <a:r>
              <a:rPr lang="bg-BG" dirty="0"/>
              <a:t>Тип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ден</a:t>
            </a:r>
            <a:r>
              <a:rPr lang="bg-BG" dirty="0"/>
              <a:t> от седмицата</a:t>
            </a:r>
            <a:r>
              <a:rPr lang="en-US" dirty="0"/>
              <a:t>: </a:t>
            </a:r>
            <a:r>
              <a:rPr lang="bg-BG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понеделник</a:t>
            </a:r>
            <a:r>
              <a:rPr lang="en-US" dirty="0"/>
              <a:t>, </a:t>
            </a:r>
            <a:r>
              <a:rPr lang="bg-BG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вторник</a:t>
            </a:r>
            <a:r>
              <a:rPr lang="en-US" dirty="0"/>
              <a:t>, 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…</a:t>
            </a:r>
          </a:p>
        </p:txBody>
      </p:sp>
      <p:sp>
        <p:nvSpPr>
          <p:cNvPr id="507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Типове данни и променливи</a:t>
            </a:r>
            <a:endParaRPr lang="en-US" dirty="0"/>
          </a:p>
        </p:txBody>
      </p:sp>
      <p:pic>
        <p:nvPicPr>
          <p:cNvPr id="77826" name="Picture 2" descr="View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612" y="3483592"/>
            <a:ext cx="2195400" cy="2919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82E16171-CFF5-4AED-9A1A-D8D7DA202F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10993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sz="3200" dirty="0"/>
              <a:t>Четене на дробно число</a:t>
            </a:r>
            <a:r>
              <a:rPr lang="en-US" sz="3200" dirty="0"/>
              <a:t> </a:t>
            </a:r>
            <a:r>
              <a:rPr lang="bg-BG" sz="3200" dirty="0"/>
              <a:t>от конзолата:</a:t>
            </a:r>
            <a:endParaRPr lang="en-US" sz="3200" dirty="0"/>
          </a:p>
          <a:p>
            <a:endParaRPr lang="en-US" sz="3200" dirty="0"/>
          </a:p>
          <a:p>
            <a:pPr>
              <a:spcBef>
                <a:spcPts val="1200"/>
              </a:spcBef>
            </a:pPr>
            <a:r>
              <a:rPr lang="bg-BG" sz="3200" dirty="0"/>
              <a:t>Пример: прехвърляне от инчове в сантиметри: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Четене на дробно число</a:t>
            </a:r>
            <a:endParaRPr lang="en-US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760412" y="3352800"/>
            <a:ext cx="10668000" cy="2462213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it-IT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Console.Write("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</a:t>
            </a:r>
            <a:r>
              <a:rPr lang="it-IT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nches = ");              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it-IT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var inches = double.Parse(Console.ReadLine());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var</a:t>
            </a:r>
            <a:r>
              <a:rPr lang="it-IT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centimeters = inches * 2.54;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it-IT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Console.Write("Centimeters = ");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it-IT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Console.WriteLine(centimeters);</a:t>
            </a:r>
            <a:endParaRPr lang="en-US" sz="28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760412" y="1897053"/>
            <a:ext cx="10668000" cy="523220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nn-NO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var 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num</a:t>
            </a:r>
            <a:r>
              <a:rPr lang="nn-NO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=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double</a:t>
            </a:r>
            <a:r>
              <a:rPr lang="nn-NO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.Parse(Console.ReadLine())</a:t>
            </a:r>
            <a:r>
              <a:rPr lang="nn-NO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</a:t>
            </a:r>
            <a:endParaRPr lang="en-US" sz="28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0C82E32F-AC32-472C-BAA0-83351067EA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007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sz="3200" dirty="0"/>
              <a:t>Четене на текст (стринг) от конзолата:</a:t>
            </a:r>
            <a:endParaRPr lang="en-US" sz="3200" dirty="0"/>
          </a:p>
          <a:p>
            <a:endParaRPr lang="en-US" sz="3200" dirty="0"/>
          </a:p>
          <a:p>
            <a:pPr>
              <a:spcBef>
                <a:spcPts val="1800"/>
              </a:spcBef>
            </a:pPr>
            <a:r>
              <a:rPr lang="bg-BG" sz="3200" dirty="0"/>
              <a:t>Пример: поздрав по име:</a:t>
            </a:r>
            <a:endParaRPr lang="en-US" sz="3200" dirty="0"/>
          </a:p>
          <a:p>
            <a:endParaRPr lang="en-US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Четене и печатане на текст</a:t>
            </a:r>
            <a:endParaRPr lang="en-US" dirty="0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682624" y="1937595"/>
            <a:ext cx="10823576" cy="523220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nn-NO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var 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str =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Console.ReadLine()</a:t>
            </a: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</a:t>
            </a:r>
            <a:endParaRPr lang="nn-NO" sz="28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760412" y="3429000"/>
            <a:ext cx="10668000" cy="2462213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it-IT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Console.Write("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Enter your name</a:t>
            </a:r>
            <a:r>
              <a:rPr lang="it-IT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: ");              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it-IT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var name = Console.ReadLine();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it-IT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Console.WriteLine(</a:t>
            </a:r>
            <a:endParaRPr lang="bg-BG" sz="28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</a:t>
            </a:r>
            <a:r>
              <a:rPr lang="it-IT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"Hello, </a:t>
            </a:r>
            <a:r>
              <a:rPr lang="it-IT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{0}</a:t>
            </a:r>
            <a:r>
              <a:rPr lang="it-IT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!",</a:t>
            </a:r>
            <a:endParaRPr lang="bg-BG" sz="28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</a:t>
            </a:r>
            <a:r>
              <a:rPr lang="it-IT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name</a:t>
            </a:r>
            <a:r>
              <a:rPr lang="it-IT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);</a:t>
            </a:r>
            <a:endParaRPr lang="en-US" sz="28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5338100" y="4468504"/>
            <a:ext cx="5709312" cy="1207611"/>
          </a:xfrm>
          <a:prstGeom prst="wedgeRoundRectCallout">
            <a:avLst>
              <a:gd name="adj1" fmla="val -79386"/>
              <a:gd name="adj2" fmla="val 7432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Изразът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{</a:t>
            </a:r>
            <a:r>
              <a:rPr lang="bg-BG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0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}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g-BG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 замества с</a:t>
            </a:r>
            <a:br>
              <a:rPr lang="bg-BG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bg-BG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първия аргумент (в случая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name</a:t>
            </a:r>
            <a:r>
              <a:rPr lang="bg-BG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bg-BG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36AA4DBB-16D6-4E37-97BF-874D9ACD13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601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печат на текст, числа и други данни, можем да ги съединим, използвайки шаблони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{0}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{1}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{2}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…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Съединяване на текст и числа</a:t>
            </a:r>
            <a:endParaRPr lang="en-US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71316" y="2438400"/>
            <a:ext cx="10806000" cy="3410164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it-IT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var firstName = Console.ReadLine();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it-IT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var lastName = Console.ReadLine();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it-IT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var age = 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int.Parse(</a:t>
            </a:r>
            <a:r>
              <a:rPr lang="it-IT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Console.ReadLine());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it-IT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var town = Console.ReadLine();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it-IT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Console.WriteLine(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</a:t>
            </a:r>
            <a:r>
              <a:rPr lang="it-IT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"You are </a:t>
            </a:r>
            <a:r>
              <a:rPr lang="it-IT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{0} {1}</a:t>
            </a:r>
            <a:r>
              <a:rPr lang="it-IT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, a </a:t>
            </a:r>
            <a:r>
              <a:rPr lang="it-IT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{2}</a:t>
            </a:r>
            <a:r>
              <a:rPr lang="it-IT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-years old person from </a:t>
            </a:r>
            <a:r>
              <a:rPr lang="it-IT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{3}</a:t>
            </a:r>
            <a:r>
              <a:rPr lang="it-IT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.",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it-IT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</a:t>
            </a:r>
            <a:r>
              <a:rPr lang="it-IT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firstName</a:t>
            </a:r>
            <a:r>
              <a:rPr lang="it-IT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, </a:t>
            </a:r>
            <a:r>
              <a:rPr lang="it-IT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lastName</a:t>
            </a:r>
            <a:r>
              <a:rPr lang="it-IT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, </a:t>
            </a:r>
            <a:r>
              <a:rPr lang="it-IT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age</a:t>
            </a:r>
            <a:r>
              <a:rPr lang="it-IT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, </a:t>
            </a:r>
            <a:r>
              <a:rPr lang="it-IT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town</a:t>
            </a:r>
            <a:r>
              <a:rPr lang="it-IT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);</a:t>
            </a:r>
            <a:endParaRPr lang="it-IT" sz="2800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5193460B-098B-4294-A533-3B27A8EAEA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068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5279">
            <a:off x="1056949" y="621380"/>
            <a:ext cx="5018930" cy="138543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perspectiveHeroicExtremeRightFacing">
              <a:rot lat="449630" lon="20136790" rev="256842"/>
            </a:camera>
            <a:lightRig rig="threePt" dir="t"/>
          </a:scene3d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2813" y="4131901"/>
            <a:ext cx="10363200" cy="1568497"/>
          </a:xfrm>
        </p:spPr>
        <p:txBody>
          <a:bodyPr/>
          <a:lstStyle/>
          <a:p>
            <a:r>
              <a:rPr lang="bg-BG" dirty="0"/>
              <a:t>Задачи с четене и</a:t>
            </a:r>
            <a:br>
              <a:rPr lang="bg-BG" dirty="0"/>
            </a:br>
            <a:r>
              <a:rPr lang="bg-BG" dirty="0"/>
              <a:t>печатане на конзолата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912813" y="5757966"/>
            <a:ext cx="10363200" cy="719034"/>
          </a:xfrm>
        </p:spPr>
        <p:txBody>
          <a:bodyPr/>
          <a:lstStyle/>
          <a:p>
            <a:r>
              <a:rPr lang="bg-BG" dirty="0"/>
              <a:t>Работа на живо в клас (</a:t>
            </a:r>
            <a:r>
              <a:rPr lang="bg-BG" noProof="1"/>
              <a:t>лаб</a:t>
            </a:r>
            <a:r>
              <a:rPr lang="bg-BG" dirty="0"/>
              <a:t>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31835">
            <a:off x="3956717" y="1148417"/>
            <a:ext cx="5692770" cy="161783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perspectiveHeroicExtremeRightFacing">
              <a:rot lat="449630" lon="20136790" rev="256842"/>
            </a:camera>
            <a:lightRig rig="threePt" dir="t"/>
          </a:scene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5859">
            <a:off x="1615528" y="2218403"/>
            <a:ext cx="5634706" cy="15055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perspectiveHeroicExtremeRightFacing">
              <a:rot lat="449630" lon="20136790" rev="256842"/>
            </a:camera>
            <a:lightRig rig="threePt" dir="t"/>
          </a:scene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652581">
            <a:off x="6218956" y="697151"/>
            <a:ext cx="5298339" cy="15812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362474">
            <a:off x="5174306" y="2485273"/>
            <a:ext cx="5448300" cy="14573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perspectiveHeroicExtremeLeftFacing">
              <a:rot lat="425555" lon="1161734" rev="21304858"/>
            </a:camera>
            <a:lightRig rig="threePt" dir="t"/>
          </a:scene3d>
        </p:spPr>
      </p:pic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B8726389-5CED-458D-B229-53EF90379B14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259557"/>
      </p:ext>
    </p:extLst>
  </p:cSld>
  <p:clrMapOvr>
    <a:masterClrMapping/>
  </p:clrMapOvr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Software-University-Foundation</Template>
  <TotalTime>7136</TotalTime>
  <Words>826</Words>
  <Application>Microsoft Office PowerPoint</Application>
  <PresentationFormat>Custom</PresentationFormat>
  <Paragraphs>119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Consolas</vt:lpstr>
      <vt:lpstr>Wingdings</vt:lpstr>
      <vt:lpstr>Wingdings 2</vt:lpstr>
      <vt:lpstr>SoftUni 16x9</vt:lpstr>
      <vt:lpstr>Прости пресмятания</vt:lpstr>
      <vt:lpstr>Съдържание</vt:lpstr>
      <vt:lpstr>Четене на числа от конзолата</vt:lpstr>
      <vt:lpstr>Пресмятания в програмирането</vt:lpstr>
      <vt:lpstr>Типове данни и променливи</vt:lpstr>
      <vt:lpstr>Четене на дробно число</vt:lpstr>
      <vt:lpstr>Четене и печатане на текст</vt:lpstr>
      <vt:lpstr>Съединяване на текст и числа</vt:lpstr>
      <vt:lpstr>Задачи с четене и печатане на конзолата</vt:lpstr>
      <vt:lpstr>Какво научихме днес?</vt:lpstr>
      <vt:lpstr>Четене и печатане на конзолата</vt:lpstr>
      <vt:lpstr>Министерство на образованието и науката (МОН)</vt:lpstr>
    </vt:vector>
  </TitlesOfParts>
  <Manager/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Четене и печатане на конзолата</dc:title>
  <dc:subject>Coding 101 Course</dc:subject>
  <dc:creator>Software University Foundation</dc:creator>
  <cp:keywords>Sofware University; SoftUni; programming; coding; software development; education; training; course; курс; програмиране; кодене; кодиране; СофтУни</cp:keywords>
  <dc:description>Фондация "Софтуерен университет" - http://softuni.foundation</dc:description>
  <cp:lastModifiedBy>Svetlin Nakov</cp:lastModifiedBy>
  <cp:revision>295</cp:revision>
  <dcterms:created xsi:type="dcterms:W3CDTF">2014-01-02T17:00:34Z</dcterms:created>
  <dcterms:modified xsi:type="dcterms:W3CDTF">2019-12-16T13:07:01Z</dcterms:modified>
  <cp:category>computer programming;programming;C#;програмиране;кодиране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