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452" r:id="rId3"/>
    <p:sldId id="276" r:id="rId4"/>
    <p:sldId id="428" r:id="rId5"/>
    <p:sldId id="425" r:id="rId6"/>
    <p:sldId id="440" r:id="rId7"/>
    <p:sldId id="426" r:id="rId8"/>
    <p:sldId id="439" r:id="rId9"/>
    <p:sldId id="451" r:id="rId10"/>
    <p:sldId id="431" r:id="rId11"/>
    <p:sldId id="429" r:id="rId12"/>
    <p:sldId id="441" r:id="rId13"/>
    <p:sldId id="349" r:id="rId14"/>
    <p:sldId id="448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8B452D22-FADC-4725-B950-6103FCFEB9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3605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4A6E213-C188-4264-B54B-7A60D9BB39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1939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5A80B42-668D-4511-B947-CD30B4930A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8329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5DECE89-FE49-4C9C-A8A9-B821D4FF2D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6437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38774E2-F29E-4A08-BC7F-351E653586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3272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762000"/>
            <a:ext cx="7910299" cy="1095352"/>
          </a:xfrm>
        </p:spPr>
        <p:txBody>
          <a:bodyPr>
            <a:normAutofit/>
          </a:bodyPr>
          <a:lstStyle/>
          <a:p>
            <a:r>
              <a:rPr lang="bg-BG" dirty="0"/>
              <a:t>Прости пресмятания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992193"/>
            <a:ext cx="7910299" cy="1311301"/>
          </a:xfrm>
        </p:spPr>
        <p:txBody>
          <a:bodyPr>
            <a:normAutofit/>
          </a:bodyPr>
          <a:lstStyle/>
          <a:p>
            <a:r>
              <a:rPr lang="bg-BG" dirty="0"/>
              <a:t>Аритметични операции с числа, закръгляне до определен знак</a:t>
            </a:r>
            <a:endParaRPr lang="en-US" dirty="0"/>
          </a:p>
        </p:txBody>
      </p:sp>
      <p:pic>
        <p:nvPicPr>
          <p:cNvPr id="14" name="Picture 4" descr="http://edu.stemjobs.com/wp-content/uploads/2015/05/co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11" y="4048634"/>
            <a:ext cx="3964740" cy="22305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title="CC-BY-NC-SA License">
            <a:hlinkClick r:id="rId4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918B441B-F4BA-4659-AA14-1F254A9E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262B9F6-6AF4-4E93-8C9D-9059AAACFAC4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9055261-F49E-4C11-87EA-49BC548F55B0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BE7D6BB4-5784-4C28-A854-C8786A29A944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6"/>
              </a:rPr>
              <a:t>https://it-kariera.mon.bg/e-learning/</a:t>
            </a:r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6E3527-B542-4028-AFDF-DB251490907B}"/>
              </a:ext>
            </a:extLst>
          </p:cNvPr>
          <p:cNvSpPr txBox="1"/>
          <p:nvPr/>
        </p:nvSpPr>
        <p:spPr>
          <a:xfrm rot="1555229">
            <a:off x="5280872" y="3618778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4AA0419-CF29-40AF-A7B5-58250DE86F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19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0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Правоъгълник</a:t>
            </a:r>
            <a:r>
              <a:rPr lang="bg-BG" sz="3200" dirty="0"/>
              <a:t> е зададен с координатите</a:t>
            </a:r>
            <a:br>
              <a:rPr lang="en-US" sz="3200" dirty="0"/>
            </a:br>
            <a:r>
              <a:rPr lang="bg-BG" sz="3200" dirty="0"/>
              <a:t>на два от своите срещуположни ъгъла</a:t>
            </a:r>
            <a:endParaRPr lang="en-US" sz="3200" dirty="0"/>
          </a:p>
          <a:p>
            <a:pPr lvl="1"/>
            <a:r>
              <a:rPr lang="bg-BG" sz="3000" dirty="0"/>
              <a:t>Да се пресметнат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площта</a:t>
            </a:r>
            <a:r>
              <a:rPr lang="bg-BG" sz="3000" dirty="0"/>
              <a:t> и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периметъра</a:t>
            </a:r>
            <a:r>
              <a:rPr lang="bg-BG" sz="3000" dirty="0"/>
              <a:t> му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700" dirty="0"/>
              <a:t>Лице на правоъгълник в равнината – пример</a:t>
            </a:r>
            <a:endParaRPr lang="en-US" sz="37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412" y="3080724"/>
            <a:ext cx="10944000" cy="33200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x1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y1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x2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y2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width = Math.Max(x1, x2) - Math.Min(x1, x2);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height = Math.Max(y1, y2) - Math.Min(y1, y2);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Console.WriteLine("Area = {0}", width * height);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Console.WriteLine("Perimeter = {0}", 2 * (width + height));</a:t>
            </a:r>
            <a:endParaRPr lang="it-IT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506" y="1275323"/>
            <a:ext cx="3158031" cy="2763277"/>
          </a:xfrm>
          <a:prstGeom prst="roundRect">
            <a:avLst>
              <a:gd name="adj" fmla="val 684"/>
            </a:avLst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9A646D1-F624-421E-8FBC-893D4A9E7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1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014" y="4879798"/>
            <a:ext cx="10972798" cy="820600"/>
          </a:xfrm>
        </p:spPr>
        <p:txBody>
          <a:bodyPr/>
          <a:lstStyle/>
          <a:p>
            <a:r>
              <a:rPr lang="bg-BG" dirty="0"/>
              <a:t>Лица и периметри на фигури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8014" y="5757966"/>
            <a:ext cx="10972798" cy="719034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75" y="838200"/>
            <a:ext cx="3258537" cy="1855064"/>
          </a:xfrm>
          <a:prstGeom prst="roundRect">
            <a:avLst>
              <a:gd name="adj" fmla="val 1444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90" y="2651444"/>
            <a:ext cx="2194922" cy="1920556"/>
          </a:xfrm>
          <a:prstGeom prst="roundRect">
            <a:avLst>
              <a:gd name="adj" fmla="val 68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012" y="2592464"/>
            <a:ext cx="4620602" cy="228733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613" y="1242249"/>
            <a:ext cx="5773793" cy="23165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A7CB0F4-4D76-4EB8-8881-31B908D2F31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4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Пресмятания с числа: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+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*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endParaRPr lang="en-US" sz="3200" dirty="0"/>
          </a:p>
          <a:p>
            <a:r>
              <a:rPr lang="bg-BG" sz="3200" dirty="0"/>
              <a:t>Извеждане на текст по шаблон</a:t>
            </a:r>
            <a:endParaRPr lang="en-US" sz="3200" dirty="0"/>
          </a:p>
          <a:p>
            <a:endParaRPr lang="en-US" sz="3200" dirty="0"/>
          </a:p>
          <a:p>
            <a:r>
              <a:rPr lang="bg-BG" sz="3200" dirty="0"/>
              <a:t>Закръгляне на дробни числа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58824" y="1828800"/>
            <a:ext cx="579278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 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5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3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58824" y="3200400"/>
            <a:ext cx="1066958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{0}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+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{1}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{2}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+ 5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6A0B059-BC29-48A4-9CB8-362F6FFAA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4" y="4462691"/>
            <a:ext cx="6859588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up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Math.Ceiling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(23.45);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down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Math.Floor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(45.67);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two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Math.Round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(123.456, 2);</a:t>
            </a:r>
            <a:endParaRPr lang="nn-NO" sz="2800" b="1" noProof="1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 descr="Image result for arithmetic operators">
            <a:extLst>
              <a:ext uri="{FF2B5EF4-FFF2-40B4-BE49-F238E27FC236}">
                <a16:creationId xmlns:a16="http://schemas.microsoft.com/office/drawing/2014/main" id="{2A792D1D-B6DA-4051-85E5-95F35E52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62" y="1237614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78" y="3945175"/>
            <a:ext cx="3099334" cy="2651727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971FAA8-78DB-4075-8EC9-D16CE6FCB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8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Прости пресмятания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>
                <a:hlinkClick r:id="rId3"/>
              </a:rPr>
              <a:t>https://it-kariera.mon.bg/e-learning/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4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601C632-BA56-4583-A734-DD05357C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5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8097481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bg-BG" dirty="0"/>
              <a:t>Прости аритметични операции</a:t>
            </a:r>
            <a:endParaRPr lang="en-US" dirty="0"/>
          </a:p>
          <a:p>
            <a:pPr marL="723900" lvl="1" indent="-368300">
              <a:lnSpc>
                <a:spcPct val="140000"/>
              </a:lnSpc>
            </a:pPr>
            <a:r>
              <a:rPr lang="bg-BG" dirty="0"/>
              <a:t>Събиране, изваждане</a:t>
            </a:r>
          </a:p>
          <a:p>
            <a:pPr marL="723900" lvl="1" indent="-368300">
              <a:lnSpc>
                <a:spcPct val="140000"/>
              </a:lnSpc>
            </a:pPr>
            <a:r>
              <a:rPr lang="bg-BG" dirty="0"/>
              <a:t>умножение, деление</a:t>
            </a:r>
          </a:p>
          <a:p>
            <a:pPr marL="723900" lvl="1" indent="-368300">
              <a:lnSpc>
                <a:spcPct val="140000"/>
              </a:lnSpc>
            </a:pPr>
            <a:r>
              <a:rPr lang="bg-BG" dirty="0"/>
              <a:t>съединяване на текст с число</a:t>
            </a:r>
            <a:endParaRPr lang="en-US" dirty="0"/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bg-BG" dirty="0"/>
              <a:t>Закръгляне до определен знак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bg-BG" dirty="0"/>
              <a:t>Задачи с прости пресмятания с числа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78BF0-C2FF-4FF5-9C99-C3DB4DD57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82" y="1866900"/>
            <a:ext cx="4762500" cy="49149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67675BD-6F16-400C-9301-E93410E02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2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bg-BG" dirty="0"/>
              <a:t>Събиране на числа</a:t>
            </a:r>
            <a:r>
              <a:rPr lang="en-US" dirty="0"/>
              <a:t> (</a:t>
            </a:r>
            <a:r>
              <a:rPr lang="bg-BG" dirty="0"/>
              <a:t>оператор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+</a:t>
            </a:r>
            <a:r>
              <a:rPr lang="en-US" dirty="0"/>
              <a:t>)</a:t>
            </a:r>
            <a:r>
              <a:rPr lang="bg-BG" dirty="0"/>
              <a:t>: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bg-BG" dirty="0"/>
              <a:t>Изваждане на числа</a:t>
            </a:r>
            <a:r>
              <a:rPr lang="en-US" dirty="0"/>
              <a:t> (</a:t>
            </a:r>
            <a:r>
              <a:rPr lang="bg-BG" dirty="0"/>
              <a:t>оператор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dirty="0"/>
              <a:t>)</a:t>
            </a:r>
            <a:r>
              <a:rPr lang="bg-BG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Аритметични операции</a:t>
            </a:r>
            <a:r>
              <a:rPr lang="en-US" dirty="0"/>
              <a:t>:</a:t>
            </a:r>
            <a:r>
              <a:rPr lang="bg-BG" dirty="0"/>
              <a:t> </a:t>
            </a:r>
            <a:r>
              <a:rPr lang="en-US" dirty="0">
                <a:latin typeface="Consolas" panose="020B0609020204030204" pitchFamily="49" charset="0"/>
              </a:rPr>
              <a:t>+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dirty="0">
                <a:latin typeface="Consolas" panose="020B0609020204030204" pitchFamily="49" charset="0"/>
              </a:rPr>
              <a:t>-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1" y="1935007"/>
            <a:ext cx="10363202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 = 5;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b = 7;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a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b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// 12</a:t>
            </a:r>
            <a:endParaRPr lang="nn-NO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2811" y="4356318"/>
            <a:ext cx="10363202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b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result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a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b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Console.WriteLine(result);</a:t>
            </a:r>
            <a:endParaRPr lang="nn-NO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701A638-5DA4-4584-826B-C84EAB8CB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5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bg-BG" dirty="0"/>
              <a:t>Умножение на числа</a:t>
            </a:r>
            <a:r>
              <a:rPr lang="en-US" dirty="0"/>
              <a:t> (</a:t>
            </a:r>
            <a:r>
              <a:rPr lang="bg-BG" dirty="0"/>
              <a:t>оператор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*</a:t>
            </a:r>
            <a:r>
              <a:rPr lang="en-US" dirty="0"/>
              <a:t>)</a:t>
            </a:r>
            <a:r>
              <a:rPr lang="bg-BG" dirty="0"/>
              <a:t>: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bg-BG" dirty="0"/>
              <a:t>Деление на числа</a:t>
            </a:r>
            <a:r>
              <a:rPr lang="en-US" dirty="0"/>
              <a:t> (</a:t>
            </a:r>
            <a:r>
              <a:rPr lang="bg-BG" dirty="0"/>
              <a:t>оператор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dirty="0"/>
              <a:t>)</a:t>
            </a:r>
            <a:r>
              <a:rPr lang="bg-BG" dirty="0"/>
              <a:t>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Аритметични операции</a:t>
            </a:r>
            <a:r>
              <a:rPr lang="en-US" dirty="0"/>
              <a:t>:</a:t>
            </a:r>
            <a:r>
              <a:rPr lang="bg-BG" dirty="0"/>
              <a:t> </a:t>
            </a:r>
            <a:r>
              <a:rPr lang="bg-BG" dirty="0">
                <a:latin typeface="Consolas" panose="020B0609020204030204" pitchFamily="49" charset="0"/>
              </a:rPr>
              <a:t>*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dirty="0">
                <a:latin typeface="Consolas" panose="020B0609020204030204" pitchFamily="49" charset="0"/>
              </a:rPr>
              <a:t>/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1" y="1935007"/>
            <a:ext cx="10363202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 = 5;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b = 7;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product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a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b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// 35</a:t>
            </a:r>
            <a:endParaRPr lang="nn-NO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1223" y="4356318"/>
            <a:ext cx="10363202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 = 25;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a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4;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//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– дробната част се отрязва</a:t>
            </a:r>
            <a:endParaRPr lang="en-US" sz="28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a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4.0;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6.25 – дробно делене</a:t>
            </a:r>
            <a:endParaRPr lang="en-US" sz="28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error = a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Грешка: деление на 0</a:t>
            </a:r>
            <a:endParaRPr lang="nn-NO" sz="28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43BE939-9C8F-4C2B-B26C-739C9C614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9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 деление на цели числа резултатът е цяло число:</a:t>
            </a:r>
          </a:p>
          <a:p>
            <a:endParaRPr lang="bg-BG" dirty="0"/>
          </a:p>
          <a:p>
            <a:endParaRPr lang="bg-BG" dirty="0"/>
          </a:p>
          <a:p>
            <a:pPr>
              <a:spcBef>
                <a:spcPts val="3000"/>
              </a:spcBef>
            </a:pPr>
            <a:r>
              <a:rPr lang="bg-BG" dirty="0"/>
              <a:t>При деление на дробни числа резултатът е дробно число: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Особености при деление</a:t>
            </a:r>
            <a:r>
              <a:rPr lang="en-US" dirty="0"/>
              <a:t> </a:t>
            </a:r>
            <a:r>
              <a:rPr lang="bg-BG" dirty="0"/>
              <a:t>на числа</a:t>
            </a:r>
            <a:r>
              <a:rPr lang="en-US" dirty="0"/>
              <a:t> </a:t>
            </a:r>
            <a:r>
              <a:rPr lang="bg-BG" dirty="0"/>
              <a:t>в </a:t>
            </a:r>
            <a:r>
              <a:rPr lang="en-US" dirty="0"/>
              <a:t>C#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3436" y="1967805"/>
            <a:ext cx="10518776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 = 25;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Console.WriteLine(a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Целочислен резултат: 6</a:t>
            </a:r>
            <a:endParaRPr lang="en-US" sz="28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Console.WriteLine(a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0)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Грешка: деление на 0</a:t>
            </a:r>
            <a:endParaRPr lang="nn-NO" sz="28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6612" y="4343400"/>
            <a:ext cx="10518776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 =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15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Console.WriteLine(a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2.0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Дробен резултат: 7.5</a:t>
            </a:r>
            <a:endParaRPr lang="en-US" sz="28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Console.WriteLine(a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Резултат: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Infinity</a:t>
            </a:r>
            <a:endParaRPr lang="bg-BG" sz="28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0.0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0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Резултат: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NaN</a:t>
            </a:r>
            <a:endParaRPr lang="nn-NO" sz="28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31A76D4-8D2E-4EBE-A593-3E44C6FBD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3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Съединяване на текст и число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bg-BG" dirty="0"/>
              <a:t>Съединяване на текст и число</a:t>
            </a:r>
            <a:r>
              <a:rPr lang="en-US" dirty="0"/>
              <a:t> (</a:t>
            </a:r>
            <a:r>
              <a:rPr lang="bg-BG" dirty="0"/>
              <a:t>оператор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+</a:t>
            </a:r>
            <a:r>
              <a:rPr lang="en-US" dirty="0"/>
              <a:t>)</a:t>
            </a:r>
            <a:r>
              <a:rPr lang="bg-BG" dirty="0"/>
              <a:t>: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6612" y="1962303"/>
            <a:ext cx="105156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firstName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"Maria";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lastName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"Ivanova";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19;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firstName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" 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lastName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" @ 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age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Console.WriteLine(str); 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Maria Ivanova @ 19</a:t>
            </a:r>
            <a:endParaRPr lang="nn-NO" sz="28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6612" y="4536014"/>
            <a:ext cx="10515600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 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1.5;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2.5;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</a:t>
            </a: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"The sum is: 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b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Console.WriteLine(sum); 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The sum is 1.52.5</a:t>
            </a:r>
            <a:endParaRPr lang="nn-NO" sz="28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B89CA52-44C6-4236-A420-3874EA7E8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3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 програмирането можем да пресмятаме числени изрази</a:t>
            </a:r>
          </a:p>
          <a:p>
            <a:endParaRPr lang="bg-BG" dirty="0"/>
          </a:p>
          <a:p>
            <a:pPr>
              <a:spcBef>
                <a:spcPts val="1200"/>
              </a:spcBef>
            </a:pPr>
            <a:r>
              <a:rPr lang="bg-BG" dirty="0"/>
              <a:t>Изчисляване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лице на трапец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Числени изрази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1" y="1907711"/>
            <a:ext cx="10363202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expr = (3 + 5) * (4 – 2);</a:t>
            </a:r>
            <a:endParaRPr lang="nn-NO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2811" y="3429000"/>
            <a:ext cx="10363202" cy="24622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b1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b2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h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area =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(b1 + b2) * h / 2.0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Console.WriteLine("Trapezoid area = " + area);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841473D-7BDF-4A17-BBAA-18B5CB17B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2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 програмирането можем да закръгляме дробни числа</a:t>
            </a:r>
            <a:endParaRPr lang="en-US" dirty="0"/>
          </a:p>
          <a:p>
            <a:pPr lvl="1"/>
            <a:r>
              <a:rPr lang="bg-BG" dirty="0"/>
              <a:t>Закръгляне до следващо (по-голямо) цяло число:</a:t>
            </a:r>
          </a:p>
          <a:p>
            <a:pPr lvl="1"/>
            <a:endParaRPr lang="bg-BG" dirty="0"/>
          </a:p>
          <a:p>
            <a:pPr lvl="1"/>
            <a:r>
              <a:rPr lang="bg-BG" dirty="0"/>
              <a:t>Закръгляне до предишно (по-малко) цяло число: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bg-BG" dirty="0"/>
              <a:t>Закръгляне до най-близко число:</a:t>
            </a:r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Закръгляне на числа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1" y="2558560"/>
            <a:ext cx="10363202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up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Math.Ceiling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(23.45);		</a:t>
            </a:r>
            <a:r>
              <a:rPr lang="en-US" sz="2800" b="1" noProof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up = 24</a:t>
            </a:r>
            <a:endParaRPr lang="nn-NO" sz="2800" b="1" noProof="1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A2756D-9649-47BD-976B-7CCC79097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1" y="3865962"/>
            <a:ext cx="10363202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down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Math.Floor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(45.67);		</a:t>
            </a:r>
            <a:r>
              <a:rPr lang="en-US" sz="2800" b="1" noProof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down = 45</a:t>
            </a:r>
            <a:endParaRPr lang="nn-NO" sz="2800" b="1" noProof="1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BB099F2-E289-4CB2-B7E6-3E8A40B88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1" y="5181600"/>
            <a:ext cx="10363202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one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Math.Round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(112.345, 1);	</a:t>
            </a:r>
            <a:r>
              <a:rPr lang="en-US" sz="2800" b="1" noProof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112.3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two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Math.Round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(123.456, 2);	</a:t>
            </a:r>
            <a:r>
              <a:rPr lang="en-US" sz="2800" b="1" noProof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123.46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three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Math.Round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(566.7899, 3);	</a:t>
            </a:r>
            <a:r>
              <a:rPr lang="en-US" sz="2800" b="1" noProof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566.79</a:t>
            </a:r>
            <a:endParaRPr lang="nn-NO" sz="2800" b="1" noProof="1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416856D-6CCE-47DA-A468-21B0AF7D8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2" y="4495950"/>
            <a:ext cx="4507622" cy="578882"/>
          </a:xfrm>
          <a:prstGeom prst="wedgeRoundRectCallout">
            <a:avLst>
              <a:gd name="adj1" fmla="val -43449"/>
              <a:gd name="adj2" fmla="val 10803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Брой символи </a:t>
            </a:r>
            <a:r>
              <a:rPr lang="bg-BG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 точката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5C30EC2-A176-42EE-8E13-E6B4F1127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Напишете програма, която въвежда радиуса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</a:t>
            </a:r>
            <a:r>
              <a:rPr lang="en-US" dirty="0"/>
              <a:t> </a:t>
            </a:r>
            <a:r>
              <a:rPr lang="bg-BG" dirty="0"/>
              <a:t>на кръг и изчислява лицето и периметъра на кръга </a:t>
            </a:r>
            <a:r>
              <a:rPr lang="en-US" dirty="0"/>
              <a:t>/</a:t>
            </a:r>
            <a:r>
              <a:rPr lang="bg-BG" dirty="0"/>
              <a:t> окръжността</a:t>
            </a:r>
          </a:p>
          <a:p>
            <a:pPr lvl="1"/>
            <a:r>
              <a:rPr lang="bg-BG" dirty="0"/>
              <a:t>Лице =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π</a:t>
            </a:r>
            <a:r>
              <a:rPr lang="bg-BG" dirty="0"/>
              <a:t> *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</a:t>
            </a:r>
            <a:r>
              <a:rPr lang="en-US" dirty="0"/>
              <a:t> *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	/ </a:t>
            </a:r>
            <a:r>
              <a:rPr lang="bg-BG" dirty="0"/>
              <a:t>Периметър =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bg-BG" dirty="0"/>
              <a:t> *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π</a:t>
            </a:r>
            <a:r>
              <a:rPr lang="bg-BG" dirty="0"/>
              <a:t> *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Периметър и лице на кръг – 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3200400"/>
            <a:ext cx="10515600" cy="293618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Console.Write("Enter circle radius. r = ");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r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.Parse(Console.ReadLine());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area = Math.Round(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Math.PI * r * r, 2</a:t>
            </a:r>
            <a:r>
              <a:rPr lang="it-IT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  <a:endParaRPr lang="bg-BG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perimeter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Math.Round(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* Math.PI * r, 2</a:t>
            </a:r>
            <a:r>
              <a:rPr lang="it-IT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Console.WriteLine("Area = " +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area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Console.WriteLine("Perimeter = " + 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perimeter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4412" y="2377448"/>
            <a:ext cx="23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π</a:t>
            </a:r>
            <a:r>
              <a:rPr lang="el-GR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/>
              <a:t>≈</a:t>
            </a:r>
            <a:r>
              <a:rPr lang="bg-BG" sz="3200" dirty="0"/>
              <a:t> </a:t>
            </a:r>
            <a:r>
              <a:rPr lang="en-US" sz="3200" dirty="0"/>
              <a:t>3</a:t>
            </a:r>
            <a:r>
              <a:rPr lang="bg-BG" sz="3200" dirty="0"/>
              <a:t>.</a:t>
            </a:r>
            <a:r>
              <a:rPr lang="en-US" sz="3200" dirty="0"/>
              <a:t>1415</a:t>
            </a:r>
            <a:r>
              <a:rPr lang="bg-BG" sz="3200" dirty="0"/>
              <a:t>…</a:t>
            </a:r>
            <a:endParaRPr lang="en-US" sz="320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0C21A40-84F6-4A1C-A48A-2BFA5A397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84551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7137</TotalTime>
  <Words>1178</Words>
  <Application>Microsoft Office PowerPoint</Application>
  <PresentationFormat>Custom</PresentationFormat>
  <Paragraphs>152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Wingdings</vt:lpstr>
      <vt:lpstr>Wingdings 2</vt:lpstr>
      <vt:lpstr>SoftUni 16x9</vt:lpstr>
      <vt:lpstr>Прости пресмятания</vt:lpstr>
      <vt:lpstr>Съдържание</vt:lpstr>
      <vt:lpstr>Аритметични операции: + и -</vt:lpstr>
      <vt:lpstr>Аритметични операции: * и /</vt:lpstr>
      <vt:lpstr>Особености при деление на числа в C#</vt:lpstr>
      <vt:lpstr>Съединяване на текст и число</vt:lpstr>
      <vt:lpstr>Числени изрази</vt:lpstr>
      <vt:lpstr>Закръгляне на числа</vt:lpstr>
      <vt:lpstr>Периметър и лице на кръг – пример</vt:lpstr>
      <vt:lpstr>Лице на правоъгълник в равнината – пример</vt:lpstr>
      <vt:lpstr>Лица и периметри на фигури</vt:lpstr>
      <vt:lpstr>Какво научихме днес?</vt:lpstr>
      <vt:lpstr>Прости пресмятания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Прости пресмятания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2019-12-16T18:38:53Z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