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74" r:id="rId3"/>
    <p:sldId id="276" r:id="rId4"/>
    <p:sldId id="449" r:id="rId5"/>
    <p:sldId id="451" r:id="rId6"/>
    <p:sldId id="395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349" r:id="rId15"/>
    <p:sldId id="455" r:id="rId16"/>
    <p:sldId id="456" r:id="rId17"/>
    <p:sldId id="457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C"/>
    <a:srgbClr val="FFF0D9"/>
    <a:srgbClr val="FFA72A"/>
    <a:srgbClr val="F0F5FA"/>
    <a:srgbClr val="1A8AFA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533" autoAdjust="0"/>
  </p:normalViewPr>
  <p:slideViewPr>
    <p:cSldViewPr>
      <p:cViewPr varScale="1">
        <p:scale>
          <a:sx n="87" d="100"/>
          <a:sy n="87" d="100"/>
        </p:scale>
        <p:origin x="298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6/5/2017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6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>
              <a:solidFill>
                <a:prstClr val="black"/>
              </a:solidFill>
            </a:endParaRPr>
          </a:p>
          <a:p>
            <a:r>
              <a:rPr lang="en-US" sz="100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>
                <a:solidFill>
                  <a:prstClr val="black"/>
                </a:solidFill>
              </a:rPr>
              <a:t>license.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1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judge.softuni.bg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forum.softuni.bg/" TargetMode="External"/><Relationship Id="rId12" Type="http://schemas.openxmlformats.org/officeDocument/2006/relationships/hyperlink" Target="http://www.introprogramming.info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akov.com/" TargetMode="External"/><Relationship Id="rId11" Type="http://schemas.openxmlformats.org/officeDocument/2006/relationships/hyperlink" Target="http://www.youtube.com/SoftwareUniversity" TargetMode="External"/><Relationship Id="rId5" Type="http://schemas.openxmlformats.org/officeDocument/2006/relationships/hyperlink" Target="http://softuni.org/" TargetMode="External"/><Relationship Id="rId10" Type="http://schemas.openxmlformats.org/officeDocument/2006/relationships/hyperlink" Target="https://twitter.com/softunibg" TargetMode="External"/><Relationship Id="rId4" Type="http://schemas.openxmlformats.org/officeDocument/2006/relationships/hyperlink" Target="http://softuni.bg/" TargetMode="External"/><Relationship Id="rId9" Type="http://schemas.openxmlformats.org/officeDocument/2006/relationships/hyperlink" Target="https://www.facebook.com/SoftwareUniversit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3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12" y="261000"/>
            <a:ext cx="2050131" cy="670675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4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5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6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7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8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9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10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1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2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967714">
            <a:off x="457076" y="2405125"/>
            <a:ext cx="2338944" cy="239550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44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oftuni.bg/" TargetMode="External"/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ftuni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bg/trainings/1672/programming-basics-for-teachers-june-20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SoftwareUniversity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://softuni.org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softuni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orum.softuni.bg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facebook.com/SoftwareUniversity" TargetMode="External"/><Relationship Id="rId10" Type="http://schemas.openxmlformats.org/officeDocument/2006/relationships/hyperlink" Target="https://softuni.bg/forum" TargetMode="External"/><Relationship Id="rId4" Type="http://schemas.openxmlformats.org/officeDocument/2006/relationships/hyperlink" Target="http://softuni.bg/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613#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613#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613#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613#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7620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Логически проверки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92193"/>
            <a:ext cx="7910299" cy="1311301"/>
          </a:xfrm>
        </p:spPr>
        <p:txBody>
          <a:bodyPr>
            <a:normAutofit/>
          </a:bodyPr>
          <a:lstStyle/>
          <a:p>
            <a:r>
              <a:rPr lang="bg-BG" dirty="0"/>
              <a:t>Логически изрази и проверки Условна конструкция </a:t>
            </a:r>
            <a:r>
              <a:rPr lang="en-US" dirty="0"/>
              <a:t>if</a:t>
            </a:r>
            <a:r>
              <a:rPr lang="bg-BG" dirty="0"/>
              <a:t>-</a:t>
            </a:r>
            <a:r>
              <a:rPr lang="en-US" dirty="0"/>
              <a:t>else</a:t>
            </a:r>
          </a:p>
        </p:txBody>
      </p:sp>
      <p:pic>
        <p:nvPicPr>
          <p:cNvPr id="102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83" y="3219091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  <a:extLst/>
        </p:spPr>
      </p:pic>
      <p:pic>
        <p:nvPicPr>
          <p:cNvPr id="13" name="Picture 12" descr="http://softuni.bg" title="SoftUni Code Wizar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6447" y="3906914"/>
            <a:ext cx="2133598" cy="2341486"/>
          </a:xfrm>
          <a:prstGeom prst="rect">
            <a:avLst/>
          </a:prstGeom>
        </p:spPr>
      </p:pic>
      <p:pic>
        <p:nvPicPr>
          <p:cNvPr id="17" name="Picture 16" descr="http://softuni.org" title="Software University Foundation">
            <a:hlinkClick r:id="rId6" tooltip="Software University Founda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9" t="-15226" r="-5359" b="-15226"/>
          <a:stretch/>
        </p:blipFill>
        <p:spPr>
          <a:xfrm>
            <a:off x="745783" y="2057400"/>
            <a:ext cx="2175525" cy="838552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40000"/>
              </a:schemeClr>
            </a:solidFill>
          </a:ln>
        </p:spPr>
      </p:pic>
      <p:sp>
        <p:nvSpPr>
          <p:cNvPr id="2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2" y="4604899"/>
            <a:ext cx="3187613" cy="525135"/>
          </a:xfrm>
        </p:spPr>
        <p:txBody>
          <a:bodyPr/>
          <a:lstStyle/>
          <a:p>
            <a:r>
              <a:rPr lang="bg-BG" noProof="1"/>
              <a:t>СофтУни</a:t>
            </a:r>
            <a:endParaRPr lang="en-US" noProof="1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4213" y="5074798"/>
            <a:ext cx="3187614" cy="444343"/>
          </a:xfrm>
        </p:spPr>
        <p:txBody>
          <a:bodyPr/>
          <a:lstStyle/>
          <a:p>
            <a:r>
              <a:rPr lang="bg-BG" noProof="1"/>
              <a:t>трейнърски</a:t>
            </a:r>
            <a:r>
              <a:rPr lang="bg-BG" dirty="0"/>
              <a:t> екип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4212" y="5479925"/>
            <a:ext cx="3187613" cy="382788"/>
          </a:xfrm>
        </p:spPr>
        <p:txBody>
          <a:bodyPr/>
          <a:lstStyle/>
          <a:p>
            <a:r>
              <a:rPr lang="bg-BG" sz="2000" dirty="0"/>
              <a:t>Софтуерен университет</a:t>
            </a:r>
            <a:endParaRPr lang="en-US" sz="2000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4212" y="5820446"/>
            <a:ext cx="3187613" cy="351754"/>
          </a:xfrm>
        </p:spPr>
        <p:txBody>
          <a:bodyPr/>
          <a:lstStyle/>
          <a:p>
            <a:r>
              <a:rPr lang="en-US" sz="1800" dirty="0">
                <a:hlinkClick r:id="rId8"/>
              </a:rPr>
              <a:t>http://softuni.bg</a:t>
            </a:r>
            <a:endParaRPr lang="en-US" sz="1800" dirty="0"/>
          </a:p>
        </p:txBody>
      </p:sp>
      <p:pic>
        <p:nvPicPr>
          <p:cNvPr id="16" name="Picture 3" descr="http://ts4.mm.bing.net/images/thumbnail.aspx?q=1335231651531&amp;id=bd29de2236c1e91f9ccab37fa353e830&amp;url=http%3a%2f%2fwww.webdesign.org%2fimg_articles%2f8231%2fIf-Else-Statements.jp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8532" y="3810000"/>
            <a:ext cx="423157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576164">
            <a:off x="4841725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00600"/>
            <a:ext cx="10363200" cy="820600"/>
          </a:xfrm>
        </p:spPr>
        <p:txBody>
          <a:bodyPr/>
          <a:lstStyle/>
          <a:p>
            <a:r>
              <a:rPr lang="bg-BG" dirty="0"/>
              <a:t>Живот на променлива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Диапазон на използване на променлива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891666"/>
            <a:ext cx="3911282" cy="2248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0683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Обхват, в който дадена променлива може да бъде използвана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Живот на променлива</a:t>
            </a:r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413" y="2438400"/>
            <a:ext cx="10668000" cy="369331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myBankAccount = Bank.GetMyBankAccount();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(DateTime.Now().Day &gt;= PayDay)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salary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Job.GetMyMonthlySalary();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myBankAccount = myBankAccount +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salary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Console.WriteLine(myBankAccount);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Console.WriteLine(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salary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Error!</a:t>
            </a:r>
          </a:p>
        </p:txBody>
      </p:sp>
    </p:spTree>
    <p:extLst>
      <p:ext uri="{BB962C8B-B14F-4D97-AF65-F5344CB8AC3E}">
        <p14:creationId xmlns:p14="http://schemas.microsoft.com/office/powerpoint/2010/main" val="41059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98408"/>
            <a:ext cx="10363200" cy="820600"/>
          </a:xfrm>
        </p:spPr>
        <p:txBody>
          <a:bodyPr/>
          <a:lstStyle/>
          <a:p>
            <a:r>
              <a:rPr lang="bg-BG" dirty="0"/>
              <a:t>Прости </a:t>
            </a:r>
            <a:r>
              <a:rPr lang="en-US" dirty="0"/>
              <a:t>if </a:t>
            </a:r>
            <a:r>
              <a:rPr lang="bg-BG" dirty="0"/>
              <a:t>конструкции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5727672"/>
            <a:ext cx="10363200" cy="692873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198241"/>
            <a:ext cx="7937500" cy="22860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08" y="1383358"/>
            <a:ext cx="7391401" cy="211597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7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Можем да и</a:t>
            </a:r>
            <a:r>
              <a:rPr lang="bg-BG" sz="3000" dirty="0"/>
              <a:t>зползваме оператори за сравнение на изрази</a:t>
            </a:r>
          </a:p>
          <a:p>
            <a:endParaRPr lang="bg-BG" sz="3200" dirty="0"/>
          </a:p>
          <a:p>
            <a:endParaRPr lang="bg-BG" sz="3200" dirty="0"/>
          </a:p>
          <a:p>
            <a:r>
              <a:rPr lang="bg-BG" sz="3200" dirty="0"/>
              <a:t>Конструкции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bg-BG" sz="3200" dirty="0"/>
              <a:t>:</a:t>
            </a:r>
            <a:endParaRPr lang="en-US" sz="3200" dirty="0"/>
          </a:p>
          <a:p>
            <a:pPr lvl="1"/>
            <a:r>
              <a:rPr lang="bg-BG" sz="3000" dirty="0"/>
              <a:t>Използваме логически израз за разклоняване на алгоритъм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77" y="1752600"/>
            <a:ext cx="318413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FC10C47-9FC7-40C2-B550-3338B201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" y="1864107"/>
            <a:ext cx="8047541" cy="10402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== 2 *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AA5BB8-503D-47B4-9958-6351212A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4278051"/>
            <a:ext cx="9220200" cy="22898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grade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(grade &gt;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5.50)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Console.WriteLine("Excellent!");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Console.WriteLine("Not excellent.");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9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Логически изрази и проверки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https://softuni.bg/trainings/1672/programming-basics-for-teachers-june-2017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2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en-US" sz="2000" dirty="0"/>
              <a:t>"</a:t>
            </a:r>
            <a:r>
              <a:rPr lang="bg-BG" sz="2000" dirty="0">
                <a:hlinkClick r:id="rId4"/>
              </a:rPr>
              <a:t>Основи на програмирането със </a:t>
            </a:r>
            <a:r>
              <a:rPr lang="en-US" sz="2000" dirty="0">
                <a:hlinkClick r:id="rId4"/>
              </a:rPr>
              <a:t>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8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4426" y="103188"/>
            <a:ext cx="8869723" cy="936625"/>
          </a:xfrm>
        </p:spPr>
        <p:txBody>
          <a:bodyPr>
            <a:normAutofit/>
          </a:bodyPr>
          <a:lstStyle/>
          <a:p>
            <a:r>
              <a:rPr lang="bg-BG" dirty="0"/>
              <a:t>Безплатни обучения в </a:t>
            </a:r>
            <a:r>
              <a:rPr lang="bg-BG" noProof="1"/>
              <a:t>СофтУни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7012" y="1039813"/>
            <a:ext cx="9429532" cy="5638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Фондация "Софтуерен университет" </a:t>
            </a:r>
            <a:r>
              <a:rPr lang="en-US" sz="3200" dirty="0"/>
              <a:t>– </a:t>
            </a:r>
            <a:r>
              <a:rPr lang="en-US" sz="3200" noProof="1">
                <a:hlinkClick r:id="rId3"/>
              </a:rPr>
              <a:t>softuni.org</a:t>
            </a:r>
            <a:endParaRPr lang="en-US" sz="3200" noProof="1"/>
          </a:p>
          <a:p>
            <a:pPr>
              <a:lnSpc>
                <a:spcPct val="100000"/>
              </a:lnSpc>
            </a:pPr>
            <a:r>
              <a:rPr lang="bg-BG" sz="3200" dirty="0"/>
              <a:t>Софтуерен университет </a:t>
            </a:r>
            <a:r>
              <a:rPr lang="en-US" sz="3200" dirty="0"/>
              <a:t>– </a:t>
            </a:r>
            <a:r>
              <a:rPr lang="bg-BG" sz="3200" dirty="0"/>
              <a:t>качествено образование, професия и работа за софтуерни инженери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2900" noProof="1">
                <a:hlinkClick r:id="rId4"/>
              </a:rPr>
              <a:t>softuni.bg</a:t>
            </a:r>
            <a:r>
              <a:rPr lang="en-US" sz="2900" noProof="1"/>
              <a:t> </a:t>
            </a:r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bg-BG" noProof="1"/>
              <a:t>СофтУни</a:t>
            </a:r>
            <a:r>
              <a:rPr lang="bg-BG" dirty="0"/>
              <a:t> </a:t>
            </a:r>
            <a:r>
              <a:rPr lang="en-US" dirty="0"/>
              <a:t>@ Facebook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5"/>
              </a:rPr>
              <a:t>facebook.com/SoftwareUniversity</a:t>
            </a:r>
            <a:endParaRPr lang="bg-BG" sz="2900" noProof="1"/>
          </a:p>
          <a:p>
            <a:pPr marL="377887" lvl="1" indent="0">
              <a:lnSpc>
                <a:spcPct val="100000"/>
              </a:lnSpc>
              <a:buNone/>
              <a:tabLst>
                <a:tab pos="282575" algn="l"/>
              </a:tabLst>
            </a:pP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bg-BG" noProof="1"/>
              <a:t>СофтУни форуми</a:t>
            </a:r>
            <a:r>
              <a:rPr lang="en-US" noProof="1"/>
              <a:t> – </a:t>
            </a:r>
            <a:r>
              <a:rPr lang="en-US" dirty="0">
                <a:hlinkClick r:id="rId6"/>
              </a:rPr>
              <a:t>forum.softuni.bg</a:t>
            </a:r>
            <a:endParaRPr lang="en-US" noProof="1"/>
          </a:p>
        </p:txBody>
      </p:sp>
      <p:pic>
        <p:nvPicPr>
          <p:cNvPr id="10" name="Picture 9" title="Software University Foundation">
            <a:hlinkClick r:id="rId3" tooltip="Software University Founda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9" t="-15226" r="-5359" b="-15226"/>
          <a:stretch/>
        </p:blipFill>
        <p:spPr>
          <a:xfrm>
            <a:off x="9510966" y="466964"/>
            <a:ext cx="2269870" cy="874916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40000"/>
              </a:schemeClr>
            </a:solidFill>
          </a:ln>
        </p:spPr>
      </p:pic>
      <p:pic>
        <p:nvPicPr>
          <p:cNvPr id="11" name="Picture 4" title="Software University @ Facebook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9404" y="3467168"/>
            <a:ext cx="1003954" cy="10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title="Software University - Forum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02" y="4815589"/>
            <a:ext cx="970156" cy="965726"/>
          </a:xfrm>
          <a:prstGeom prst="rect">
            <a:avLst/>
          </a:prstGeom>
        </p:spPr>
      </p:pic>
      <p:pic>
        <p:nvPicPr>
          <p:cNvPr id="14" name="Picture 13" descr="http://softuni.bg" title="Software University">
            <a:hlinkClick r:id="rId12" tooltip="Software University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68" y="1566110"/>
            <a:ext cx="1701050" cy="1570200"/>
          </a:xfrm>
          <a:prstGeom prst="rect">
            <a:avLst/>
          </a:prstGeom>
          <a:ln w="12700">
            <a:solidFill>
              <a:srgbClr val="55438F">
                <a:alpha val="70000"/>
              </a:srgbClr>
            </a:solidFill>
          </a:ln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2612" y="3213098"/>
            <a:ext cx="228619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8097481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Логически изрази</a:t>
            </a:r>
          </a:p>
          <a:p>
            <a:pPr marL="712788" lvl="1" indent="-409575">
              <a:lnSpc>
                <a:spcPct val="150000"/>
              </a:lnSpc>
            </a:pPr>
            <a:r>
              <a:rPr lang="bg-BG" dirty="0"/>
              <a:t>Оператори за сравнение: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==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!=</a:t>
            </a:r>
            <a:r>
              <a:rPr lang="en-US" dirty="0"/>
              <a:t>,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Конструкции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endParaRPr lang="bg-BG" dirty="0"/>
          </a:p>
          <a:p>
            <a:pPr lvl="1">
              <a:lnSpc>
                <a:spcPct val="150000"/>
              </a:lnSpc>
            </a:pPr>
            <a:r>
              <a:rPr lang="bg-BG" dirty="0"/>
              <a:t>Единична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dirty="0"/>
              <a:t> </a:t>
            </a:r>
            <a:r>
              <a:rPr lang="bg-BG" dirty="0"/>
              <a:t>проверка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bg-BG" dirty="0"/>
              <a:t>Проверка с обратен случай: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bg-BG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endParaRPr lang="en-US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Задачи с прости проверки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12" y="1905000"/>
            <a:ext cx="31911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програмирането можем да сравняваме стойности: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Сравняване на числа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2015388"/>
            <a:ext cx="10363200" cy="38841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5;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 = 10;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&lt; b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&gt; 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&gt; 100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&lt; 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&lt;= 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   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 == 2 * 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651612" y="2295654"/>
            <a:ext cx="4114800" cy="578882"/>
          </a:xfrm>
          <a:prstGeom prst="wedgeRoundRectCallout">
            <a:avLst>
              <a:gd name="adj1" fmla="val -60184"/>
              <a:gd name="adj2" fmla="val 5569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(по-малко)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28497" y="3227264"/>
            <a:ext cx="2319265" cy="1088840"/>
          </a:xfrm>
          <a:prstGeom prst="wedgeRoundRectCallout">
            <a:avLst>
              <a:gd name="adj1" fmla="val -71204"/>
              <a:gd name="adj2" fmla="val 346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по-голямо)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249757" y="4620904"/>
            <a:ext cx="2319265" cy="1507307"/>
          </a:xfrm>
          <a:prstGeom prst="wedgeRoundRectCallout">
            <a:avLst>
              <a:gd name="adj1" fmla="val -78854"/>
              <a:gd name="adj2" fmla="val -1577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&lt;=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по-малко или равно)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441877" y="5843526"/>
            <a:ext cx="3548135" cy="578882"/>
          </a:xfrm>
          <a:prstGeom prst="wedgeRoundRectCallout">
            <a:avLst>
              <a:gd name="adj1" fmla="val -59454"/>
              <a:gd name="adj2" fmla="val -574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==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(равно)</a:t>
            </a:r>
          </a:p>
        </p:txBody>
      </p:sp>
    </p:spTree>
    <p:extLst>
      <p:ext uri="{BB962C8B-B14F-4D97-AF65-F5344CB8AC3E}">
        <p14:creationId xmlns:p14="http://schemas.microsoft.com/office/powerpoint/2010/main" val="152578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Group 1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275747"/>
              </p:ext>
            </p:extLst>
          </p:nvPr>
        </p:nvGraphicFramePr>
        <p:xfrm>
          <a:off x="1000238" y="1143000"/>
          <a:ext cx="10208503" cy="3701288"/>
        </p:xfrm>
        <a:graphic>
          <a:graphicData uri="http://schemas.openxmlformats.org/drawingml/2006/table">
            <a:tbl>
              <a:tblPr/>
              <a:tblGrid>
                <a:gridCol w="395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Оператор</a:t>
                      </a:r>
                      <a:endParaRPr kumimoji="1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Означение</a:t>
                      </a:r>
                      <a:endParaRPr kumimoji="1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Работи за</a:t>
                      </a:r>
                      <a:endParaRPr kumimoji="1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282575" marR="0" lvl="0" indent="-282575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6A6BD">
                            <a:lumMod val="40000"/>
                            <a:lumOff val="60000"/>
                          </a:srgbClr>
                        </a:buClr>
                        <a:buSzPct val="70000"/>
                        <a:buFont typeface="Wingdings 2" pitchFamily="18" charset="2"/>
                        <a:buNone/>
                        <a:tabLst>
                          <a:tab pos="282575" algn="l"/>
                        </a:tabLst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Проверка за равенство</a:t>
                      </a:r>
                      <a:endParaRPr lang="en-US" sz="2800" b="0" kern="12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==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числа, стрингове, дати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Проверка за различно</a:t>
                      </a: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!=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По-голямо</a:t>
                      </a: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числа, дати, други сравними типове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По-голямо или равно</a:t>
                      </a: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&gt;=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По-малко</a:t>
                      </a: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&lt;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0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По-малко </a:t>
                      </a:r>
                      <a:r>
                        <a:rPr lang="bg-BG" sz="2800" b="0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или равно</a:t>
                      </a:r>
                      <a:endParaRPr lang="bg-BG" sz="2800" b="0" kern="12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&lt;=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726" marR="142726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 за сравнение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9011" y="5589896"/>
            <a:ext cx="10219729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result = (5 &lt;= 6);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Console.WriteLine(result);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True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7012" y="4925704"/>
            <a:ext cx="8686800" cy="68580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bg-BG" sz="3400" dirty="0"/>
              <a:t>Пример</a:t>
            </a:r>
            <a:r>
              <a:rPr lang="en-US" sz="3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7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В програмирането често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проверяваме условия </a:t>
            </a:r>
            <a:r>
              <a:rPr lang="bg-BG" sz="3200" dirty="0"/>
              <a:t>и да извършване различни действия според резултата от проверката</a:t>
            </a:r>
            <a:endParaRPr lang="en-US" sz="3200" dirty="0"/>
          </a:p>
          <a:p>
            <a:pPr lvl="1"/>
            <a:r>
              <a:rPr lang="bg-BG" sz="3000" dirty="0"/>
              <a:t>Пример: въвеждаме оценка и проверяваме дали е отлична (</a:t>
            </a:r>
            <a:r>
              <a:rPr lang="en-US" sz="3000" dirty="0"/>
              <a:t>≤ 5.50)</a:t>
            </a:r>
            <a:endParaRPr lang="bg-BG" sz="3000" dirty="0"/>
          </a:p>
          <a:p>
            <a:pPr lvl="1"/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Прости проверки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3172122"/>
            <a:ext cx="10363200" cy="24191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grade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(grade &gt;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5.50)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Console.WriteLine("Excellent!");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412" y="5911839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Тестване на решението: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https://judge.softuni.bg/Contests/Practice/Index/613#0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Въвеждаме оценка, проверяваме дали е отлична или не е</a:t>
            </a:r>
            <a:endParaRPr lang="bg-BG" sz="3000" dirty="0"/>
          </a:p>
          <a:p>
            <a:pPr lvl="1"/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Проверки с </a:t>
            </a:r>
            <a:r>
              <a:rPr lang="en-US" dirty="0"/>
              <a:t>if</a:t>
            </a:r>
            <a:r>
              <a:rPr lang="bg-BG" dirty="0"/>
              <a:t>-</a:t>
            </a:r>
            <a:r>
              <a:rPr lang="en-US" dirty="0"/>
              <a:t>else </a:t>
            </a:r>
            <a:r>
              <a:rPr lang="bg-BG" dirty="0"/>
              <a:t>конструкция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1905000"/>
            <a:ext cx="10363200" cy="39272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grade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(grade &gt;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5.50)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Console.WriteLine("Excellent!");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Console.WriteLine("Not excellent.");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412" y="6015335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Тестване на решението: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https://judge.softuni.bg/Contests/Practice/Index/613#1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8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Къдравите скоби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r>
              <a:rPr lang="bg-BG" sz="3200" dirty="0"/>
              <a:t> въвеждат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блок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</a:t>
            </a:r>
            <a:r>
              <a:rPr lang="bg-BG" sz="3200" dirty="0"/>
              <a:t>група команди</a:t>
            </a:r>
            <a:r>
              <a:rPr lang="en-US" sz="3200" dirty="0"/>
              <a:t>)</a:t>
            </a:r>
          </a:p>
          <a:p>
            <a:pPr lvl="1"/>
            <a:r>
              <a:rPr lang="bg-BG" sz="3000" dirty="0"/>
              <a:t>Без скобите след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3000" dirty="0"/>
              <a:t> </a:t>
            </a:r>
            <a:r>
              <a:rPr lang="bg-BG" sz="3000" dirty="0"/>
              <a:t>се изпълнява само следващият ред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 къдравите скоби</a:t>
            </a:r>
            <a:r>
              <a:rPr lang="en-US" dirty="0"/>
              <a:t> { }</a:t>
            </a:r>
            <a:r>
              <a:rPr lang="bg-BG" dirty="0"/>
              <a:t> след </a:t>
            </a:r>
            <a:r>
              <a:rPr lang="en-US" dirty="0"/>
              <a:t>if</a:t>
            </a:r>
            <a:r>
              <a:rPr lang="bg-BG" dirty="0"/>
              <a:t> / </a:t>
            </a:r>
            <a:r>
              <a:rPr lang="en-US" dirty="0"/>
              <a:t>else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8011" y="2563368"/>
            <a:ext cx="5397003" cy="27515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</a:t>
            </a: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"red";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 </a:t>
            </a: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"red")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tomato</a:t>
            </a: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endParaRPr lang="it-IT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Console.WriteLine("banana");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Console.WriteLine("bye");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70612" y="2563365"/>
            <a:ext cx="5410200" cy="38595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</a:t>
            </a: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red</a:t>
            </a: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 </a:t>
            </a: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"red")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tomato</a:t>
            </a: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endParaRPr lang="it-IT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Console.WriteLine("banana");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Console.WriteLine("bye");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55002" y="5572254"/>
            <a:ext cx="1585800" cy="904746"/>
          </a:xfrm>
          <a:prstGeom prst="wedgeRoundRectCallout">
            <a:avLst>
              <a:gd name="adj1" fmla="val 51697"/>
              <a:gd name="adj2" fmla="val -876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</a:t>
            </a:r>
            <a:endParaRPr lang="bg-BG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41812" y="5721520"/>
            <a:ext cx="1466823" cy="547482"/>
          </a:xfrm>
          <a:prstGeom prst="wedgeRoundRectCallout">
            <a:avLst>
              <a:gd name="adj1" fmla="val 85379"/>
              <a:gd name="adj2" fmla="val -5862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</a:t>
            </a:r>
            <a:endParaRPr lang="bg-BG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460" y="3442648"/>
            <a:ext cx="4972023" cy="53340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926460" y="4335576"/>
            <a:ext cx="4972023" cy="53340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6254013" y="3429000"/>
            <a:ext cx="5174399" cy="1129352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6254013" y="4953236"/>
            <a:ext cx="5174399" cy="142026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21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Четно или нечетно – пример</a:t>
            </a:r>
            <a:endParaRPr lang="en-US" dirty="0"/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Проверка дали цяло число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четно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even) </a:t>
            </a:r>
            <a:r>
              <a:rPr lang="bg-BG" dirty="0"/>
              <a:t>или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нечетно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odd)</a:t>
            </a:r>
            <a:endParaRPr lang="en-US" sz="34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2812" y="1959592"/>
            <a:ext cx="10363200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 2 ==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Console.WriteLine("even");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Console.WriteLine("odd");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412" y="6096000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Тестване на решението: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https://judge.softuni.bg/Contests/Practice/Index/613#2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напише програма, която чете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две цели числа </a:t>
            </a:r>
            <a:r>
              <a:rPr lang="bg-BG" dirty="0"/>
              <a:t>и извежда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по-голямото </a:t>
            </a:r>
            <a:r>
              <a:rPr lang="bg-BG" dirty="0"/>
              <a:t>от тях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По-голямото число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2541896"/>
            <a:ext cx="10363202" cy="338400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Console.WriteLine("Enter two integers:");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num1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num2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(num1 &gt; num2)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Console.WriteLine("Greater number: " + num1); 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Console.WriteLine("Greater number: " + num2); }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412" y="6123296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Тестване на решението: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https://judge.softuni.bg/Contests/Practice/Index/613#3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6168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0</TotalTime>
  <Words>1060</Words>
  <Application>Microsoft Office PowerPoint</Application>
  <PresentationFormat>Custom</PresentationFormat>
  <Paragraphs>190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Логически проверки</vt:lpstr>
      <vt:lpstr>Съдържание</vt:lpstr>
      <vt:lpstr>Сравняване на числа</vt:lpstr>
      <vt:lpstr>Оператори за сравнение</vt:lpstr>
      <vt:lpstr>Прости проверки</vt:lpstr>
      <vt:lpstr>Проверки с if-else конструкция</vt:lpstr>
      <vt:lpstr>За къдравите скоби { } след if / else</vt:lpstr>
      <vt:lpstr>Четно или нечетно – пример</vt:lpstr>
      <vt:lpstr>По-голямото число – пример</vt:lpstr>
      <vt:lpstr>Живот на променлива</vt:lpstr>
      <vt:lpstr>Живот на променлива</vt:lpstr>
      <vt:lpstr>Прости if конструкции</vt:lpstr>
      <vt:lpstr>Какво научихме днес?</vt:lpstr>
      <vt:lpstr>Логически изрази и проверки</vt:lpstr>
      <vt:lpstr>Лиценз</vt:lpstr>
      <vt:lpstr>Безплатни обучения в СофтУни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 изрази и проверки</dc:title>
  <dc:subject>Coding 101 Course</dc:subject>
  <dc:creator/>
  <cp:keywords>Sofware University, SoftUni, programming, coding, software development, education, training, course, курс, програмиране, кодене, кодиране, СофтУни</cp:keywords>
  <dc:description>https://softuni.bg/courses/programming-basics/</dc:description>
  <cp:lastModifiedBy/>
  <cp:revision>1</cp:revision>
  <dcterms:created xsi:type="dcterms:W3CDTF">2014-01-02T17:00:34Z</dcterms:created>
  <dcterms:modified xsi:type="dcterms:W3CDTF">2017-06-05T20:08:57Z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