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2"/>
  </p:sldMasterIdLst>
  <p:notesMasterIdLst>
    <p:notesMasterId r:id="rId19"/>
  </p:notesMasterIdLst>
  <p:handoutMasterIdLst>
    <p:handoutMasterId r:id="rId20"/>
  </p:handoutMasterIdLst>
  <p:sldIdLst>
    <p:sldId id="479" r:id="rId3"/>
    <p:sldId id="276" r:id="rId4"/>
    <p:sldId id="460" r:id="rId5"/>
    <p:sldId id="446" r:id="rId6"/>
    <p:sldId id="456" r:id="rId7"/>
    <p:sldId id="458" r:id="rId8"/>
    <p:sldId id="457" r:id="rId9"/>
    <p:sldId id="448" r:id="rId10"/>
    <p:sldId id="455" r:id="rId11"/>
    <p:sldId id="474" r:id="rId12"/>
    <p:sldId id="475" r:id="rId13"/>
    <p:sldId id="476" r:id="rId14"/>
    <p:sldId id="459" r:id="rId15"/>
    <p:sldId id="349" r:id="rId16"/>
    <p:sldId id="477" r:id="rId17"/>
    <p:sldId id="481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72A"/>
    <a:srgbClr val="FFF0D9"/>
    <a:srgbClr val="F0F5FA"/>
    <a:srgbClr val="1A8AFA"/>
    <a:srgbClr val="0097CC"/>
    <a:srgbClr val="FDFFFF"/>
    <a:srgbClr val="603A14"/>
    <a:srgbClr val="E85C0E"/>
    <a:srgbClr val="BAB398"/>
    <a:srgbClr val="ADA485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0" autoAdjust="0"/>
    <p:restoredTop sz="94533" autoAdjust="0"/>
  </p:normalViewPr>
  <p:slideViewPr>
    <p:cSldViewPr>
      <p:cViewPr varScale="1">
        <p:scale>
          <a:sx n="82" d="100"/>
          <a:sy n="82" d="100"/>
        </p:scale>
        <p:origin x="576" y="67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2" d="100"/>
          <a:sy n="62" d="100"/>
        </p:scale>
        <p:origin x="315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  <p:sp>
        <p:nvSpPr>
          <p:cNvPr id="4" name="Footer Placeholder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Created by the </a:t>
            </a:r>
            <a:r>
              <a:rPr lang="en-US" sz="1000" b="1" dirty="0"/>
              <a:t>Software University Foundation</a:t>
            </a:r>
            <a:r>
              <a:rPr lang="en-US" sz="1000" dirty="0"/>
              <a:t> – </a:t>
            </a:r>
            <a:r>
              <a:rPr lang="en-US" sz="1000" u="sng" dirty="0">
                <a:hlinkClick r:id="rId2"/>
              </a:rPr>
              <a:t>https://softuni.foundation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16-Dec-19</a:t>
            </a:fld>
            <a:endParaRPr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s://softuni.foundation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2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3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  <p:sp>
        <p:nvSpPr>
          <p:cNvPr id="5" name="Slide Notes Placeholder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3" name="Date Placeholder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16-Dec-19</a:t>
            </a:fld>
            <a:endParaRPr lang="en-US" dirty="0"/>
          </a:p>
        </p:txBody>
      </p:sp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oftuni.foundation/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</a:t>
            </a:fld>
            <a:endParaRPr lang="en-US" dirty="0"/>
          </a:p>
        </p:txBody>
      </p:sp>
      <p:sp>
        <p:nvSpPr>
          <p:cNvPr id="7" name="Footer Placeholder">
            <a:extLst>
              <a:ext uri="{FF2B5EF4-FFF2-40B4-BE49-F238E27FC236}">
                <a16:creationId xmlns:a16="http://schemas.microsoft.com/office/drawing/2014/main" id="{CA73C696-49FF-497B-B78B-C249F821B9A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8195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9368DC0-A456-4CCA-BE8A-B308D836AE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3794850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A2D2996F-7113-4881-8558-EE2FEFE80B4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35376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3CE0147A-9AA0-4882-81B0-EAA665DEDCE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69470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Footer Placeholder">
            <a:extLst>
              <a:ext uri="{FF2B5EF4-FFF2-40B4-BE49-F238E27FC236}">
                <a16:creationId xmlns:a16="http://schemas.microsoft.com/office/drawing/2014/main" id="{83CA5F30-8C05-4DFF-8766-B44D02502FB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dirty="0"/>
              <a:t>Created by the </a:t>
            </a:r>
            <a:r>
              <a:rPr lang="en-US" b="1" dirty="0"/>
              <a:t>Software University Foundation</a:t>
            </a:r>
            <a:r>
              <a:rPr lang="en-US" dirty="0"/>
              <a:t> – </a:t>
            </a:r>
            <a:r>
              <a:rPr lang="en-US" u="sng" dirty="0">
                <a:hlinkClick r:id="rId3"/>
              </a:rPr>
              <a:t>https://softuni.foundation</a:t>
            </a:r>
            <a:endParaRPr lang="en-US" dirty="0"/>
          </a:p>
          <a:p>
            <a:r>
              <a:rPr lang="en-US" dirty="0"/>
              <a:t>This work is licensed under the </a:t>
            </a:r>
            <a:r>
              <a:rPr lang="en-US" u="sng" noProof="1">
                <a:hlinkClick r:id="rId4"/>
              </a:rPr>
              <a:t>Creative Commons Attribution-NonCommercial-ShareAlike</a:t>
            </a:r>
            <a:r>
              <a:rPr lang="en-US" noProof="1"/>
              <a:t> </a:t>
            </a:r>
            <a:r>
              <a:rPr lang="en-US" dirty="0"/>
              <a:t>license.</a:t>
            </a:r>
          </a:p>
        </p:txBody>
      </p:sp>
    </p:spTree>
    <p:extLst>
      <p:ext uri="{BB962C8B-B14F-4D97-AF65-F5344CB8AC3E}">
        <p14:creationId xmlns:p14="http://schemas.microsoft.com/office/powerpoint/2010/main" val="144381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Company Web Site Placeholder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  <p:sp>
        <p:nvSpPr>
          <p:cNvPr id="34" name="Company Name Placeholder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3" name="Author Web Site Placeholder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24988"/>
            <a:ext cx="3187613" cy="369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2" name="Author Position Placeholder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68556"/>
            <a:ext cx="3187614" cy="375194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5" name="Author Name Placeholder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76826"/>
            <a:ext cx="3187613" cy="49964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Slide Picture Placeholder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" name="Presentation Subtitle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" name="Presentation Title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5849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22" name="Slide Content Placeholder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04822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79958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Subtitle"/>
          <p:cNvSpPr>
            <a:spLocks noGrp="1"/>
          </p:cNvSpPr>
          <p:nvPr>
            <p:ph type="body" idx="1" hasCustomPrompt="1"/>
          </p:nvPr>
        </p:nvSpPr>
        <p:spPr>
          <a:xfrm>
            <a:off x="912812" y="5754968"/>
            <a:ext cx="10363200" cy="719034"/>
          </a:xfrm>
        </p:spPr>
        <p:txBody>
          <a:bodyPr wrap="square"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5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912812" y="4953000"/>
            <a:ext cx="10363200" cy="820600"/>
          </a:xfrm>
        </p:spPr>
        <p:txBody>
          <a:bodyPr wrap="square"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740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78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11823173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60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8565"/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1218565"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Slide Text Placeholder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2" name="Slide Title Placeholder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16344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hdr="0" ftr="0" dt="0"/>
  <p:txStyles>
    <p:titleStyle>
      <a:lvl1pPr algn="l" defTabSz="1218565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800" indent="-304800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indent="-231775" algn="l" defTabSz="1218565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1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29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7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565" indent="-231775" algn="l" defTabSz="1218565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165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creativecommons.org/licenses/by-nc-sa/4.0" TargetMode="External"/><Relationship Id="rId7" Type="http://schemas.openxmlformats.org/officeDocument/2006/relationships/hyperlink" Target="https://mon.b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softuni.foundation/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png"/><Relationship Id="rId9" Type="http://schemas.openxmlformats.org/officeDocument/2006/relationships/hyperlink" Target="https://it-kariera.mon.bg/e-learni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579812" y="609600"/>
            <a:ext cx="7910299" cy="1095352"/>
          </a:xfrm>
        </p:spPr>
        <p:txBody>
          <a:bodyPr>
            <a:normAutofit/>
          </a:bodyPr>
          <a:lstStyle/>
          <a:p>
            <a:r>
              <a:rPr lang="bg-BG" dirty="0"/>
              <a:t>Серия от проверки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79812" y="1839793"/>
            <a:ext cx="7910299" cy="1311301"/>
          </a:xfrm>
        </p:spPr>
        <p:txBody>
          <a:bodyPr>
            <a:normAutofit lnSpcReduction="10000"/>
          </a:bodyPr>
          <a:lstStyle/>
          <a:p>
            <a:r>
              <a:rPr lang="bg-BG" dirty="0"/>
              <a:t>Условна конструкция</a:t>
            </a:r>
          </a:p>
          <a:p>
            <a:r>
              <a:rPr lang="en-US" dirty="0"/>
              <a:t>if-else</a:t>
            </a:r>
            <a:r>
              <a:rPr lang="bg-BG" dirty="0"/>
              <a:t>-</a:t>
            </a:r>
            <a:r>
              <a:rPr lang="en-US" dirty="0"/>
              <a:t>if-else…</a:t>
            </a:r>
          </a:p>
        </p:txBody>
      </p:sp>
      <p:pic>
        <p:nvPicPr>
          <p:cNvPr id="21" name="Picture 3" descr="http://ts4.mm.bing.net/images/thumbnail.aspx?q=1335231651531&amp;id=bd29de2236c1e91f9ccab37fa353e830&amp;url=http%3a%2f%2fwww.webdesign.org%2fimg_articles%2f8231%2fIf-Else-Statements.jpg">
            <a:extLst>
              <a:ext uri="{FF2B5EF4-FFF2-40B4-BE49-F238E27FC236}">
                <a16:creationId xmlns:a16="http://schemas.microsoft.com/office/drawing/2014/main" id="{1B16C195-A6CB-4099-B0E5-67485DA14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555010" y="3905194"/>
            <a:ext cx="4066379" cy="23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4" title="CC-BY-NC-SA License">
            <a:hlinkClick r:id="rId4" tooltip="This work is licensed under the &quot;Creative Commons Attribution-NonCommercial-ShareAlike 4.0 International&quot; license"/>
            <a:extLst>
              <a:ext uri="{FF2B5EF4-FFF2-40B4-BE49-F238E27FC236}">
                <a16:creationId xmlns:a16="http://schemas.microsoft.com/office/drawing/2014/main" id="{183E2995-DE9F-4078-B7A5-7A660E72D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5783" y="4076772"/>
            <a:ext cx="2175525" cy="761165"/>
          </a:xfrm>
          <a:prstGeom prst="roundRect">
            <a:avLst>
              <a:gd name="adj" fmla="val 3940"/>
            </a:avLst>
          </a:prstGeom>
          <a:solidFill>
            <a:srgbClr val="231F20">
              <a:alpha val="50000"/>
            </a:srgbClr>
          </a:solidFill>
          <a:ln>
            <a:solidFill>
              <a:schemeClr val="accent1">
                <a:lumMod val="75000"/>
                <a:alpha val="50000"/>
              </a:schemeClr>
            </a:solidFill>
          </a:ln>
        </p:spPr>
      </p:pic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0DF2C76B-1089-45BA-8764-5635C74C43E1}"/>
              </a:ext>
            </a:extLst>
          </p:cNvPr>
          <p:cNvSpPr txBox="1">
            <a:spLocks/>
          </p:cNvSpPr>
          <p:nvPr/>
        </p:nvSpPr>
        <p:spPr bwMode="auto">
          <a:xfrm>
            <a:off x="760413" y="4998598"/>
            <a:ext cx="3187614" cy="444343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 noProof="1"/>
              <a:t>Учителски</a:t>
            </a:r>
            <a:r>
              <a:rPr lang="bg-BG"/>
              <a:t> екип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9CEF2183-8C17-42AF-AA2C-4D495481875C}"/>
              </a:ext>
            </a:extLst>
          </p:cNvPr>
          <p:cNvSpPr txBox="1">
            <a:spLocks/>
          </p:cNvSpPr>
          <p:nvPr/>
        </p:nvSpPr>
        <p:spPr bwMode="auto">
          <a:xfrm>
            <a:off x="760412" y="5403725"/>
            <a:ext cx="3187613" cy="382788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g-BG"/>
              <a:t>Обучение за ИТ кариера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0B2F64C2-A699-4E50-9A60-F4199312205A}"/>
              </a:ext>
            </a:extLst>
          </p:cNvPr>
          <p:cNvSpPr txBox="1">
            <a:spLocks/>
          </p:cNvSpPr>
          <p:nvPr/>
        </p:nvSpPr>
        <p:spPr bwMode="auto">
          <a:xfrm>
            <a:off x="760412" y="5690893"/>
            <a:ext cx="3810000" cy="458462"/>
          </a:xfrm>
          <a:prstGeom prst="rect">
            <a:avLst/>
          </a:prstGeom>
          <a:noFill/>
          <a:effectLst/>
        </p:spPr>
        <p:txBody>
          <a:bodyPr vert="horz" wrap="square" lIns="36000" tIns="36000" rIns="36000" bIns="36000" rtlCol="0" anchor="ctr" anchorCtr="0">
            <a:spAutoFit/>
          </a:bodyPr>
          <a:lstStyle>
            <a:lvl1pPr marL="0" indent="0" algn="l" defTabSz="1218987" rtl="0" eaLnBrk="1" fontAlgn="base" latinLnBrk="0" hangingPunct="1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  <a:lvl2pPr marL="60949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Char char="§"/>
              <a:defRPr sz="3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Char char="§"/>
              <a:defRPr sz="3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Char char="§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6" algn="l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Char char="§"/>
              <a:defRPr sz="2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2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6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hlinkClick r:id="rId6"/>
              </a:rPr>
              <a:t>https://it-kariera.mon.bg/e-learning/</a:t>
            </a:r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CABC1C4-5B5A-46FC-9D1C-EB1AD4D2CEF9}"/>
              </a:ext>
            </a:extLst>
          </p:cNvPr>
          <p:cNvSpPr txBox="1"/>
          <p:nvPr/>
        </p:nvSpPr>
        <p:spPr>
          <a:xfrm rot="641151">
            <a:off x="5524964" y="3543715"/>
            <a:ext cx="2510495" cy="722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Увод в</a:t>
            </a:r>
          </a:p>
          <a:p>
            <a:pPr algn="ctr">
              <a:lnSpc>
                <a:spcPct val="85000"/>
              </a:lnSpc>
            </a:pPr>
            <a:r>
              <a:rPr lang="bg-BG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програмирането</a:t>
            </a:r>
            <a:endParaRPr lang="en-US" b="1" spc="50" dirty="0">
              <a:ln w="9525" cmpd="sng">
                <a:solidFill>
                  <a:srgbClr val="FFA72A"/>
                </a:solidFill>
                <a:prstDash val="solid"/>
              </a:ln>
              <a:solidFill>
                <a:srgbClr val="FFF0D9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AF65F08-632B-457F-A160-1292F5F7EB2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7131" y="3940552"/>
            <a:ext cx="2253081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619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800600"/>
            <a:ext cx="10363200" cy="820600"/>
          </a:xfrm>
        </p:spPr>
        <p:txBody>
          <a:bodyPr/>
          <a:lstStyle/>
          <a:p>
            <a:r>
              <a:rPr lang="bg-BG" dirty="0"/>
              <a:t>Дебъгване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912813" y="5651472"/>
            <a:ext cx="10363200" cy="719034"/>
          </a:xfrm>
        </p:spPr>
        <p:txBody>
          <a:bodyPr/>
          <a:lstStyle/>
          <a:p>
            <a:r>
              <a:rPr lang="bg-BG" dirty="0"/>
              <a:t>Прости операции с дебъгер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143" y="990600"/>
            <a:ext cx="3886540" cy="4115141"/>
          </a:xfrm>
          <a:prstGeom prst="rect">
            <a:avLst/>
          </a:prstGeom>
        </p:spPr>
      </p:pic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610CACD8-8327-4AB4-A621-7D65224FCF43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755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Процес на „закачане“ към изпълнението на програмата, което ни позволява да проследи</a:t>
            </a:r>
            <a:r>
              <a:rPr lang="bg-BG" dirty="0">
                <a:sym typeface="+mn-ea"/>
              </a:rPr>
              <a:t>м</a:t>
            </a:r>
            <a:r>
              <a:rPr lang="bg-BG" dirty="0"/>
              <a:t> процеса на изпълнение </a:t>
            </a:r>
          </a:p>
          <a:p>
            <a:pPr lvl="1"/>
            <a:r>
              <a:rPr lang="bg-BG" dirty="0"/>
              <a:t>Така можем да откриваме грешки в програмата (бъгове)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Дебъгване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3196912"/>
            <a:ext cx="7010402" cy="335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6D7DEA71-2AC8-4843-8F1F-BA574A832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677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Натискане на </a:t>
            </a:r>
            <a:r>
              <a:rPr lang="en-US" dirty="0"/>
              <a:t>[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F10</a:t>
            </a:r>
            <a:r>
              <a:rPr lang="en-US" dirty="0"/>
              <a:t>]</a:t>
            </a:r>
            <a:r>
              <a:rPr lang="bg-BG" dirty="0"/>
              <a:t> ще стартира програмата в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debug</a:t>
            </a:r>
            <a:r>
              <a:rPr lang="bg-BG" dirty="0"/>
              <a:t> режим.</a:t>
            </a:r>
          </a:p>
          <a:p>
            <a:r>
              <a:rPr lang="bg-BG" dirty="0"/>
              <a:t>Можем да преминем към следващата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стъпка</a:t>
            </a:r>
            <a:r>
              <a:rPr lang="bg-BG" dirty="0"/>
              <a:t> отново </a:t>
            </a:r>
            <a:r>
              <a:rPr lang="en-US" dirty="0"/>
              <a:t>[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F10</a:t>
            </a:r>
            <a:r>
              <a:rPr lang="en-US" dirty="0"/>
              <a:t>]</a:t>
            </a:r>
          </a:p>
          <a:p>
            <a:r>
              <a:rPr lang="bg-BG" dirty="0"/>
              <a:t>Можем да създаваме</a:t>
            </a:r>
            <a:r>
              <a:rPr lang="en-US" dirty="0"/>
              <a:t> </a:t>
            </a:r>
            <a:r>
              <a:rPr lang="bg-BG" dirty="0">
                <a:sym typeface="+mn-ea"/>
              </a:rPr>
              <a:t>с </a:t>
            </a:r>
            <a:r>
              <a:rPr lang="en-US" dirty="0"/>
              <a:t>[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F9</a:t>
            </a:r>
            <a:r>
              <a:rPr lang="en-US" dirty="0"/>
              <a:t>]</a:t>
            </a:r>
            <a:r>
              <a:rPr lang="bg-BG" dirty="0"/>
              <a:t> стопери –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breakpoints</a:t>
            </a:r>
          </a:p>
          <a:p>
            <a:pPr lvl="1"/>
            <a:r>
              <a:rPr lang="bg-BG" dirty="0"/>
              <a:t>До тях можем да стигнем </a:t>
            </a:r>
            <a:r>
              <a:rPr lang="bg-BG" dirty="0">
                <a:sym typeface="+mn-ea"/>
              </a:rPr>
              <a:t>директно</a:t>
            </a:r>
            <a:r>
              <a:rPr lang="x-none" altLang="bg-BG" dirty="0">
                <a:sym typeface="+mn-ea"/>
              </a:rPr>
              <a:t>,</a:t>
            </a:r>
            <a:r>
              <a:rPr lang="bg-BG" dirty="0">
                <a:sym typeface="+mn-ea"/>
              </a:rPr>
              <a:t> </a:t>
            </a:r>
            <a:r>
              <a:rPr lang="bg-BG" dirty="0"/>
              <a:t>изпо</a:t>
            </a:r>
            <a:r>
              <a:rPr lang="bg-BG" dirty="0">
                <a:sym typeface="+mn-ea"/>
              </a:rPr>
              <a:t>л</a:t>
            </a:r>
            <a:r>
              <a:rPr lang="bg-BG" dirty="0"/>
              <a:t>звайки </a:t>
            </a:r>
            <a:r>
              <a:rPr lang="en-US" dirty="0"/>
              <a:t>[</a:t>
            </a:r>
            <a:r>
              <a:rPr lang="en-US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F5</a:t>
            </a:r>
            <a:r>
              <a:rPr lang="en-US" dirty="0"/>
              <a:t>]</a:t>
            </a:r>
            <a:endParaRPr lang="bg-BG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Дебъгване във </a:t>
            </a:r>
            <a:r>
              <a:rPr lang="en-US" dirty="0"/>
              <a:t>Visual Studio</a:t>
            </a:r>
            <a:endParaRPr lang="en-GB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A374B901-D77B-4C6C-BF4C-2EC2B59579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08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813" y="4898408"/>
            <a:ext cx="10363200" cy="820600"/>
          </a:xfrm>
        </p:spPr>
        <p:txBody>
          <a:bodyPr/>
          <a:lstStyle/>
          <a:p>
            <a:r>
              <a:rPr lang="bg-BG" dirty="0"/>
              <a:t>Задачи със серия от проверки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2813" y="5727672"/>
            <a:ext cx="10363200" cy="692873"/>
          </a:xfrm>
        </p:spPr>
        <p:txBody>
          <a:bodyPr/>
          <a:lstStyle/>
          <a:p>
            <a:r>
              <a:rPr lang="bg-BG" dirty="0"/>
              <a:t>Работа на живо в клас (</a:t>
            </a:r>
            <a:r>
              <a:rPr lang="bg-BG" noProof="1"/>
              <a:t>лаб</a:t>
            </a:r>
            <a:r>
              <a:rPr lang="bg-BG" dirty="0"/>
              <a:t>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84" y="734704"/>
            <a:ext cx="5975288" cy="2286000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1690" y="2079008"/>
            <a:ext cx="6403030" cy="2514600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8012" y="1447801"/>
            <a:ext cx="7010400" cy="2318508"/>
          </a:xfrm>
          <a:prstGeom prst="rect">
            <a:avLst/>
          </a:prstGeom>
          <a:ln>
            <a:solidFill>
              <a:schemeClr val="bg1">
                <a:lumMod val="50000"/>
                <a:lumOff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6011F69C-86A2-488F-ADB5-E24C1E5362A4}"/>
              </a:ext>
            </a:extLst>
          </p:cNvPr>
          <p:cNvSpPr txBox="1">
            <a:spLocks/>
          </p:cNvSpPr>
          <p:nvPr/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defPPr>
              <a:defRPr lang="en-US"/>
            </a:defPPr>
            <a:lvl1pPr marL="0" algn="r" defTabSz="1218987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98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48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97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46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960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453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947" algn="l" defTabSz="1218987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63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0413" y="1012208"/>
            <a:ext cx="11804822" cy="5570355"/>
          </a:xfrm>
        </p:spPr>
        <p:txBody>
          <a:bodyPr>
            <a:normAutofit/>
          </a:bodyPr>
          <a:lstStyle/>
          <a:p>
            <a:r>
              <a:rPr lang="bg-BG" sz="3200" dirty="0"/>
              <a:t>Конструкция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if-else-if-else…</a:t>
            </a:r>
            <a:r>
              <a:rPr lang="en-US" sz="3200" dirty="0"/>
              <a:t> </a:t>
            </a:r>
            <a:r>
              <a:rPr lang="bg-BG" sz="3200" dirty="0"/>
              <a:t>: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/>
              <a:t>Какво научихме днес?</a:t>
            </a:r>
            <a:endParaRPr lang="en-US" dirty="0"/>
          </a:p>
        </p:txBody>
      </p:sp>
      <p:pic>
        <p:nvPicPr>
          <p:cNvPr id="7" name="Picture 2" descr="C:\Users\Ivan\Desktop\elements_presentations\summary_pi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412" y="1913121"/>
            <a:ext cx="318413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688196" y="1774208"/>
            <a:ext cx="3352800" cy="470898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</a:t>
            </a:r>
            <a:r>
              <a:rPr lang="bg-BG" sz="25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условие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endParaRPr lang="bg-BG" sz="25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500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група команди;</a:t>
            </a:r>
            <a:endParaRPr lang="en-US" sz="2500" b="1" i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bg-BG" sz="25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  <a:r>
              <a:rPr lang="bg-BG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</a:t>
            </a:r>
            <a:r>
              <a:rPr lang="bg-BG" sz="25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условие2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500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група команди;</a:t>
            </a:r>
            <a:endParaRPr lang="en-US" sz="2500" b="1" i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  <a:endParaRPr lang="bg-BG" sz="25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</a:t>
            </a:r>
            <a:r>
              <a:rPr lang="bg-BG" sz="2500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група команди;</a:t>
            </a:r>
            <a:endParaRPr lang="en-US" sz="2500" b="1" i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4420407" y="1779895"/>
            <a:ext cx="3655205" cy="470898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</a:t>
            </a:r>
            <a:r>
              <a:rPr lang="bg-BG" sz="25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условие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  <a:endParaRPr lang="bg-BG" sz="25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500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единична_команда;</a:t>
            </a:r>
            <a:endParaRPr lang="en-US" sz="2500" b="1" i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  <a:r>
              <a:rPr lang="bg-BG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</a:t>
            </a:r>
            <a:r>
              <a:rPr lang="bg-BG" sz="25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условие2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500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единична_команда;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  <a:r>
              <a:rPr lang="bg-BG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</a:t>
            </a:r>
            <a:r>
              <a:rPr lang="bg-BG" sz="25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условие3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500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единична_команда;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  <a:r>
              <a:rPr lang="bg-BG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</a:t>
            </a:r>
            <a:r>
              <a:rPr lang="bg-BG" sz="25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условие4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500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единична_команда;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  <a:r>
              <a:rPr lang="bg-BG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</a:t>
            </a:r>
            <a:r>
              <a:rPr lang="bg-BG" sz="25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условие5</a:t>
            </a: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500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единична_команда;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5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500" b="1" i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единична_команда;</a:t>
            </a:r>
            <a:endParaRPr lang="en-US" sz="25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5" name="Picture 3" descr="http://ts4.mm.bing.net/images/thumbnail.aspx?q=1335231651531&amp;id=bd29de2236c1e91f9ccab37fa353e830&amp;url=http%3a%2f%2fwww.webdesign.org%2fimg_articles%2f8231%2fIf-Else-Statements.jpg"/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426258" y="4595656"/>
            <a:ext cx="3085262" cy="1777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lide Number Placeholder">
            <a:extLst>
              <a:ext uri="{FF2B5EF4-FFF2-40B4-BE49-F238E27FC236}">
                <a16:creationId xmlns:a16="http://schemas.microsoft.com/office/drawing/2014/main" id="{9BED5B3E-9894-4C9E-A43C-B15B1503E1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5597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Серия от проверки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51754"/>
          </a:xfrm>
        </p:spPr>
        <p:txBody>
          <a:bodyPr/>
          <a:lstStyle/>
          <a:p>
            <a:r>
              <a:rPr lang="en-US">
                <a:hlinkClick r:id="rId3"/>
              </a:rPr>
              <a:t>https://it-kariera.mon.bg/e-learning/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1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46037" y="1066799"/>
            <a:ext cx="11891975" cy="5654677"/>
          </a:xfrm>
        </p:spPr>
        <p:txBody>
          <a:bodyPr>
            <a:normAutofit/>
          </a:bodyPr>
          <a:lstStyle/>
          <a:p>
            <a:r>
              <a:rPr lang="bg-BG" sz="2900" dirty="0"/>
              <a:t>Настоящият курс </a:t>
            </a:r>
            <a:r>
              <a:rPr lang="en-US" sz="2900" dirty="0"/>
              <a:t>(</a:t>
            </a:r>
            <a:r>
              <a:rPr lang="bg-BG" sz="2900" dirty="0"/>
              <a:t>презентации</a:t>
            </a:r>
            <a:r>
              <a:rPr lang="en-US" sz="2900" dirty="0"/>
              <a:t>, </a:t>
            </a:r>
            <a:r>
              <a:rPr lang="bg-BG" sz="2900" dirty="0"/>
              <a:t>примери</a:t>
            </a:r>
            <a:r>
              <a:rPr lang="en-US" sz="2900" dirty="0"/>
              <a:t>, </a:t>
            </a:r>
            <a:r>
              <a:rPr lang="bg-BG" sz="2900" dirty="0"/>
              <a:t>задачи, упражнения и др.</a:t>
            </a:r>
            <a:r>
              <a:rPr lang="en-US" sz="2900" dirty="0"/>
              <a:t>)</a:t>
            </a:r>
            <a:r>
              <a:rPr lang="bg-BG" sz="2900" dirty="0"/>
              <a:t> е разработен за нуждите на Национална програма "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Обучение за ИТ кариера</a:t>
            </a:r>
            <a:r>
              <a:rPr lang="bg-BG" sz="2900" dirty="0"/>
              <a:t>" на МОН за подготовка по професия "Приложен програмист"</a:t>
            </a:r>
          </a:p>
          <a:p>
            <a:endParaRPr lang="bg-BG" sz="2900" dirty="0"/>
          </a:p>
          <a:p>
            <a:endParaRPr lang="bg-BG" sz="2900" dirty="0"/>
          </a:p>
          <a:p>
            <a:r>
              <a:rPr lang="bg-BG" sz="2900" dirty="0"/>
              <a:t>Курсът е базиран на учебно съдържание и методика, предоставени от </a:t>
            </a:r>
            <a:r>
              <a:rPr lang="bg-BG" sz="2900" b="1" dirty="0">
                <a:solidFill>
                  <a:schemeClr val="tx2">
                    <a:lumMod val="75000"/>
                  </a:schemeClr>
                </a:solidFill>
              </a:rPr>
              <a:t>фондация "Софтуерен университет" </a:t>
            </a:r>
            <a:r>
              <a:rPr lang="bg-BG" sz="2900" dirty="0"/>
              <a:t>и се разпространява под свободен</a:t>
            </a:r>
            <a:r>
              <a:rPr lang="bg-BG" sz="29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2900" dirty="0"/>
              <a:t>лиценз</a:t>
            </a:r>
            <a:r>
              <a:rPr lang="en-US" sz="2900" b="1" dirty="0">
                <a:solidFill>
                  <a:schemeClr val="tx2">
                    <a:lumMod val="75000"/>
                  </a:schemeClr>
                </a:solidFill>
              </a:rPr>
              <a:t> CC-BY-NC-SA</a:t>
            </a:r>
            <a:endParaRPr lang="bg-BG" sz="2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Logos">
            <a:extLst>
              <a:ext uri="{FF2B5EF4-FFF2-40B4-BE49-F238E27FC236}">
                <a16:creationId xmlns:a16="http://schemas.microsoft.com/office/drawing/2014/main" id="{40A26E2B-FAAA-4165-9B90-2760644E8132}"/>
              </a:ext>
            </a:extLst>
          </p:cNvPr>
          <p:cNvGrpSpPr/>
          <p:nvPr/>
        </p:nvGrpSpPr>
        <p:grpSpPr>
          <a:xfrm>
            <a:off x="2970212" y="5553269"/>
            <a:ext cx="6016452" cy="873381"/>
            <a:chOff x="2970212" y="5562600"/>
            <a:chExt cx="6016452" cy="873381"/>
          </a:xfrm>
        </p:grpSpPr>
        <p:pic>
          <p:nvPicPr>
            <p:cNvPr id="22" name="Logo CC-BY-NC-SA">
              <a:hlinkClick r:id="rId3"/>
              <a:extLst>
                <a:ext uri="{FF2B5EF4-FFF2-40B4-BE49-F238E27FC236}">
                  <a16:creationId xmlns:a16="http://schemas.microsoft.com/office/drawing/2014/main" id="{F7FF078B-D7E3-4FDC-B697-3E0B738E78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1612" y="5562600"/>
              <a:ext cx="2435052" cy="873380"/>
            </a:xfrm>
            <a:prstGeom prst="rect">
              <a:avLst/>
            </a:prstGeom>
          </p:spPr>
        </p:pic>
        <p:pic>
          <p:nvPicPr>
            <p:cNvPr id="20" name="Logo SoftUni Foundation" descr="A picture containing plate, drawing&#10;&#10;Description automatically generated">
              <a:hlinkClick r:id="rId5"/>
              <a:extLst>
                <a:ext uri="{FF2B5EF4-FFF2-40B4-BE49-F238E27FC236}">
                  <a16:creationId xmlns:a16="http://schemas.microsoft.com/office/drawing/2014/main" id="{99622D04-ADD1-4DB1-A02F-2D61BE27A1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0212" y="5562600"/>
              <a:ext cx="3121158" cy="873381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</p:grpSp>
      <p:grpSp>
        <p:nvGrpSpPr>
          <p:cNvPr id="5" name="Group Logos">
            <a:extLst>
              <a:ext uri="{FF2B5EF4-FFF2-40B4-BE49-F238E27FC236}">
                <a16:creationId xmlns:a16="http://schemas.microsoft.com/office/drawing/2014/main" id="{0602D838-02AF-4A2B-9E34-F6768ABCBB84}"/>
              </a:ext>
            </a:extLst>
          </p:cNvPr>
          <p:cNvGrpSpPr/>
          <p:nvPr/>
        </p:nvGrpSpPr>
        <p:grpSpPr>
          <a:xfrm>
            <a:off x="3112083" y="2715207"/>
            <a:ext cx="5709475" cy="970203"/>
            <a:chOff x="3112083" y="2705876"/>
            <a:chExt cx="5709475" cy="970203"/>
          </a:xfrm>
        </p:grpSpPr>
        <p:pic>
          <p:nvPicPr>
            <p:cNvPr id="10" name="Logo IT Career" descr="A close up of a logo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C6B4761B-EE8B-460E-A5AF-6A003F255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2083" y="2705879"/>
              <a:ext cx="2837416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</p:pic>
        <p:pic>
          <p:nvPicPr>
            <p:cNvPr id="12" name="Logo Ministry of Education">
              <a:hlinkClick r:id="rId9"/>
              <a:extLst>
                <a:ext uri="{FF2B5EF4-FFF2-40B4-BE49-F238E27FC236}">
                  <a16:creationId xmlns:a16="http://schemas.microsoft.com/office/drawing/2014/main" id="{E65F853D-4D5F-404D-B9AA-6840D11022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6718" y="2705876"/>
              <a:ext cx="2104840" cy="970200"/>
            </a:xfrm>
            <a:prstGeom prst="roundRect">
              <a:avLst>
                <a:gd name="adj" fmla="val 4326"/>
              </a:avLst>
            </a:prstGeom>
            <a:noFill/>
            <a:ln>
              <a:solidFill>
                <a:schemeClr val="accent2">
                  <a:lumMod val="7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8815" y="40341"/>
            <a:ext cx="11849197" cy="1110780"/>
          </a:xfrm>
        </p:spPr>
        <p:txBody>
          <a:bodyPr>
            <a:normAutofit/>
          </a:bodyPr>
          <a:lstStyle/>
          <a:p>
            <a:r>
              <a:rPr lang="bg-BG" dirty="0"/>
              <a:t>Министерство на образованието и науката (МОН)</a:t>
            </a:r>
            <a:endParaRPr lang="en-US" dirty="0"/>
          </a:p>
        </p:txBody>
      </p:sp>
      <p:sp>
        <p:nvSpPr>
          <p:cNvPr id="11" name="Slide Number Placeholder">
            <a:extLst>
              <a:ext uri="{FF2B5EF4-FFF2-40B4-BE49-F238E27FC236}">
                <a16:creationId xmlns:a16="http://schemas.microsoft.com/office/drawing/2014/main" id="{BD9A5C7C-D34E-439A-ABB3-84ABD6B9E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80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sp>
        <p:nvSpPr>
          <p:cNvPr id="4444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90414" y="1191467"/>
            <a:ext cx="8097481" cy="553001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Серия от проверки: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if</a:t>
            </a:r>
            <a:r>
              <a:rPr lang="bg-BG" dirty="0"/>
              <a:t>-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else</a:t>
            </a:r>
            <a:r>
              <a:rPr lang="bg-BG" dirty="0"/>
              <a:t>-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if</a:t>
            </a:r>
            <a:r>
              <a:rPr lang="bg-BG" dirty="0"/>
              <a:t>-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else</a:t>
            </a:r>
            <a:r>
              <a:rPr lang="bg-BG" dirty="0"/>
              <a:t>…</a:t>
            </a:r>
            <a:endParaRPr lang="en-US" dirty="0"/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/>
              <a:t>Задачи със серия от проверки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eriod"/>
            </a:pPr>
            <a:r>
              <a:rPr lang="bg-BG" dirty="0" err="1"/>
              <a:t>Дебъгване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F23CE7-DDC6-4BA9-A2D0-DF1466D88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682" y="1499022"/>
            <a:ext cx="4762500" cy="4914900"/>
          </a:xfrm>
          <a:prstGeom prst="rect">
            <a:avLst/>
          </a:prstGeom>
        </p:spPr>
      </p:pic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A59649ED-E147-40F4-BC3A-964F9C71D4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38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Серия от проверки</a:t>
            </a:r>
            <a:endParaRPr lang="en-US" dirty="0"/>
          </a:p>
        </p:txBody>
      </p:sp>
      <p:sp>
        <p:nvSpPr>
          <p:cNvPr id="5" name="Content Placeholder 14"/>
          <p:cNvSpPr>
            <a:spLocks noGrp="1"/>
          </p:cNvSpPr>
          <p:nvPr>
            <p:ph idx="1"/>
          </p:nvPr>
        </p:nvSpPr>
        <p:spPr>
          <a:xfrm>
            <a:off x="190413" y="1066800"/>
            <a:ext cx="11804822" cy="55703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bg-BG" sz="3200" dirty="0"/>
              <a:t>Конструкцията 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if-else-if-else…</a:t>
            </a:r>
            <a:r>
              <a:rPr lang="en-US" sz="3200" dirty="0"/>
              <a:t> </a:t>
            </a:r>
            <a:r>
              <a:rPr lang="bg-BG" sz="3200" dirty="0"/>
              <a:t>може да е в серия</a:t>
            </a:r>
          </a:p>
          <a:p>
            <a:pPr lvl="1">
              <a:lnSpc>
                <a:spcPct val="100000"/>
              </a:lnSpc>
            </a:pPr>
            <a:r>
              <a:rPr lang="bg-BG" sz="3000" dirty="0"/>
              <a:t>Пример: </a:t>
            </a:r>
            <a:r>
              <a:rPr lang="bg-BG" sz="3000" dirty="0">
                <a:solidFill>
                  <a:schemeClr val="tx2">
                    <a:lumMod val="75000"/>
                  </a:schemeClr>
                </a:solidFill>
              </a:rPr>
              <a:t>да се изпише с английски текст дадено число </a:t>
            </a:r>
            <a:r>
              <a:rPr lang="bg-BG" sz="3000" dirty="0"/>
              <a:t>(от 0 до 10)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5612" y="2383808"/>
            <a:ext cx="11277600" cy="369331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it-IT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num = int.Parse(Console.ReadLine());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it-IT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(num </a:t>
            </a:r>
            <a:r>
              <a:rPr lang="en-US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==</a:t>
            </a:r>
            <a:r>
              <a:rPr lang="it-IT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1)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  <a:r>
              <a:rPr lang="it-IT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Console.WriteLine("one"); }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 </a:t>
            </a:r>
            <a:r>
              <a:rPr lang="it-IT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(num</a:t>
            </a:r>
            <a:r>
              <a:rPr lang="en-US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==</a:t>
            </a:r>
            <a:r>
              <a:rPr lang="it-IT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2)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  <a:r>
              <a:rPr lang="it-IT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Console.WriteLine("two"); }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 </a:t>
            </a:r>
            <a:r>
              <a:rPr lang="it-IT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(num</a:t>
            </a:r>
            <a:r>
              <a:rPr lang="en-US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==</a:t>
            </a:r>
            <a:r>
              <a:rPr lang="it-IT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3)</a:t>
            </a:r>
            <a:endParaRPr lang="en-US" sz="2600" b="1" noProof="1">
              <a:solidFill>
                <a:srgbClr val="FBEEC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  <a:r>
              <a:rPr lang="it-IT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Console.WriteLine("three");</a:t>
            </a: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} 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TODO: add more checks</a:t>
            </a:r>
            <a:endParaRPr lang="it-IT" sz="2600" b="1" noProof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600" b="1" noProof="1">
                <a:solidFill>
                  <a:srgbClr val="FBEEC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pPr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bg-BG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</a:t>
            </a:r>
            <a:r>
              <a:rPr lang="en-US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  <a:r>
              <a:rPr lang="it-IT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Console.WriteLine("number too big"); }</a:t>
            </a:r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C6F30026-7091-42DD-A6EC-08FF8C0E8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925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bg-BG" dirty="0"/>
              <a:t>Дадено 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цяло число </a:t>
            </a:r>
            <a:r>
              <a:rPr lang="bg-BG" dirty="0"/>
              <a:t>– брой точки</a:t>
            </a:r>
          </a:p>
          <a:p>
            <a:pPr lvl="1"/>
            <a:r>
              <a:rPr lang="bg-BG" dirty="0"/>
              <a:t>Ако числото 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до 100 </a:t>
            </a:r>
            <a:r>
              <a:rPr lang="bg-BG" dirty="0"/>
              <a:t>включително, бонус точките 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5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bg-BG" dirty="0"/>
              <a:t>Ако числото 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по-голямо от 100</a:t>
            </a:r>
            <a:r>
              <a:rPr lang="bg-BG" dirty="0"/>
              <a:t>, бонус точките 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20%</a:t>
            </a:r>
          </a:p>
          <a:p>
            <a:pPr lvl="1"/>
            <a:r>
              <a:rPr lang="bg-BG" dirty="0"/>
              <a:t>Ако числото е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по-голямо от 1000</a:t>
            </a:r>
            <a:r>
              <a:rPr lang="bg-BG" dirty="0"/>
              <a:t>, бонус точките са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10%</a:t>
            </a:r>
          </a:p>
          <a:p>
            <a:pPr lvl="1"/>
            <a:r>
              <a:rPr lang="bg-BG" dirty="0"/>
              <a:t>Допълнителни бонус точки:</a:t>
            </a:r>
          </a:p>
          <a:p>
            <a:pPr lvl="2"/>
            <a:r>
              <a:rPr lang="bg-BG" dirty="0"/>
              <a:t>За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четно </a:t>
            </a:r>
            <a:r>
              <a:rPr lang="bg-BG" dirty="0"/>
              <a:t>число </a:t>
            </a:r>
            <a:r>
              <a:rPr lang="bg-BG" dirty="0">
                <a:sym typeface="Wingdings" charset="2"/>
              </a:rPr>
              <a:t></a:t>
            </a:r>
            <a:r>
              <a:rPr lang="bg-BG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1 т.</a:t>
            </a:r>
          </a:p>
          <a:p>
            <a:pPr lvl="2"/>
            <a:r>
              <a:rPr lang="bg-BG" dirty="0"/>
              <a:t>За число, което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завършва на 5 </a:t>
            </a:r>
            <a:r>
              <a:rPr lang="bg-BG" dirty="0">
                <a:sym typeface="Wingdings" charset="2"/>
              </a:rPr>
              <a:t></a:t>
            </a:r>
            <a:r>
              <a:rPr lang="bg-BG" dirty="0"/>
              <a:t>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2 т.</a:t>
            </a:r>
          </a:p>
          <a:p>
            <a:r>
              <a:rPr lang="bg-BG" dirty="0"/>
              <a:t>Да се напише програма, която пресмята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бонус точките </a:t>
            </a:r>
            <a:r>
              <a:rPr lang="bg-BG" dirty="0"/>
              <a:t>и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общия брой точки </a:t>
            </a:r>
            <a:r>
              <a:rPr lang="bg-BG" dirty="0"/>
              <a:t>след прилагане на бонусите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Бонус точки – задача</a:t>
            </a:r>
            <a:endParaRPr lang="en-US" dirty="0"/>
          </a:p>
        </p:txBody>
      </p:sp>
      <p:sp>
        <p:nvSpPr>
          <p:cNvPr id="5" name="Slide Number Placeholder">
            <a:extLst>
              <a:ext uri="{FF2B5EF4-FFF2-40B4-BE49-F238E27FC236}">
                <a16:creationId xmlns:a16="http://schemas.microsoft.com/office/drawing/2014/main" id="{DE31522D-7593-49C3-B476-70F8D95D3A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4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Бонус точки – решение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3889" y="1143000"/>
            <a:ext cx="10521048" cy="495520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Console.Write("Enter score: ");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num = int.Parse(Console.ReadLine());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bonusScore = 0.0;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(num &gt; 1000)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 bonusScore = num * 0.10;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 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TODO: write more logic here </a:t>
            </a:r>
            <a:r>
              <a:rPr lang="it-IT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… 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(num % 10 == 5)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{ bonusScore += 2; }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 </a:t>
            </a:r>
            <a:r>
              <a:rPr lang="bg-BG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</a:t>
            </a:r>
            <a:r>
              <a:rPr lang="en-US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TODO: write more logic here </a:t>
            </a:r>
            <a:r>
              <a:rPr lang="it-IT" sz="26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…</a:t>
            </a:r>
          </a:p>
          <a:p>
            <a:pPr eaLnBrk="0" hangingPunct="0">
              <a:spcBef>
                <a:spcPts val="12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Console.WriteLine("Bonus score: {0}", bonusScore);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6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Console.WriteLine("Total score: {0}", num + bonusScore);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070460" y="1371600"/>
            <a:ext cx="1052400" cy="90486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6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26</a:t>
            </a:r>
            <a:endParaRPr lang="it-IT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622660" y="1368188"/>
            <a:ext cx="879904" cy="90827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20</a:t>
            </a:r>
            <a:endParaRPr lang="it-IT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9602836" y="1686929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0070460" y="2546097"/>
            <a:ext cx="1052400" cy="90486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37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212</a:t>
            </a:r>
            <a:endParaRPr lang="it-IT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8622660" y="2542685"/>
            <a:ext cx="879904" cy="90827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dirty="0"/>
              <a:t>175</a:t>
            </a:r>
            <a:endParaRPr lang="it-IT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9602836" y="2861426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10070460" y="3720594"/>
            <a:ext cx="1052400" cy="904863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dirty="0"/>
              <a:t>270.3 2973.3</a:t>
            </a:r>
            <a:endParaRPr lang="it-IT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8622660" y="3717182"/>
            <a:ext cx="879904" cy="90827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dirty="0"/>
              <a:t>2703</a:t>
            </a:r>
            <a:endParaRPr lang="it-IT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9602836" y="4035923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Slide Number Placeholder">
            <a:extLst>
              <a:ext uri="{FF2B5EF4-FFF2-40B4-BE49-F238E27FC236}">
                <a16:creationId xmlns:a16="http://schemas.microsoft.com/office/drawing/2014/main" id="{0983222F-1FEF-463C-A5C3-399003C8F7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929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Трима спортни състезатели финишират за някакъв брой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секунди</a:t>
            </a:r>
            <a:r>
              <a:rPr lang="bg-BG" dirty="0"/>
              <a:t> (между </a:t>
            </a:r>
            <a:r>
              <a:rPr lang="en-US" dirty="0"/>
              <a:t>1</a:t>
            </a:r>
            <a:r>
              <a:rPr lang="bg-BG" dirty="0"/>
              <a:t> и 50). Да се пресметне сумарното им време във формат</a:t>
            </a:r>
            <a:r>
              <a:rPr lang="en-US" dirty="0"/>
              <a:t> "</a:t>
            </a:r>
            <a:r>
              <a:rPr lang="bg-BG" b="1" noProof="1">
                <a:solidFill>
                  <a:schemeClr val="tx2">
                    <a:lumMod val="75000"/>
                  </a:schemeClr>
                </a:solidFill>
                <a:latin typeface="Consolas" pitchFamily="49" charset="0"/>
              </a:rPr>
              <a:t>минути:секунди</a:t>
            </a:r>
            <a:r>
              <a:rPr lang="en-US" dirty="0"/>
              <a:t>"</a:t>
            </a:r>
            <a:r>
              <a:rPr lang="bg-BG" dirty="0"/>
              <a:t>. Секундите да се изведат с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водеща нула </a:t>
            </a:r>
            <a:r>
              <a:rPr lang="bg-BG" dirty="0"/>
              <a:t>(2 </a:t>
            </a:r>
            <a:r>
              <a:rPr lang="bg-BG" dirty="0">
                <a:sym typeface="Wingdings" charset="2"/>
              </a:rPr>
              <a:t> "02", 7  "07", 35  "35").</a:t>
            </a:r>
            <a:endParaRPr lang="en-US" dirty="0"/>
          </a:p>
          <a:p>
            <a:pPr lvl="1"/>
            <a:r>
              <a:rPr lang="bg-BG" dirty="0"/>
              <a:t>Примери: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Сумиране на секунди</a:t>
            </a:r>
            <a:r>
              <a:rPr lang="en-US" dirty="0"/>
              <a:t> – </a:t>
            </a:r>
            <a:r>
              <a:rPr lang="bg-BG" dirty="0"/>
              <a:t>задача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5820" y="4321985"/>
            <a:ext cx="672207" cy="15142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35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45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28516" y="4333046"/>
            <a:ext cx="990600" cy="147703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2:0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1681715" y="4874466"/>
            <a:ext cx="280409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613123" y="4321985"/>
            <a:ext cx="672207" cy="15142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22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7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34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4725818" y="4333046"/>
            <a:ext cx="1036498" cy="147703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03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379018" y="4874466"/>
            <a:ext cx="280409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6346515" y="4321985"/>
            <a:ext cx="672207" cy="15142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50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50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49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7459210" y="4333046"/>
            <a:ext cx="1046305" cy="147703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2: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29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7112410" y="4874466"/>
            <a:ext cx="280409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9069220" y="4321985"/>
            <a:ext cx="672207" cy="1514261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14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12</a:t>
            </a:r>
          </a:p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10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0181916" y="4333046"/>
            <a:ext cx="990600" cy="1477039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: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36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9835115" y="4874466"/>
            <a:ext cx="280409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5" name="Slide Number Placeholder">
            <a:extLst>
              <a:ext uri="{FF2B5EF4-FFF2-40B4-BE49-F238E27FC236}">
                <a16:creationId xmlns:a16="http://schemas.microsoft.com/office/drawing/2014/main" id="{5C3C3B80-E944-4378-851D-AA369FC01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56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Сумиране на секунди – решение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2812" y="1143000"/>
            <a:ext cx="10363202" cy="4832092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sec1 = int.Parse(Console.ReadLine());</a:t>
            </a:r>
          </a:p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TODO: Read also sec2 and sec3 …</a:t>
            </a:r>
          </a:p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secs = sec1 + sec2 + sec3;</a:t>
            </a:r>
          </a:p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mins = 0;</a:t>
            </a:r>
          </a:p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(secs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&gt;= 120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)   </a:t>
            </a:r>
            <a:r>
              <a:rPr lang="en-US" sz="2800" b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TODO: Repeat this…</a:t>
            </a:r>
          </a:p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mins+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=2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; secs = secs - </a:t>
            </a: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12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0; }</a:t>
            </a:r>
          </a:p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(secs &lt; 10)</a:t>
            </a:r>
          </a:p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Console.WriteLine(mins + ":" + "0" + secs);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}</a:t>
            </a:r>
            <a:endParaRPr lang="it-IT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else</a:t>
            </a:r>
          </a:p>
          <a:p>
            <a:pPr eaLnBrk="0" hangingPunct="0">
              <a:lnSpc>
                <a:spcPct val="110000"/>
              </a:lnSpc>
              <a:buClr>
                <a:srgbClr val="A19574">
                  <a:lumMod val="40000"/>
                  <a:lumOff val="60000"/>
                </a:srgb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Console.WriteLine(mins + ":" + secs);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}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4183C831-2CCB-4048-B14D-EC1896F28F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771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Да се напише програма, която преобразува разстояние между посочените в таблицата </a:t>
            </a:r>
            <a:r>
              <a:rPr lang="bg-BG" dirty="0">
                <a:solidFill>
                  <a:schemeClr val="tx2">
                    <a:lumMod val="75000"/>
                  </a:schemeClr>
                </a:solidFill>
              </a:rPr>
              <a:t>мерни единици</a:t>
            </a:r>
            <a:r>
              <a:rPr lang="bg-BG" dirty="0"/>
              <a:t>:</a:t>
            </a:r>
          </a:p>
          <a:p>
            <a:pPr lvl="1"/>
            <a:r>
              <a:rPr lang="bg-BG" dirty="0"/>
              <a:t>Вход: число +</a:t>
            </a:r>
            <a:br>
              <a:rPr lang="bg-BG" dirty="0"/>
            </a:br>
            <a:r>
              <a:rPr lang="bg-BG" dirty="0"/>
              <a:t>входна мерна единица +</a:t>
            </a:r>
            <a:br>
              <a:rPr lang="bg-BG" dirty="0"/>
            </a:br>
            <a:r>
              <a:rPr lang="bg-BG" dirty="0"/>
              <a:t>изходна мерна единица</a:t>
            </a:r>
          </a:p>
          <a:p>
            <a:pPr lvl="1"/>
            <a:r>
              <a:rPr lang="bg-BG" dirty="0"/>
              <a:t>Примерен вход и изход:</a:t>
            </a:r>
            <a:br>
              <a:rPr lang="bg-BG" dirty="0"/>
            </a:b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Конвертор за мерни единици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484812" y="2612408"/>
          <a:ext cx="602723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5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66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входна</a:t>
                      </a:r>
                      <a:r>
                        <a:rPr lang="bg-BG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единица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изходна единица</a:t>
                      </a:r>
                      <a:endPara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1</a:t>
                      </a:r>
                      <a:r>
                        <a:rPr lang="en-US" dirty="0"/>
                        <a:t> meter (m)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1000 millimeters (mm)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bg-BG" dirty="0"/>
                        <a:t>1</a:t>
                      </a:r>
                      <a:r>
                        <a:rPr lang="en-US" dirty="0"/>
                        <a:t> meter (m)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 centimeters (cm)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1</a:t>
                      </a:r>
                      <a:r>
                        <a:rPr lang="en-US" dirty="0"/>
                        <a:t> meter (m)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0.000621371192 miles (mi)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bg-BG" dirty="0"/>
                        <a:t>1</a:t>
                      </a:r>
                      <a:r>
                        <a:rPr lang="en-US" dirty="0"/>
                        <a:t> meter (m)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39.3700787 inches (in)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1</a:t>
                      </a:r>
                      <a:r>
                        <a:rPr lang="en-US" dirty="0"/>
                        <a:t> meter (m)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0.001 kilometers (km)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bg-BG" dirty="0"/>
                        <a:t>1</a:t>
                      </a:r>
                      <a:r>
                        <a:rPr lang="en-US" dirty="0"/>
                        <a:t> meter (m)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3.2808399 feet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(</a:t>
                      </a:r>
                      <a:r>
                        <a:rPr lang="en-US" noProof="1"/>
                        <a:t>ft</a:t>
                      </a:r>
                      <a:r>
                        <a:rPr lang="en-US" dirty="0"/>
                        <a:t>)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12185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bg-BG" dirty="0"/>
                        <a:t>1</a:t>
                      </a:r>
                      <a:r>
                        <a:rPr lang="en-US" dirty="0"/>
                        <a:t> meter (m)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1.0936133 yards (</a:t>
                      </a:r>
                      <a:r>
                        <a:rPr lang="en-US" noProof="1"/>
                        <a:t>yd</a:t>
                      </a:r>
                      <a:r>
                        <a:rPr lang="en-US" dirty="0"/>
                        <a:t>)</a:t>
                      </a:r>
                    </a:p>
                  </a:txBody>
                  <a:tcPr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89012" y="4876800"/>
            <a:ext cx="838200" cy="1384995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12</a:t>
            </a:r>
            <a:endParaRPr lang="en-US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km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ft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132012" y="4876800"/>
            <a:ext cx="2895600" cy="1384994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no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bg-BG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39370.0788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ft</a:t>
            </a:r>
            <a:endParaRPr lang="bg-BG" sz="2800" b="1" noProof="1">
              <a:solidFill>
                <a:srgbClr val="FBEED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Slide Number Placeholder">
            <a:extLst>
              <a:ext uri="{FF2B5EF4-FFF2-40B4-BE49-F238E27FC236}">
                <a16:creationId xmlns:a16="http://schemas.microsoft.com/office/drawing/2014/main" id="{57FCAA61-17AA-4929-A673-9984427B6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696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Конвертор за мерни единици – решение</a:t>
            </a:r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12812" y="1143000"/>
            <a:ext cx="10363200" cy="4785926"/>
          </a:xfrm>
          <a:prstGeom prst="rect">
            <a:avLst/>
          </a:prstGeom>
          <a:solidFill>
            <a:schemeClr val="accent5">
              <a:lumMod val="40000"/>
              <a:lumOff val="60000"/>
              <a:alpha val="20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size = double.Parse(Console.ReadLine());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sourceMetric = Console.ReadLine().ToLower();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var destMetric = Console.ReadLine().ToUpper();</a:t>
            </a:r>
          </a:p>
          <a:p>
            <a:pPr eaLnBrk="0" hangingPunct="0">
              <a:spcBef>
                <a:spcPts val="600"/>
              </a:spcBef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(sourceMetric == "km")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{ </a:t>
            </a: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size = size / 0.001; }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Check the other metrics: mm, cm, ft, </a:t>
            </a:r>
            <a:r>
              <a:rPr lang="en-US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yd, </a:t>
            </a:r>
            <a:r>
              <a:rPr lang="it-IT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...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if (destMetric == "ft")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    { size = size * 3.2808399; }</a:t>
            </a:r>
          </a:p>
          <a:p>
            <a:pPr eaLnBrk="0" hangingPunct="0">
              <a:spcBef>
                <a:spcPts val="600"/>
              </a:spcBef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i="1" noProof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// Check the other metrics: mm, cm, ft, yd, ...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it-IT" sz="2800" b="1" noProof="1">
                <a:solidFill>
                  <a:srgbClr val="FBEED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Console.WriteLine(size + " " + destMetric);</a:t>
            </a:r>
          </a:p>
        </p:txBody>
      </p:sp>
      <p:sp>
        <p:nvSpPr>
          <p:cNvPr id="6" name="Slide Number Placeholder">
            <a:extLst>
              <a:ext uri="{FF2B5EF4-FFF2-40B4-BE49-F238E27FC236}">
                <a16:creationId xmlns:a16="http://schemas.microsoft.com/office/drawing/2014/main" id="{21F5080C-5ED1-4B79-8232-CE690ACE0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883186"/>
      </p:ext>
    </p:extLst>
  </p:cSld>
  <p:clrMapOvr>
    <a:masterClrMapping/>
  </p:clrMapOvr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Software-University-Foundation</Template>
  <TotalTime>7138</TotalTime>
  <Words>1154</Words>
  <Application>Microsoft Office PowerPoint</Application>
  <PresentationFormat>Custom</PresentationFormat>
  <Paragraphs>192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Consolas</vt:lpstr>
      <vt:lpstr>Wingdings</vt:lpstr>
      <vt:lpstr>Wingdings 2</vt:lpstr>
      <vt:lpstr>SoftUni 16x9</vt:lpstr>
      <vt:lpstr>Серия от проверки</vt:lpstr>
      <vt:lpstr>Съдържание</vt:lpstr>
      <vt:lpstr>Серия от проверки</vt:lpstr>
      <vt:lpstr>Бонус точки – задача</vt:lpstr>
      <vt:lpstr>Бонус точки – решение</vt:lpstr>
      <vt:lpstr>Сумиране на секунди – задача</vt:lpstr>
      <vt:lpstr>Сумиране на секунди – решение</vt:lpstr>
      <vt:lpstr>Конвертор за мерни единици</vt:lpstr>
      <vt:lpstr>Конвертор за мерни единици – решение</vt:lpstr>
      <vt:lpstr>Дебъгване</vt:lpstr>
      <vt:lpstr>Дебъгване</vt:lpstr>
      <vt:lpstr>Дебъгване във Visual Studio</vt:lpstr>
      <vt:lpstr>Задачи със серия от проверки</vt:lpstr>
      <vt:lpstr>Какво научихме днес?</vt:lpstr>
      <vt:lpstr>Серия от проверки</vt:lpstr>
      <vt:lpstr>Министерство на образованието и науката (МОН)</vt:lpstr>
    </vt:vector>
  </TitlesOfParts>
  <Manager/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Серия от проверки</dc:title>
  <dc:subject>Coding 101 Course</dc:subject>
  <dc:creator>Software University Foundation</dc:creator>
  <cp:keywords>Sofware University; SoftUni; programming; coding; software development; education; training; course; курс; програмиране; кодене; кодиране; СофтУни</cp:keywords>
  <dc:description>Фондация "Софтуерен университет" - http://softuni.foundation</dc:description>
  <cp:lastModifiedBy>Svetlin Nakov</cp:lastModifiedBy>
  <cp:revision>296</cp:revision>
  <dcterms:created xsi:type="dcterms:W3CDTF">2014-01-02T17:00:34Z</dcterms:created>
  <dcterms:modified xsi:type="dcterms:W3CDTF">2019-12-16T18:39:34Z</dcterms:modified>
  <cp:category>computer programming;programming;C#;програмиране;кодиране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