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7"/>
  </p:notesMasterIdLst>
  <p:handoutMasterIdLst>
    <p:handoutMasterId r:id="rId28"/>
  </p:handoutMasterIdLst>
  <p:sldIdLst>
    <p:sldId id="460" r:id="rId3"/>
    <p:sldId id="276" r:id="rId4"/>
    <p:sldId id="420" r:id="rId5"/>
    <p:sldId id="415" r:id="rId6"/>
    <p:sldId id="418" r:id="rId7"/>
    <p:sldId id="426" r:id="rId8"/>
    <p:sldId id="436" r:id="rId9"/>
    <p:sldId id="434" r:id="rId10"/>
    <p:sldId id="421" r:id="rId11"/>
    <p:sldId id="431" r:id="rId12"/>
    <p:sldId id="438" r:id="rId13"/>
    <p:sldId id="432" r:id="rId14"/>
    <p:sldId id="439" r:id="rId15"/>
    <p:sldId id="433" r:id="rId16"/>
    <p:sldId id="454" r:id="rId17"/>
    <p:sldId id="451" r:id="rId18"/>
    <p:sldId id="452" r:id="rId19"/>
    <p:sldId id="455" r:id="rId20"/>
    <p:sldId id="456" r:id="rId21"/>
    <p:sldId id="457" r:id="rId22"/>
    <p:sldId id="442" r:id="rId23"/>
    <p:sldId id="349" r:id="rId24"/>
    <p:sldId id="458" r:id="rId25"/>
    <p:sldId id="481" r:id="rId2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010200E-ED5B-4B8A-9CD9-64D1194FCE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6901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6EE3526-942F-4AA2-A5CC-2646C76F8E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1921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DBC2439-16FF-4461-BD59-1F1039ADAC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4192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A72DE76-FD9F-404E-9CB6-3D1189B3B7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94768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E2C243D-A80B-4E0E-9924-2200E935A3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7407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3.png"/><Relationship Id="rId9" Type="http://schemas.openxmlformats.org/officeDocument/2006/relationships/hyperlink" Target="https://it-kariera.mon.bg/e-learn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79812" y="609600"/>
            <a:ext cx="7910299" cy="1095352"/>
          </a:xfrm>
        </p:spPr>
        <p:txBody>
          <a:bodyPr>
            <a:normAutofit/>
          </a:bodyPr>
          <a:lstStyle/>
          <a:p>
            <a:r>
              <a:rPr lang="bg-BG" dirty="0"/>
              <a:t>Сложни проверки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785201"/>
            <a:ext cx="7910299" cy="1311301"/>
          </a:xfrm>
        </p:spPr>
        <p:txBody>
          <a:bodyPr>
            <a:normAutofit/>
          </a:bodyPr>
          <a:lstStyle/>
          <a:p>
            <a:r>
              <a:rPr lang="ru-RU" dirty="0"/>
              <a:t>Вложени If конструкции и</a:t>
            </a:r>
            <a:br>
              <a:rPr lang="ru-RU" dirty="0"/>
            </a:br>
            <a:r>
              <a:rPr lang="ru-RU" dirty="0"/>
              <a:t>по-сложни логически условия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715" y="3691987"/>
            <a:ext cx="3618765" cy="2479312"/>
          </a:xfrm>
          <a:prstGeom prst="roundRect">
            <a:avLst>
              <a:gd name="adj" fmla="val 704"/>
            </a:avLst>
          </a:prstGeom>
        </p:spPr>
      </p:pic>
      <p:pic>
        <p:nvPicPr>
          <p:cNvPr id="22" name="Picture 4" title="CC-BY-NC-SA License">
            <a:hlinkClick r:id="rId4" tooltip="This work is licensed under the &quot;Creative Commons Attribution-NonCommercial-ShareAlike 4.0 International&quot; license"/>
            <a:extLst>
              <a:ext uri="{FF2B5EF4-FFF2-40B4-BE49-F238E27FC236}">
                <a16:creationId xmlns:a16="http://schemas.microsoft.com/office/drawing/2014/main" id="{D6B0D6EA-F3A7-41F2-9864-F22A3D28A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783" y="4076772"/>
            <a:ext cx="2175525" cy="761165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</p:spPr>
      </p:pic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DAF9124-CBE8-4EA8-B7B6-FA1876E165E3}"/>
              </a:ext>
            </a:extLst>
          </p:cNvPr>
          <p:cNvSpPr txBox="1">
            <a:spLocks/>
          </p:cNvSpPr>
          <p:nvPr/>
        </p:nvSpPr>
        <p:spPr bwMode="auto">
          <a:xfrm>
            <a:off x="760413" y="4998598"/>
            <a:ext cx="3187614" cy="444343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noProof="1"/>
              <a:t>Учителски</a:t>
            </a:r>
            <a:r>
              <a:rPr lang="bg-BG"/>
              <a:t> екип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B74AB0CE-6212-4ED1-9186-36BB6725ED87}"/>
              </a:ext>
            </a:extLst>
          </p:cNvPr>
          <p:cNvSpPr txBox="1">
            <a:spLocks/>
          </p:cNvSpPr>
          <p:nvPr/>
        </p:nvSpPr>
        <p:spPr bwMode="auto">
          <a:xfrm>
            <a:off x="760412" y="5403725"/>
            <a:ext cx="3187613" cy="382788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/>
              <a:t>Обучение за ИТ кариера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29E82210-CCD2-4072-88E2-7C203289C7C7}"/>
              </a:ext>
            </a:extLst>
          </p:cNvPr>
          <p:cNvSpPr txBox="1">
            <a:spLocks/>
          </p:cNvSpPr>
          <p:nvPr/>
        </p:nvSpPr>
        <p:spPr bwMode="auto">
          <a:xfrm>
            <a:off x="760412" y="5690893"/>
            <a:ext cx="3810000" cy="458462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hlinkClick r:id="rId6"/>
              </a:rPr>
              <a:t>https://it-kariera.mon.bg/e-learning/</a:t>
            </a:r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EC29F3-3A12-441B-BB33-56C69737A973}"/>
              </a:ext>
            </a:extLst>
          </p:cNvPr>
          <p:cNvSpPr txBox="1"/>
          <p:nvPr/>
        </p:nvSpPr>
        <p:spPr>
          <a:xfrm rot="1555229">
            <a:off x="5533382" y="3560334"/>
            <a:ext cx="2510495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Увод в</a:t>
            </a:r>
          </a:p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програмирането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F9E0F82-A61D-4AE8-A3C8-E05A49A2FD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0931" y="3940552"/>
            <a:ext cx="225308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94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97333"/>
            <a:ext cx="11804821" cy="5570355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bg-BG" dirty="0"/>
              <a:t>Логическо "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bg-BG" dirty="0"/>
              <a:t>" (оператор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&amp;&amp;</a:t>
            </a:r>
            <a:r>
              <a:rPr lang="bg-BG" dirty="0"/>
              <a:t>) означава няколко условия да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изпълнени едновременно</a:t>
            </a:r>
          </a:p>
          <a:p>
            <a:pPr>
              <a:lnSpc>
                <a:spcPct val="115000"/>
              </a:lnSpc>
            </a:pP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5000"/>
              </a:lnSpc>
            </a:pPr>
            <a:r>
              <a:rPr lang="bg-BG" dirty="0"/>
              <a:t>Пример: проверка дали точка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{x, y}</a:t>
            </a:r>
            <a:br>
              <a:rPr lang="bg-BG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dirty="0"/>
              <a:t>се намира вътре в правоъгълника</a:t>
            </a:r>
            <a:br>
              <a:rPr lang="bg-BG" dirty="0"/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{x1, y1} – {x2, y2}</a:t>
            </a:r>
            <a:endParaRPr lang="bg-BG" dirty="0"/>
          </a:p>
          <a:p>
            <a:pPr>
              <a:lnSpc>
                <a:spcPct val="115000"/>
              </a:lnSpc>
            </a:pPr>
            <a:r>
              <a:rPr lang="bg-BG" dirty="0"/>
              <a:t>Необходимо е точката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{x, y}</a:t>
            </a:r>
            <a:r>
              <a:rPr lang="bg-BG" dirty="0"/>
              <a:t> да е:</a:t>
            </a:r>
          </a:p>
          <a:p>
            <a:pPr lvl="1">
              <a:lnSpc>
                <a:spcPct val="115000"/>
              </a:lnSpc>
            </a:pPr>
            <a:r>
              <a:rPr lang="bg-BG" dirty="0"/>
              <a:t>надясно от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x1</a:t>
            </a:r>
            <a:r>
              <a:rPr lang="bg-BG" dirty="0"/>
              <a:t> и</a:t>
            </a:r>
            <a:r>
              <a:rPr lang="en-US" dirty="0"/>
              <a:t> </a:t>
            </a:r>
            <a:r>
              <a:rPr lang="bg-BG" dirty="0"/>
              <a:t>наляво от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x2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</a:t>
            </a:r>
            <a:br>
              <a:rPr lang="bg-BG" dirty="0"/>
            </a:br>
            <a:r>
              <a:rPr lang="bg-BG" dirty="0"/>
              <a:t>надолу от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y1</a:t>
            </a:r>
            <a:r>
              <a:rPr lang="bg-BG" dirty="0"/>
              <a:t> и</a:t>
            </a:r>
            <a:r>
              <a:rPr lang="en-US" dirty="0"/>
              <a:t> </a:t>
            </a:r>
            <a:r>
              <a:rPr lang="bg-BG" dirty="0"/>
              <a:t>нагоре от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y2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Логическо "И"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612" y="3263270"/>
            <a:ext cx="3844906" cy="3007140"/>
          </a:xfrm>
          <a:prstGeom prst="roundRect">
            <a:avLst>
              <a:gd name="adj" fmla="val 1444"/>
            </a:avLst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9308" y="2348753"/>
            <a:ext cx="10882198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(x &gt;= x1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&amp;&amp;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x &lt;= x2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&amp;&amp;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y &gt;=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y1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&amp;&amp;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y &lt;= y2)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…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44BED4A3-7231-4E85-BBD5-114657B70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23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Точка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вътрешна</a:t>
            </a:r>
            <a:r>
              <a:rPr lang="bg-BG" dirty="0"/>
              <a:t> за даден правоъгълник, ако е: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надясно от лявата му страна, наляво то дясната му страна, надолу от горната му страна и нагоре от долната му страна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Пример: Точка в правоъгълник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05820" y="3056563"/>
            <a:ext cx="10777184" cy="297004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x1 = double.Parse(Console.ReadLine());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y1 = double.Parse(Console.ReadLine());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TODO: finish this for x2,y2,x,y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(x &gt;= x1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&amp;&amp;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x &lt;= x2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&amp;&amp;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y &gt;=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y1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&amp;&amp;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y &lt;= y2)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{ Console.WriteLine("Inside");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{ Console.WriteLine("Outside"); }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079" y="3712022"/>
            <a:ext cx="2121346" cy="1659126"/>
          </a:xfrm>
          <a:prstGeom prst="roundRect">
            <a:avLst>
              <a:gd name="adj" fmla="val 1444"/>
            </a:avLst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B2F08FD-470B-4A3B-8C89-48484197D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9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Логическо "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ИЛИ</a:t>
            </a:r>
            <a:r>
              <a:rPr lang="bg-BG" dirty="0"/>
              <a:t>" (оператор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||</a:t>
            </a:r>
            <a:r>
              <a:rPr lang="bg-BG" dirty="0"/>
              <a:t>) означава да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изпълнено поне едно </a:t>
            </a:r>
            <a:r>
              <a:rPr lang="bg-BG" dirty="0"/>
              <a:t>измежду няколко условия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bg-BG" dirty="0"/>
              <a:t>Задача: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плод</a:t>
            </a:r>
            <a:r>
              <a:rPr lang="bg-BG" dirty="0"/>
              <a:t> или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зеленчук</a:t>
            </a:r>
            <a:r>
              <a:rPr lang="en-US" dirty="0"/>
              <a:t>?</a:t>
            </a:r>
            <a:endParaRPr lang="bg-BG" dirty="0"/>
          </a:p>
          <a:p>
            <a:pPr lvl="1"/>
            <a:r>
              <a:rPr lang="bg-BG" dirty="0"/>
              <a:t>Плодовете </a:t>
            </a:r>
            <a:r>
              <a:rPr lang="en-US" dirty="0"/>
              <a:t>"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fruit</a:t>
            </a:r>
            <a:r>
              <a:rPr lang="en-US" dirty="0"/>
              <a:t>"</a:t>
            </a:r>
            <a:r>
              <a:rPr lang="bg-BG" dirty="0"/>
              <a:t> са: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banana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apple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kiwi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cherry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lemon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grapes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Зеленчуците</a:t>
            </a:r>
            <a:r>
              <a:rPr lang="en-US" dirty="0"/>
              <a:t> "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vegetable</a:t>
            </a:r>
            <a:r>
              <a:rPr lang="en-US" dirty="0"/>
              <a:t>"</a:t>
            </a:r>
            <a:r>
              <a:rPr lang="bg-BG" dirty="0"/>
              <a:t> са: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tomato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cucumber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pepper</a:t>
            </a:r>
            <a:r>
              <a:rPr lang="en-US" dirty="0"/>
              <a:t>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carrot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Всички останали са</a:t>
            </a:r>
            <a:r>
              <a:rPr lang="en-US" dirty="0"/>
              <a:t> "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unknown</a:t>
            </a:r>
            <a:r>
              <a:rPr lang="en-US" dirty="0"/>
              <a:t>"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Логическо "ИЛИ"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9308" y="2535300"/>
            <a:ext cx="10882198" cy="99719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(s == "banana"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||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 == "apple"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||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 == "kiwi")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Console.WriteLine("fruit");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32612" y="3827148"/>
            <a:ext cx="1301691" cy="49244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lemon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807233" y="3827148"/>
            <a:ext cx="1554379" cy="49244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fruit</a:t>
            </a:r>
            <a:endParaRPr lang="bg-BG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373137" y="3950258"/>
            <a:ext cx="304800" cy="246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932612" y="5908357"/>
            <a:ext cx="1301691" cy="49244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java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807233" y="5908357"/>
            <a:ext cx="1554379" cy="49244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unknown</a:t>
            </a:r>
            <a:endParaRPr lang="bg-BG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8373137" y="6031467"/>
            <a:ext cx="304800" cy="246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C9D50EB-3E29-47B7-B287-A0AD4A93B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8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Решение на задачата "плод или зеленчук":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Пример: Плод или зеленчук?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2812" y="1850408"/>
            <a:ext cx="10363200" cy="416421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s = Console.ReadLine();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(s == "banana"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||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 == "apple"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||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 == "kiwi"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||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 == "cherry"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||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 == "lemon"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||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 == "grapes")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 Console.WriteLine("fruit"); }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 if (s == "tomato"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||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 == "cucumber"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||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  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 == "pepper"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||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 == "carrot")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 Console.WriteLine("vegetable"); }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 Console.WriteLine("unknown"); 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1EEF844-7B42-422D-98F0-22B480798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9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Логическо отрицание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Логическо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отрицание</a:t>
            </a:r>
            <a:r>
              <a:rPr lang="bg-BG" dirty="0"/>
              <a:t> (оператор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!</a:t>
            </a:r>
            <a:r>
              <a:rPr lang="en-US" dirty="0"/>
              <a:t>) </a:t>
            </a:r>
            <a:r>
              <a:rPr lang="bg-BG" dirty="0"/>
              <a:t>означава да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не е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изпълнено </a:t>
            </a:r>
            <a:r>
              <a:rPr lang="bg-BG" dirty="0"/>
              <a:t>дадено услови</a:t>
            </a:r>
            <a:r>
              <a:rPr lang="en-US" dirty="0"/>
              <a:t>e</a:t>
            </a:r>
          </a:p>
          <a:p>
            <a:pPr>
              <a:lnSpc>
                <a:spcPct val="100000"/>
              </a:lnSpc>
            </a:pPr>
            <a:r>
              <a:rPr lang="bg-BG" dirty="0"/>
              <a:t>Пример: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Дадено число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валидно</a:t>
            </a:r>
            <a:r>
              <a:rPr lang="bg-BG" dirty="0"/>
              <a:t>, ако е в диапазона </a:t>
            </a:r>
            <a:r>
              <a:rPr lang="en-US" dirty="0"/>
              <a:t>[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100</a:t>
            </a:r>
            <a:r>
              <a:rPr lang="en-US" dirty="0"/>
              <a:t>…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200</a:t>
            </a:r>
            <a:r>
              <a:rPr lang="en-US" dirty="0"/>
              <a:t>]</a:t>
            </a:r>
            <a:r>
              <a:rPr lang="bg-BG" dirty="0"/>
              <a:t> или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0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Да се направи проверка за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невалидно число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2402" y="4419600"/>
            <a:ext cx="10654402" cy="15142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inRange =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 &gt;= 100 &amp;&amp; num &lt;= 200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|| num == 0;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!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inRange)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 Console.WriteLine("invalid"); 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6FE7E8A-43C5-4098-9C6F-91638A7A8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9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Да се напише програма, която чете 6 десетични числа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x1</a:t>
            </a:r>
            <a:r>
              <a:rPr lang="en-US" sz="3200" dirty="0"/>
              <a:t>,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y1</a:t>
            </a:r>
            <a:r>
              <a:rPr lang="en-US" sz="3200" dirty="0"/>
              <a:t>,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x2</a:t>
            </a:r>
            <a:r>
              <a:rPr lang="en-US" sz="3200" dirty="0"/>
              <a:t>,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y2</a:t>
            </a:r>
            <a:r>
              <a:rPr lang="en-US" sz="3200" dirty="0"/>
              <a:t>,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x</a:t>
            </a:r>
            <a:r>
              <a:rPr lang="en-US" sz="3200" dirty="0"/>
              <a:t> </a:t>
            </a:r>
            <a:r>
              <a:rPr lang="bg-BG" sz="3200" dirty="0"/>
              <a:t>и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y</a:t>
            </a:r>
            <a:endParaRPr lang="bg-BG" sz="3200" dirty="0"/>
          </a:p>
          <a:p>
            <a:pPr lvl="1"/>
            <a:r>
              <a:rPr lang="bg-BG" sz="3000" dirty="0"/>
              <a:t>Печата дали точката е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върху страна от правоъгълника </a:t>
            </a:r>
            <a:r>
              <a:rPr lang="bg-BG" sz="3000" dirty="0"/>
              <a:t>или не</a:t>
            </a:r>
          </a:p>
          <a:p>
            <a:pPr lvl="1"/>
            <a:r>
              <a:rPr lang="bg-BG" sz="3000" dirty="0"/>
              <a:t>Ограничения: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x1</a:t>
            </a:r>
            <a:r>
              <a:rPr lang="en-US" sz="3000" b="1" dirty="0"/>
              <a:t> </a:t>
            </a:r>
            <a:r>
              <a:rPr lang="en-US" sz="3000" dirty="0"/>
              <a:t>&lt;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x2</a:t>
            </a:r>
            <a:r>
              <a:rPr lang="en-US" sz="3000" dirty="0"/>
              <a:t> </a:t>
            </a:r>
            <a:r>
              <a:rPr lang="bg-BG" sz="3000" dirty="0"/>
              <a:t>и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y1</a:t>
            </a:r>
            <a:r>
              <a:rPr lang="en-US" sz="3000" b="1" dirty="0"/>
              <a:t> </a:t>
            </a:r>
            <a:r>
              <a:rPr lang="en-US" sz="3000" dirty="0"/>
              <a:t>&lt;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y2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Пример: Точка върху страна на правоъгълник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6612" y="3733800"/>
            <a:ext cx="786988" cy="267765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g-BG" sz="2800" dirty="0"/>
              <a:t>2</a:t>
            </a:r>
            <a:endParaRPr lang="en-US" sz="2800" dirty="0"/>
          </a:p>
          <a:p>
            <a:r>
              <a:rPr lang="bg-BG" sz="2800" dirty="0"/>
              <a:t>-3</a:t>
            </a:r>
            <a:endParaRPr lang="en-US" sz="2800" dirty="0"/>
          </a:p>
          <a:p>
            <a:r>
              <a:rPr lang="bg-BG" sz="2800" dirty="0"/>
              <a:t>12</a:t>
            </a:r>
            <a:endParaRPr lang="en-US" sz="2800" dirty="0"/>
          </a:p>
          <a:p>
            <a:r>
              <a:rPr lang="bg-BG" sz="2800" dirty="0"/>
              <a:t>3</a:t>
            </a:r>
            <a:endParaRPr lang="en-US" sz="2800" dirty="0"/>
          </a:p>
          <a:p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-1</a:t>
            </a:r>
            <a:endParaRPr lang="en-US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08212" y="3733800"/>
            <a:ext cx="1676400" cy="267765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Inside / Outside</a:t>
            </a:r>
            <a:endParaRPr lang="bg-BG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763506" y="4949517"/>
            <a:ext cx="304800" cy="246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712" y="3733800"/>
            <a:ext cx="3447842" cy="2677656"/>
          </a:xfrm>
          <a:prstGeom prst="roundRect">
            <a:avLst>
              <a:gd name="adj" fmla="val 1866"/>
            </a:avLst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04212" y="3733800"/>
            <a:ext cx="786988" cy="267765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g-BG" sz="2800" dirty="0"/>
              <a:t>2</a:t>
            </a:r>
            <a:endParaRPr lang="en-US" sz="2800" dirty="0"/>
          </a:p>
          <a:p>
            <a:r>
              <a:rPr lang="bg-BG" sz="2800" dirty="0"/>
              <a:t>-3</a:t>
            </a:r>
            <a:endParaRPr lang="en-US" sz="2800" dirty="0"/>
          </a:p>
          <a:p>
            <a:r>
              <a:rPr lang="bg-BG" sz="2800" dirty="0"/>
              <a:t>12</a:t>
            </a:r>
            <a:endParaRPr lang="en-US" sz="2800" dirty="0"/>
          </a:p>
          <a:p>
            <a:r>
              <a:rPr lang="bg-BG" sz="2800" dirty="0"/>
              <a:t>3</a:t>
            </a:r>
            <a:endParaRPr lang="en-US" sz="2800" dirty="0"/>
          </a:p>
          <a:p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sz="2800" dirty="0">
                <a:solidFill>
                  <a:schemeClr val="tx2">
                    <a:lumMod val="75000"/>
                  </a:schemeClr>
                </a:solidFill>
              </a:rPr>
              <a:t>-1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675812" y="3733800"/>
            <a:ext cx="1676400" cy="267765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Border</a:t>
            </a:r>
            <a:endParaRPr lang="bg-BG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9231106" y="4949517"/>
            <a:ext cx="304800" cy="246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86E72D15-B3F6-4724-BD19-D33D1C386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19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97333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Точка лежи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върху някоя от страните </a:t>
            </a:r>
            <a:r>
              <a:rPr lang="bg-BG" dirty="0"/>
              <a:t>на правоъгълник, ако: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x</a:t>
            </a:r>
            <a:r>
              <a:rPr lang="en-US" dirty="0"/>
              <a:t> </a:t>
            </a:r>
            <a:r>
              <a:rPr lang="bg-BG" dirty="0"/>
              <a:t>съвпада с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x1</a:t>
            </a:r>
            <a:r>
              <a:rPr lang="en-US" dirty="0"/>
              <a:t> </a:t>
            </a:r>
            <a:r>
              <a:rPr lang="bg-BG" dirty="0"/>
              <a:t>или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x2</a:t>
            </a:r>
            <a:r>
              <a:rPr lang="en-US" dirty="0"/>
              <a:t> </a:t>
            </a:r>
            <a:r>
              <a:rPr lang="bg-BG" dirty="0"/>
              <a:t>и същевременно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y</a:t>
            </a:r>
            <a:r>
              <a:rPr lang="en-US" dirty="0"/>
              <a:t> </a:t>
            </a:r>
            <a:r>
              <a:rPr lang="bg-BG" dirty="0"/>
              <a:t>е между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y1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y2</a:t>
            </a:r>
            <a:r>
              <a:rPr lang="bg-BG" dirty="0"/>
              <a:t> или</a:t>
            </a:r>
            <a:endParaRPr lang="bg-BG" b="1" dirty="0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y</a:t>
            </a:r>
            <a:r>
              <a:rPr lang="en-US" dirty="0"/>
              <a:t> </a:t>
            </a:r>
            <a:r>
              <a:rPr lang="bg-BG" dirty="0"/>
              <a:t>съвпада с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y1</a:t>
            </a:r>
            <a:r>
              <a:rPr lang="en-US" dirty="0"/>
              <a:t> </a:t>
            </a:r>
            <a:r>
              <a:rPr lang="bg-BG" dirty="0"/>
              <a:t>или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y2</a:t>
            </a:r>
            <a:r>
              <a:rPr lang="en-US" dirty="0"/>
              <a:t> </a:t>
            </a:r>
            <a:r>
              <a:rPr lang="bg-BG" dirty="0"/>
              <a:t>и същевременно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x</a:t>
            </a:r>
            <a:r>
              <a:rPr lang="en-US" dirty="0"/>
              <a:t> </a:t>
            </a:r>
            <a:r>
              <a:rPr lang="bg-BG" dirty="0"/>
              <a:t>е между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x1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x2</a:t>
            </a:r>
            <a:endParaRPr lang="bg-BG" b="1" dirty="0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По-сложни логически условия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36614" y="3146612"/>
            <a:ext cx="10515598" cy="341016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(x == x1 || x == x2) &amp;&amp;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(y &gt;= y1) &amp;&amp; (y &lt;= y2)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||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(y == y1 || y == y2) &amp;&amp;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(x &gt;= x1) &amp;&amp; (x &lt;= x2)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Console.WriteLine("Border"); }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Console.WriteLine("Inside / Outside"); }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412" y="3291954"/>
            <a:ext cx="3372137" cy="2629234"/>
          </a:xfrm>
          <a:prstGeom prst="roundRect">
            <a:avLst>
              <a:gd name="adj" fmla="val 1444"/>
            </a:avLst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0B2C34D-3E88-4F00-9971-C9C3701B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27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97333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Предходното условие може да се опрости</a:t>
            </a:r>
            <a:r>
              <a:rPr lang="en-US" dirty="0"/>
              <a:t> </a:t>
            </a:r>
            <a:r>
              <a:rPr lang="bg-BG" dirty="0"/>
              <a:t>ето така:</a:t>
            </a:r>
            <a:endParaRPr lang="bg-BG" b="1" dirty="0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Опростяване на логически условия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36649" y="1905000"/>
            <a:ext cx="10715528" cy="404296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onLeftSide = (x == x1) &amp;&amp; (y &gt;= y1) &amp;&amp; (y &lt;= y2);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onRightSide = (x == x2) &amp;&amp; (y &gt;= y1) &amp;&amp; (y &lt;= y2);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onUpSide = (y == y1) &amp;&amp; (x &gt;= x1) &amp;&amp; (x &lt;= x2);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onDownSide = (y == y2) &amp;&amp; (x &gt;= x1) &amp;&amp; (x &lt;= x2);</a:t>
            </a:r>
          </a:p>
          <a:p>
            <a:pPr eaLnBrk="0" hangingPunct="0">
              <a:lnSpc>
                <a:spcPct val="105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(onLeftSide || onRightSide || </a:t>
            </a:r>
            <a:b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onUpSide || onDownSide)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Console.WriteLine("Border"); }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Console.WriteLine("Inside / Outside"); }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212" y="3745350"/>
            <a:ext cx="2668353" cy="2080497"/>
          </a:xfrm>
          <a:prstGeom prst="roundRect">
            <a:avLst>
              <a:gd name="adj" fmla="val 1444"/>
            </a:avLst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14452F5-7EFD-4AFC-BDE7-5ACC1E167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36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6212" y="5678768"/>
            <a:ext cx="8938472" cy="719034"/>
          </a:xfrm>
        </p:spPr>
        <p:txBody>
          <a:bodyPr/>
          <a:lstStyle/>
          <a:p>
            <a:r>
              <a:rPr lang="bg-BG" dirty="0"/>
              <a:t>По-доброто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nsolas" pitchFamily="49" charset="0"/>
              </a:rPr>
              <a:t>if-else-if-else</a:t>
            </a:r>
            <a:r>
              <a:rPr lang="en-US" dirty="0"/>
              <a:t>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861" y="4601024"/>
            <a:ext cx="10815551" cy="885376"/>
          </a:xfrm>
        </p:spPr>
        <p:txBody>
          <a:bodyPr/>
          <a:lstStyle/>
          <a:p>
            <a:pPr lvl="0"/>
            <a:r>
              <a:rPr lang="bg-BG" dirty="0"/>
              <a:t>Условна конструкция </a:t>
            </a:r>
            <a:r>
              <a:rPr lang="en-US" dirty="0"/>
              <a:t>Switch-case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</p:txBody>
      </p:sp>
      <p:pic>
        <p:nvPicPr>
          <p:cNvPr id="5" name="Picture 2" descr="http://www.middleleaze.co.uk/network_switc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6212" y="1315818"/>
            <a:ext cx="8938472" cy="2951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82B5F51-94F2-476C-81F8-6FCF25DAB16B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4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039504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Switch-case</a:t>
            </a:r>
            <a:r>
              <a:rPr lang="en-US" sz="3200" dirty="0"/>
              <a:t> </a:t>
            </a:r>
            <a:r>
              <a:rPr lang="bg-BG" sz="3200" dirty="0"/>
              <a:t>работи като поредица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if-else-if-else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bg-BG" sz="3200" dirty="0"/>
              <a:t>Пример</a:t>
            </a:r>
            <a:r>
              <a:rPr lang="en-US" sz="3200" dirty="0"/>
              <a:t>: </a:t>
            </a:r>
            <a:r>
              <a:rPr lang="bg-BG" sz="3200" dirty="0"/>
              <a:t>изведете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деня от седмицата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/>
              <a:t>(</a:t>
            </a:r>
            <a:r>
              <a:rPr lang="bg-BG" sz="3200" dirty="0"/>
              <a:t>на английски</a:t>
            </a:r>
            <a:r>
              <a:rPr lang="en-US" sz="3200" dirty="0"/>
              <a:t>)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според въведеното число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/>
              <a:t>(1…7)</a:t>
            </a:r>
            <a:endParaRPr lang="bg-BG" sz="3200" dirty="0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Условна конструкция </a:t>
            </a:r>
            <a:r>
              <a:rPr lang="en-US"/>
              <a:t>Switch-case</a:t>
            </a:r>
            <a:endParaRPr lang="bg-BG" dirty="0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463876" name="Rectangle 4"/>
          <p:cNvSpPr>
            <a:spLocks noChangeArrowheads="1"/>
          </p:cNvSpPr>
          <p:nvPr/>
        </p:nvSpPr>
        <p:spPr bwMode="auto">
          <a:xfrm>
            <a:off x="898411" y="2887531"/>
            <a:ext cx="10377602" cy="3513269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-457200"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day = int.Parse(Console.ReadLine());</a:t>
            </a:r>
          </a:p>
          <a:p>
            <a:pPr indent="-457200"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switch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(day)</a:t>
            </a:r>
          </a:p>
          <a:p>
            <a:pPr indent="-457200"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indent="-457200"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case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1: Console.WriteLine("Monday");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break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indent="-457200"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case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2: Console.WriteLine("Tuesday");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break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indent="-457200"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…</a:t>
            </a:r>
          </a:p>
          <a:p>
            <a:pPr indent="-457200"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case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7: Console.WriteLine("Sunday");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break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indent="-457200"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default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Console.WriteLine("Error");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break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indent="-457200"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25D7B1C-9D7F-45B6-8037-74468151C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626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5" y="1191467"/>
            <a:ext cx="7351797" cy="55300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g-BG" dirty="0"/>
              <a:t>Вложени проверки</a:t>
            </a:r>
            <a:endParaRPr lang="en-US" dirty="0"/>
          </a:p>
          <a:p>
            <a:pPr marL="723900" lvl="1" indent="-421005"/>
            <a:r>
              <a:rPr lang="bg-BG" dirty="0"/>
              <a:t>Задачи с вложени проверки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По-сложни проверки</a:t>
            </a:r>
          </a:p>
          <a:p>
            <a:pPr marL="723900" lvl="1" indent="-421005"/>
            <a:r>
              <a:rPr lang="bg-BG" dirty="0">
                <a:sym typeface="+mn-ea"/>
              </a:rPr>
              <a:t>л</a:t>
            </a:r>
            <a:r>
              <a:rPr lang="bg-BG" dirty="0"/>
              <a:t>огическо </a:t>
            </a:r>
            <a:r>
              <a:rPr lang="bg-BG" dirty="0">
                <a:sym typeface="+mn-ea"/>
              </a:rPr>
              <a:t>„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bg-BG" dirty="0">
                <a:sym typeface="+mn-ea"/>
              </a:rPr>
              <a:t>"</a:t>
            </a:r>
            <a:endParaRPr lang="bg-BG" dirty="0"/>
          </a:p>
          <a:p>
            <a:pPr marL="723900" lvl="1" indent="-421005"/>
            <a:r>
              <a:rPr lang="bg-BG" dirty="0"/>
              <a:t>логическо </a:t>
            </a:r>
            <a:r>
              <a:rPr lang="bg-BG" dirty="0">
                <a:sym typeface="+mn-ea"/>
              </a:rPr>
              <a:t>„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или</a:t>
            </a:r>
            <a:r>
              <a:rPr lang="bg-BG" dirty="0">
                <a:sym typeface="+mn-ea"/>
              </a:rPr>
              <a:t>"</a:t>
            </a:r>
            <a:endParaRPr lang="bg-BG" dirty="0"/>
          </a:p>
          <a:p>
            <a:pPr marL="723900" lvl="1" indent="-421005"/>
            <a:r>
              <a:rPr lang="bg-BG" dirty="0"/>
              <a:t>логическо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отрицание</a:t>
            </a:r>
            <a:r>
              <a:rPr lang="bg-BG" dirty="0"/>
              <a:t> и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скоби</a:t>
            </a:r>
          </a:p>
          <a:p>
            <a:pPr marL="817245" lvl="1" indent="-514350"/>
            <a:r>
              <a:rPr lang="bg-BG" dirty="0"/>
              <a:t>Задачи със сложни проверки</a:t>
            </a:r>
          </a:p>
          <a:p>
            <a:pPr marL="513080" indent="-514350">
              <a:buFont typeface="+mj-lt"/>
              <a:buAutoNum type="arabicPeriod"/>
            </a:pPr>
            <a:r>
              <a:rPr lang="bg-BG" dirty="0"/>
              <a:t>Условна конструкция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switch-case</a:t>
            </a:r>
            <a:endParaRPr lang="bg-B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99D9A8-0E4F-49C2-9E15-19C06DFC3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82" y="1371600"/>
            <a:ext cx="4762500" cy="49149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837E8A4-230D-4968-8727-298B5A761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59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90" name="Rectangle 6"/>
          <p:cNvSpPr>
            <a:spLocks noGrp="1" noChangeArrowheads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r>
              <a:rPr lang="bg-BG" sz="3200" dirty="0"/>
              <a:t>Напишете програма, която и</a:t>
            </a:r>
            <a:r>
              <a:rPr lang="bg-BG" sz="3200" dirty="0">
                <a:sym typeface="+mn-ea"/>
              </a:rPr>
              <a:t>звежда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вида на животно според името му</a:t>
            </a:r>
            <a:r>
              <a:rPr lang="en-US" sz="3200" dirty="0"/>
              <a:t>:</a:t>
            </a:r>
            <a:r>
              <a:rPr lang="bg-BG" sz="3200" dirty="0"/>
              <a:t> </a:t>
            </a:r>
            <a:r>
              <a:rPr lang="en-US" sz="3000" dirty="0"/>
              <a:t>dog </a:t>
            </a:r>
            <a:r>
              <a:rPr lang="en-US" sz="3000" dirty="0">
                <a:sym typeface="Wingdings" charset="2"/>
              </a:rPr>
              <a:t> mammal; crocodile, tortoise, snake  reptile;</a:t>
            </a:r>
            <a:r>
              <a:rPr lang="bg-BG" sz="3000" dirty="0">
                <a:sym typeface="Wingdings" charset="2"/>
              </a:rPr>
              <a:t> </a:t>
            </a:r>
            <a:r>
              <a:rPr lang="en-US" sz="3000" dirty="0">
                <a:sym typeface="Wingdings" charset="2"/>
              </a:rPr>
              <a:t>others  unknown</a:t>
            </a:r>
            <a:endParaRPr lang="bg-BG" sz="3000" dirty="0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Множество етикети в </a:t>
            </a:r>
            <a:r>
              <a:rPr lang="en-US"/>
              <a:t>Switch-case</a:t>
            </a:r>
            <a:endParaRPr lang="bg-BG" dirty="0"/>
          </a:p>
        </p:txBody>
      </p:sp>
      <p:sp>
        <p:nvSpPr>
          <p:cNvPr id="528389" name="Rectangle 5"/>
          <p:cNvSpPr>
            <a:spLocks noChangeArrowheads="1"/>
          </p:cNvSpPr>
          <p:nvPr/>
        </p:nvSpPr>
        <p:spPr bwMode="auto">
          <a:xfrm>
            <a:off x="749859" y="2667000"/>
            <a:ext cx="10453800" cy="3588996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-457200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switch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(animal)</a:t>
            </a:r>
          </a:p>
          <a:p>
            <a:pPr indent="-457200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indent="-457200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case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"dog": Console.WriteLine("mammal");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break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indent="-457200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case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"crocodile":</a:t>
            </a:r>
          </a:p>
          <a:p>
            <a:pPr indent="-457200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case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"tortoise":</a:t>
            </a:r>
          </a:p>
          <a:p>
            <a:pPr indent="-457200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case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"snake": Console.WriteLine("reptile");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break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indent="-457200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default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Console.WriteLine("unknown");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break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indent="-457200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85836D0-40B3-4CBB-BE78-FBFC9F6E3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8222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23012"/>
            <a:ext cx="10363200" cy="820600"/>
          </a:xfrm>
        </p:spPr>
        <p:txBody>
          <a:bodyPr/>
          <a:lstStyle/>
          <a:p>
            <a:r>
              <a:rPr lang="bg-BG" dirty="0"/>
              <a:t>Задачи с по-сложни проверки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2813" y="5678768"/>
            <a:ext cx="10363200" cy="692873"/>
          </a:xfrm>
        </p:spPr>
        <p:txBody>
          <a:bodyPr/>
          <a:lstStyle/>
          <a:p>
            <a:r>
              <a:rPr lang="bg-BG" dirty="0"/>
              <a:t>Работа на живо в клас (</a:t>
            </a:r>
            <a:r>
              <a:rPr lang="bg-BG" noProof="1"/>
              <a:t>лаб</a:t>
            </a:r>
            <a:r>
              <a:rPr lang="bg-BG" dirty="0"/>
              <a:t>)</a:t>
            </a:r>
            <a:endParaRPr lang="en-US" dirty="0"/>
          </a:p>
        </p:txBody>
      </p:sp>
      <p:pic>
        <p:nvPicPr>
          <p:cNvPr id="5126" name="Picture 6" descr="https://www.uwcne.org/sites/uwnlive.dlcdev.com/files/users/9/Dollarphotoclub-log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45" y="1066800"/>
            <a:ext cx="3578136" cy="3177384"/>
          </a:xfrm>
          <a:prstGeom prst="roundRect">
            <a:avLst>
              <a:gd name="adj" fmla="val 20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learningshopbluewater.co.uk/wp-content/uploads/problem-solving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137">
            <a:off x="1085001" y="1943323"/>
            <a:ext cx="2358194" cy="2358194"/>
          </a:xfrm>
          <a:prstGeom prst="roundRect">
            <a:avLst>
              <a:gd name="adj" fmla="val 20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herencelabs.com/img/TypeMetal-app-icon-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1837550"/>
            <a:ext cx="2743201" cy="25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494AB0F-0D91-41E1-AED0-3FA123C5AE05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65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12208"/>
            <a:ext cx="11804822" cy="5570355"/>
          </a:xfrm>
        </p:spPr>
        <p:txBody>
          <a:bodyPr>
            <a:normAutofit/>
          </a:bodyPr>
          <a:lstStyle/>
          <a:p>
            <a:r>
              <a:rPr lang="bg-BG" sz="3200" dirty="0"/>
              <a:t>Вложени проверки:</a:t>
            </a:r>
          </a:p>
          <a:p>
            <a:endParaRPr lang="bg-BG" sz="3200" dirty="0"/>
          </a:p>
          <a:p>
            <a:endParaRPr lang="bg-BG" sz="3200" dirty="0"/>
          </a:p>
          <a:p>
            <a:endParaRPr lang="bg-BG" sz="3200" dirty="0"/>
          </a:p>
          <a:p>
            <a:endParaRPr lang="bg-BG" sz="3200" dirty="0"/>
          </a:p>
          <a:p>
            <a:pPr>
              <a:spcBef>
                <a:spcPts val="1200"/>
              </a:spcBef>
            </a:pPr>
            <a:r>
              <a:rPr lang="bg-BG" sz="3200" dirty="0"/>
              <a:t>По-сложни проверки с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&amp;&amp;</a:t>
            </a:r>
            <a:r>
              <a:rPr lang="en-US" sz="3200" dirty="0"/>
              <a:t>,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||</a:t>
            </a:r>
            <a:r>
              <a:rPr lang="en-US" sz="3200" dirty="0"/>
              <a:t>,</a:t>
            </a:r>
            <a:r>
              <a:rPr lang="bg-BG" sz="3200" dirty="0"/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!</a:t>
            </a:r>
            <a:r>
              <a:rPr lang="bg-BG" sz="3200" dirty="0"/>
              <a:t> и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()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днес?</a:t>
            </a:r>
            <a:endParaRPr lang="en-US" dirty="0"/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1752600"/>
            <a:ext cx="3314194" cy="24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8196" y="1752600"/>
            <a:ext cx="4491816" cy="249299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(condition1)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(condition2)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…</a:t>
            </a:r>
            <a:endParaRPr lang="en-US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4211" y="5195804"/>
            <a:ext cx="10880335" cy="105259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x == left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||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x == right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&amp;&amp;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y &gt;= top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&amp;&amp;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y &lt;= bottom)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Console.WriteLine("Point on the left or right side.");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8F87B88F-9323-4779-8566-094AECFD1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54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Сложни проверки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>
                <a:hlinkClick r:id="rId3"/>
              </a:rPr>
              <a:t>https://it-kariera.mon.bg/e-learning/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72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C4780E1-21DC-4C6A-8107-05D6A4C64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5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00600"/>
            <a:ext cx="10363200" cy="820600"/>
          </a:xfrm>
        </p:spPr>
        <p:txBody>
          <a:bodyPr/>
          <a:lstStyle/>
          <a:p>
            <a:r>
              <a:rPr lang="bg-BG" dirty="0"/>
              <a:t>Вложени проверки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651472"/>
            <a:ext cx="10363200" cy="719034"/>
          </a:xfrm>
        </p:spPr>
        <p:txBody>
          <a:bodyPr/>
          <a:lstStyle/>
          <a:p>
            <a:r>
              <a:rPr lang="en-US" dirty="0"/>
              <a:t>If-</a:t>
            </a:r>
            <a:r>
              <a:rPr lang="bg-BG" dirty="0"/>
              <a:t>конструкции, вложени една в друга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77" y="1219200"/>
            <a:ext cx="2859272" cy="3334801"/>
          </a:xfrm>
          <a:prstGeom prst="rect">
            <a:avLst/>
          </a:prstGeom>
        </p:spPr>
      </p:pic>
      <p:pic>
        <p:nvPicPr>
          <p:cNvPr id="3076" name="Picture 4" descr="http://findicons.com/files/icons/1671/simplicio/128/notification_d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8960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.opensuse.org/images/thumb/3/3b/Icon-warning.png/120px-Icon-warn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30" y="1872116"/>
            <a:ext cx="2242682" cy="22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D2C4C80D-BE7F-475E-8AC1-4C9884421F6F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7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46212" y="3069608"/>
            <a:ext cx="9753600" cy="2201552"/>
          </a:xfrm>
          <a:prstGeom prst="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2812" y="2059460"/>
            <a:ext cx="10653600" cy="430579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(condition1)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(condition2)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 Console.WriteLine("condition2 valid"); }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{ Console.WriteLine("condition2 not valid"); }</a:t>
            </a:r>
          </a:p>
          <a:p>
            <a:pPr eaLnBrk="0" hangingPunct="0">
              <a:lnSpc>
                <a:spcPct val="120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Console.WriteLine("condition1 valid");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Конструкциите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if</a:t>
            </a:r>
            <a:r>
              <a:rPr lang="en-US" dirty="0"/>
              <a:t>-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else</a:t>
            </a:r>
            <a:r>
              <a:rPr lang="bg-BG" dirty="0"/>
              <a:t> могат да се влагат една в друга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Вложени проверки</a:t>
            </a:r>
            <a:endParaRPr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270612" y="2371854"/>
            <a:ext cx="2576400" cy="1057146"/>
          </a:xfrm>
          <a:prstGeom prst="wedgeRoundRectCallout">
            <a:avLst>
              <a:gd name="adj1" fmla="val -73956"/>
              <a:gd name="adj2" fmla="val 4019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Вложена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if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конструкция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981063AA-B0B7-4B17-A518-FD4E8D948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1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13" y="1066800"/>
            <a:ext cx="5903999" cy="55703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bg-BG" sz="3500" dirty="0"/>
              <a:t>Според въведени </a:t>
            </a:r>
            <a:r>
              <a:rPr lang="bg-BG" sz="3500" b="1" dirty="0">
                <a:solidFill>
                  <a:schemeClr val="tx2">
                    <a:lumMod val="75000"/>
                  </a:schemeClr>
                </a:solidFill>
              </a:rPr>
              <a:t>възраст</a:t>
            </a:r>
            <a:r>
              <a:rPr lang="bg-BG" sz="3500" dirty="0"/>
              <a:t> и </a:t>
            </a:r>
            <a:r>
              <a:rPr lang="bg-BG" sz="3500" b="1" dirty="0">
                <a:solidFill>
                  <a:schemeClr val="tx2">
                    <a:lumMod val="75000"/>
                  </a:schemeClr>
                </a:solidFill>
              </a:rPr>
              <a:t>пол</a:t>
            </a:r>
            <a:r>
              <a:rPr lang="bg-BG" sz="3500" dirty="0"/>
              <a:t> (</a:t>
            </a:r>
            <a:r>
              <a:rPr lang="en-US" sz="35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m</a:t>
            </a:r>
            <a:r>
              <a:rPr lang="en-US" sz="3500" dirty="0"/>
              <a:t> / </a:t>
            </a:r>
            <a:r>
              <a:rPr lang="en-US" sz="35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f</a:t>
            </a:r>
            <a:r>
              <a:rPr lang="en-US" sz="3500" dirty="0"/>
              <a:t>)</a:t>
            </a:r>
            <a:r>
              <a:rPr lang="bg-BG" sz="3500" dirty="0"/>
              <a:t> да се отпечата обръщение:</a:t>
            </a:r>
          </a:p>
          <a:p>
            <a:pPr lvl="1">
              <a:lnSpc>
                <a:spcPct val="110000"/>
              </a:lnSpc>
            </a:pPr>
            <a:r>
              <a:rPr lang="en-US" sz="3000" dirty="0"/>
              <a:t>“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Mr.</a:t>
            </a:r>
            <a:r>
              <a:rPr lang="en-US" sz="3000" dirty="0"/>
              <a:t>” – </a:t>
            </a:r>
            <a:r>
              <a:rPr lang="bg-BG" sz="3000" dirty="0"/>
              <a:t>мъж (пол </a:t>
            </a:r>
            <a:r>
              <a:rPr lang="en-US" sz="3000" dirty="0"/>
              <a:t>“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m</a:t>
            </a:r>
            <a:r>
              <a:rPr lang="en-US" sz="3000" dirty="0"/>
              <a:t>”) </a:t>
            </a:r>
            <a:r>
              <a:rPr lang="bg-BG" sz="3000" dirty="0"/>
              <a:t>на 16 или повече години</a:t>
            </a:r>
            <a:endParaRPr lang="en-US" sz="3000" dirty="0"/>
          </a:p>
          <a:p>
            <a:pPr lvl="1">
              <a:lnSpc>
                <a:spcPct val="110000"/>
              </a:lnSpc>
            </a:pPr>
            <a:r>
              <a:rPr lang="en-US" sz="3000" dirty="0"/>
              <a:t>“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Master</a:t>
            </a:r>
            <a:r>
              <a:rPr lang="en-US" sz="3000" dirty="0"/>
              <a:t>” </a:t>
            </a:r>
            <a:r>
              <a:rPr lang="bg-BG" sz="3000" dirty="0"/>
              <a:t>– момче (пол </a:t>
            </a:r>
            <a:r>
              <a:rPr lang="en-US" sz="3000" dirty="0"/>
              <a:t>“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m</a:t>
            </a:r>
            <a:r>
              <a:rPr lang="en-US" sz="3000" dirty="0"/>
              <a:t>”) </a:t>
            </a:r>
            <a:r>
              <a:rPr lang="bg-BG" sz="3000" dirty="0"/>
              <a:t>под 16 години</a:t>
            </a:r>
            <a:endParaRPr lang="en-US" sz="3000" dirty="0"/>
          </a:p>
          <a:p>
            <a:pPr lvl="1">
              <a:lnSpc>
                <a:spcPct val="110000"/>
              </a:lnSpc>
            </a:pPr>
            <a:r>
              <a:rPr lang="en-US" sz="3000" dirty="0"/>
              <a:t>“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Ms.</a:t>
            </a:r>
            <a:r>
              <a:rPr lang="en-US" sz="3000" dirty="0"/>
              <a:t>” </a:t>
            </a:r>
            <a:r>
              <a:rPr lang="bg-BG" sz="3000" dirty="0"/>
              <a:t>– жена (пол </a:t>
            </a:r>
            <a:r>
              <a:rPr lang="en-US" sz="3000" dirty="0"/>
              <a:t>“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f</a:t>
            </a:r>
            <a:r>
              <a:rPr lang="en-US" sz="3000" dirty="0"/>
              <a:t>”) </a:t>
            </a:r>
            <a:r>
              <a:rPr lang="bg-BG" sz="3000" dirty="0"/>
              <a:t>на 16 или повече години</a:t>
            </a:r>
            <a:endParaRPr lang="en-US" sz="3000" dirty="0"/>
          </a:p>
          <a:p>
            <a:pPr lvl="1">
              <a:lnSpc>
                <a:spcPct val="110000"/>
              </a:lnSpc>
            </a:pPr>
            <a:r>
              <a:rPr lang="en-US" sz="3000" dirty="0"/>
              <a:t>“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Miss</a:t>
            </a:r>
            <a:r>
              <a:rPr lang="en-US" sz="3000" dirty="0"/>
              <a:t>” </a:t>
            </a:r>
            <a:r>
              <a:rPr lang="bg-BG" sz="3000" dirty="0"/>
              <a:t>– момиче (пол </a:t>
            </a:r>
            <a:r>
              <a:rPr lang="en-US" sz="3000" dirty="0"/>
              <a:t>“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f</a:t>
            </a:r>
            <a:r>
              <a:rPr lang="en-US" sz="3000" dirty="0"/>
              <a:t>”)</a:t>
            </a:r>
            <a:r>
              <a:rPr lang="bg-BG" sz="3000" dirty="0"/>
              <a:t> под 16 години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800" dirty="0"/>
              <a:t>Пример: </a:t>
            </a:r>
            <a:r>
              <a:rPr lang="ru-RU" sz="3800" dirty="0"/>
              <a:t>Обръщение според възраст и пол</a:t>
            </a:r>
            <a:endParaRPr lang="en-US" sz="3800" dirty="0"/>
          </a:p>
        </p:txBody>
      </p:sp>
      <p:pic>
        <p:nvPicPr>
          <p:cNvPr id="1026" name="Picture 2" descr="http://www.vbbootcamp.co.uk/wp-content/uploads/2013/06/nested-if-statemen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9" t="-3216" r="-1509" b="-3216"/>
          <a:stretch>
            <a:fillRect/>
          </a:stretch>
        </p:blipFill>
        <p:spPr bwMode="auto">
          <a:xfrm>
            <a:off x="6248410" y="2364399"/>
            <a:ext cx="5309990" cy="3975796"/>
          </a:xfrm>
          <a:prstGeom prst="roundRect">
            <a:avLst>
              <a:gd name="adj" fmla="val 621"/>
            </a:avLst>
          </a:prstGeom>
          <a:solidFill>
            <a:schemeClr val="tx1"/>
          </a:solidFill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75195" y="1152571"/>
            <a:ext cx="629117" cy="89255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12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18412" y="1151121"/>
            <a:ext cx="990600" cy="89400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Miss</a:t>
            </a:r>
            <a:endParaRPr lang="bg-BG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218612" y="1152571"/>
            <a:ext cx="629117" cy="89255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16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152431" y="1151121"/>
            <a:ext cx="990600" cy="89400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Mr.</a:t>
            </a:r>
            <a:endParaRPr lang="bg-BG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EDED08F8-3DEF-41B2-A5DE-734CD6A22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3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800" dirty="0"/>
              <a:t>Решение: </a:t>
            </a:r>
            <a:r>
              <a:rPr lang="ru-RU" sz="3800" dirty="0"/>
              <a:t>Обръщение според възраст и пол</a:t>
            </a:r>
            <a:endParaRPr lang="en-US" sz="38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0412" y="1112706"/>
            <a:ext cx="10668000" cy="489364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age = double.Parse(Console.ReadLine());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gender = Console.ReadLine();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(gender == "f")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(age &lt; 16) { Console.WriteLine("Miss");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 Console.WriteLine("Ms.");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bg-BG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(age &lt; 16) { Console.WriteLine("Master");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 Console.WriteLine("Mr.");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2C589B3-CBDB-4FCC-8A1C-7FC37A29F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0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r>
              <a:rPr lang="bg-BG" sz="3000" dirty="0"/>
              <a:t>Предприемчив българин отваря по едно квартално магазинче в няколко </a:t>
            </a:r>
            <a:r>
              <a:rPr lang="bg-BG" sz="3000" b="1" dirty="0">
                <a:solidFill>
                  <a:schemeClr val="tx2">
                    <a:lumMod val="75000"/>
                  </a:schemeClr>
                </a:solidFill>
              </a:rPr>
              <a:t>града</a:t>
            </a:r>
            <a:r>
              <a:rPr lang="bg-BG" sz="3000" dirty="0"/>
              <a:t> с различни </a:t>
            </a:r>
            <a:r>
              <a:rPr lang="bg-BG" sz="3000" b="1" dirty="0">
                <a:solidFill>
                  <a:schemeClr val="tx2">
                    <a:lumMod val="75000"/>
                  </a:schemeClr>
                </a:solidFill>
              </a:rPr>
              <a:t>цени</a:t>
            </a:r>
            <a:r>
              <a:rPr lang="bg-BG" sz="3000" dirty="0"/>
              <a:t> за следните </a:t>
            </a:r>
            <a:r>
              <a:rPr lang="bg-BG" sz="3000" b="1" dirty="0">
                <a:solidFill>
                  <a:schemeClr val="tx2">
                    <a:lumMod val="75000"/>
                  </a:schemeClr>
                </a:solidFill>
              </a:rPr>
              <a:t>продукти</a:t>
            </a:r>
            <a:r>
              <a:rPr lang="bg-BG" sz="3000" dirty="0"/>
              <a:t>:</a:t>
            </a:r>
          </a:p>
          <a:p>
            <a:endParaRPr lang="bg-BG" sz="3000" dirty="0"/>
          </a:p>
          <a:p>
            <a:endParaRPr lang="bg-BG" sz="3000" dirty="0"/>
          </a:p>
          <a:p>
            <a:endParaRPr lang="bg-BG" sz="3000" dirty="0"/>
          </a:p>
          <a:p>
            <a:pPr>
              <a:spcBef>
                <a:spcPts val="3000"/>
              </a:spcBef>
            </a:pPr>
            <a:r>
              <a:rPr lang="bg-BG" sz="3000" dirty="0"/>
              <a:t>По даден град, продукт и количество да се пресметне колко струва. Примери: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Пример: Квартално магазинче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49658" y="2286000"/>
          <a:ext cx="8940554" cy="198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9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град / продукт</a:t>
                      </a:r>
                      <a:endParaRPr lang="en-US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coffee</a:t>
                      </a:r>
                      <a:endParaRPr lang="en-US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water</a:t>
                      </a:r>
                      <a:endParaRPr lang="en-US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beer</a:t>
                      </a:r>
                      <a:endParaRPr lang="en-US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sweets</a:t>
                      </a:r>
                      <a:endParaRPr lang="en-US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peanuts</a:t>
                      </a: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Sofia</a:t>
                      </a:r>
                      <a:endParaRPr lang="en-US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0.50</a:t>
                      </a:r>
                      <a:endParaRPr lang="en-US" sz="2600" b="1" dirty="0"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0.80</a:t>
                      </a:r>
                      <a:endParaRPr lang="en-US" sz="2600" b="1" dirty="0"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1.20</a:t>
                      </a:r>
                      <a:endParaRPr lang="en-US" sz="2600" b="1" dirty="0"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1.45</a:t>
                      </a:r>
                      <a:endParaRPr lang="en-US" sz="2600" b="1" dirty="0"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1.60</a:t>
                      </a:r>
                      <a:endParaRPr lang="en-US" sz="2600" b="1" dirty="0"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Plovdiv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0.40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0.70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1.15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1.30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1.50</a:t>
                      </a: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Varna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0.45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0.70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1.10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1.35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1.55</a:t>
                      </a: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41612" y="5087669"/>
            <a:ext cx="1341221" cy="129266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coffee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Varna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11433" y="5086219"/>
            <a:ext cx="792379" cy="129411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0.9</a:t>
            </a:r>
            <a:endParaRPr lang="bg-BG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11633" y="5108138"/>
            <a:ext cx="1524000" cy="129266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peanuts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Plovdiv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64233" y="5106688"/>
            <a:ext cx="792379" cy="129411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1.5</a:t>
            </a:r>
            <a:endParaRPr lang="bg-BG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220862" y="5086754"/>
            <a:ext cx="1140750" cy="129266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beer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Sofia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6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590212" y="5085304"/>
            <a:ext cx="762000" cy="129411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7.2</a:t>
            </a:r>
            <a:endParaRPr lang="bg-BG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55749904-1022-4F39-83D4-E60F6C49E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3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квартално магазинче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2812" y="1126153"/>
            <a:ext cx="10363200" cy="483209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product = Console.ReadLine().ToLower();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town = Console.ReadLine().ToLower();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quantity = double.Parse(Console.ReadLine());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(town == "sofia")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if (product == "coffee")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 Console.WriteLine(0.50 * quantity);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TODO: finish this …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(town == "varna") {}   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// TODO: finish this …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(town == "plovdiv") {} 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// TODO: finish this …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0227793-E05B-4142-A78B-D43EFCEC8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1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4312096"/>
            <a:ext cx="9296398" cy="820600"/>
          </a:xfrm>
        </p:spPr>
        <p:txBody>
          <a:bodyPr/>
          <a:lstStyle/>
          <a:p>
            <a:r>
              <a:rPr lang="bg-BG" dirty="0"/>
              <a:t>По-сложни проверки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46214" y="5213996"/>
            <a:ext cx="9296398" cy="1339204"/>
          </a:xfrm>
        </p:spPr>
        <p:txBody>
          <a:bodyPr/>
          <a:lstStyle/>
          <a:p>
            <a:r>
              <a:rPr lang="bg-BG" dirty="0"/>
              <a:t>Логическо "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bg-BG" dirty="0"/>
              <a:t>", логическо "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или</a:t>
            </a:r>
            <a:r>
              <a:rPr lang="bg-BG" dirty="0"/>
              <a:t>", логическо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отрицание</a:t>
            </a:r>
            <a:r>
              <a:rPr lang="bg-BG" dirty="0"/>
              <a:t> 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скоби</a:t>
            </a:r>
            <a:endParaRPr lang="en-US" dirty="0"/>
          </a:p>
        </p:txBody>
      </p:sp>
      <p:pic>
        <p:nvPicPr>
          <p:cNvPr id="5126" name="Picture 6" descr="https://www.uwcne.org/sites/uwnlive.dlcdev.com/files/users/9/Dollarphotoclub-log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10" y="1291034"/>
            <a:ext cx="3047998" cy="2706622"/>
          </a:xfrm>
          <a:prstGeom prst="roundRect">
            <a:avLst>
              <a:gd name="adj" fmla="val 20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library.ohiou.edu/wp-content/uploads/2013/11/booleanOperato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8" y="1265300"/>
            <a:ext cx="7177134" cy="2773300"/>
          </a:xfrm>
          <a:prstGeom prst="roundRect">
            <a:avLst>
              <a:gd name="adj" fmla="val 589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3AF44DE-6EF2-40A6-945A-B4B49F2BEF29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32165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7139</TotalTime>
  <Words>1736</Words>
  <Application>Microsoft Office PowerPoint</Application>
  <PresentationFormat>Custom</PresentationFormat>
  <Paragraphs>283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Consolas</vt:lpstr>
      <vt:lpstr>Wingdings</vt:lpstr>
      <vt:lpstr>Wingdings 2</vt:lpstr>
      <vt:lpstr>SoftUni 16x9</vt:lpstr>
      <vt:lpstr>Сложни проверки</vt:lpstr>
      <vt:lpstr>Съдържание</vt:lpstr>
      <vt:lpstr>Вложени проверки</vt:lpstr>
      <vt:lpstr>Вложени проверки</vt:lpstr>
      <vt:lpstr>Пример: Обръщение според възраст и пол</vt:lpstr>
      <vt:lpstr>Решение: Обръщение според възраст и пол</vt:lpstr>
      <vt:lpstr>Пример: Квартално магазинче</vt:lpstr>
      <vt:lpstr>Решение: квартално магазинче</vt:lpstr>
      <vt:lpstr>По-сложни проверки</vt:lpstr>
      <vt:lpstr>Логическо "И"</vt:lpstr>
      <vt:lpstr>Пример: Точка в правоъгълник</vt:lpstr>
      <vt:lpstr>Логическо "ИЛИ"</vt:lpstr>
      <vt:lpstr>Пример: Плод или зеленчук?</vt:lpstr>
      <vt:lpstr>Логическо отрицание</vt:lpstr>
      <vt:lpstr>Пример: Точка върху страна на правоъгълник</vt:lpstr>
      <vt:lpstr>По-сложни логически условия</vt:lpstr>
      <vt:lpstr>Опростяване на логически условия</vt:lpstr>
      <vt:lpstr>Условна конструкция Switch-case</vt:lpstr>
      <vt:lpstr>Условна конструкция Switch-case</vt:lpstr>
      <vt:lpstr>Множество етикети в Switch-case</vt:lpstr>
      <vt:lpstr>Задачи с по-сложни проверки</vt:lpstr>
      <vt:lpstr>Какво научихме днес?</vt:lpstr>
      <vt:lpstr>Сложни проверки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Сложни проверки</dc:title>
  <dc:subject>Coding 101 Course</dc:subject>
  <dc:creator>Software University Foundation</dc:creator>
  <cp:keywords>Sofware University; SoftUni; programming; coding; software development; education; training; course; курс; програмиране; кодене; кодиране; СофтУни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2019-12-16T18:40:34Z</dcterms:modified>
  <cp:category>computer programming;programming;C#;програмиране;кодиране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