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4"/>
  </p:notesMasterIdLst>
  <p:handoutMasterIdLst>
    <p:handoutMasterId r:id="rId25"/>
  </p:handoutMasterIdLst>
  <p:sldIdLst>
    <p:sldId id="451" r:id="rId3"/>
    <p:sldId id="276" r:id="rId4"/>
    <p:sldId id="420" r:id="rId5"/>
    <p:sldId id="415" r:id="rId6"/>
    <p:sldId id="418" r:id="rId7"/>
    <p:sldId id="426" r:id="rId8"/>
    <p:sldId id="428" r:id="rId9"/>
    <p:sldId id="434" r:id="rId10"/>
    <p:sldId id="435" r:id="rId11"/>
    <p:sldId id="436" r:id="rId12"/>
    <p:sldId id="437" r:id="rId13"/>
    <p:sldId id="438" r:id="rId14"/>
    <p:sldId id="441" r:id="rId15"/>
    <p:sldId id="440" r:id="rId16"/>
    <p:sldId id="442" r:id="rId17"/>
    <p:sldId id="443" r:id="rId18"/>
    <p:sldId id="444" r:id="rId19"/>
    <p:sldId id="448" r:id="rId20"/>
    <p:sldId id="427" r:id="rId21"/>
    <p:sldId id="449" r:id="rId22"/>
    <p:sldId id="481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4F2917FA-F0D5-4337-8A9C-51EE6DC016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8716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7D56404-E915-41E7-9F8E-BED317297F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0175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DE1F314-EACB-4B82-BAD3-A5E2B16CAD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871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B72D85B-EB7E-4A8F-BFDB-22416E6A95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6720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1628642-6C48-470E-9C5A-BDB11519CA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5956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789698"/>
            <a:ext cx="7910299" cy="1095352"/>
          </a:xfrm>
        </p:spPr>
        <p:txBody>
          <a:bodyPr>
            <a:normAutofit/>
          </a:bodyPr>
          <a:lstStyle/>
          <a:p>
            <a:r>
              <a:rPr lang="bg-BG" dirty="0"/>
              <a:t>Повторения (цикли)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965300"/>
            <a:ext cx="7910299" cy="701700"/>
          </a:xfrm>
        </p:spPr>
        <p:txBody>
          <a:bodyPr>
            <a:normAutofit/>
          </a:bodyPr>
          <a:lstStyle/>
          <a:p>
            <a:r>
              <a:rPr lang="bg-BG"/>
              <a:t>Прости повторения с </a:t>
            </a:r>
            <a:r>
              <a:rPr lang="en-US"/>
              <a:t>For-</a:t>
            </a:r>
            <a:r>
              <a:rPr lang="bg-BG"/>
              <a:t>цикъл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011" y="3319178"/>
            <a:ext cx="3900652" cy="2889371"/>
          </a:xfrm>
          <a:prstGeom prst="rect">
            <a:avLst/>
          </a:prstGeom>
        </p:spPr>
      </p:pic>
      <p:pic>
        <p:nvPicPr>
          <p:cNvPr id="27" name="Picture 4" title="CC-BY-NC-SA License">
            <a:hlinkClick r:id="rId4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21190AED-5319-4D23-AEE5-FD156FC7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0C12339-1E4D-4FF3-9351-7E386DAA70AD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BAD52E1-F265-4433-A33A-D5BE3A63DC16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DEDFA22F-A1FE-4676-B3AF-46632DDD5C7A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6"/>
              </a:rPr>
              <a:t>https://it-kariera.mon.bg/e-learning/</a:t>
            </a:r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CA07ED-4394-4061-A030-5E9975BC2CFF}"/>
              </a:ext>
            </a:extLst>
          </p:cNvPr>
          <p:cNvSpPr txBox="1"/>
          <p:nvPr/>
        </p:nvSpPr>
        <p:spPr>
          <a:xfrm rot="1555229">
            <a:off x="5280872" y="3618778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AF0C95-0ADE-4EE2-9AF9-1D3260A367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19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Да се напише програма, която въвежда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</a:t>
            </a:r>
            <a:r>
              <a:rPr lang="bg-BG" dirty="0"/>
              <a:t>числа и намира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най-голямото </a:t>
            </a:r>
            <a:r>
              <a:rPr lang="bg-BG" dirty="0"/>
              <a:t>измежду тях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От първия ред на входа въвежда броя числа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lvl="1"/>
            <a:r>
              <a:rPr lang="bg-BG" dirty="0"/>
              <a:t>От следващите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</a:t>
            </a:r>
            <a:r>
              <a:rPr lang="bg-BG" dirty="0"/>
              <a:t>реда се въвежда по едно число</a:t>
            </a:r>
          </a:p>
          <a:p>
            <a:pPr lvl="1"/>
            <a:r>
              <a:rPr lang="bg-BG" dirty="0"/>
              <a:t>Примери: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Пример: най-голямо число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05225" y="4193247"/>
            <a:ext cx="914399" cy="21264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30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83006" y="4191795"/>
            <a:ext cx="792379" cy="212791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129035" y="508656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38452" y="4193247"/>
            <a:ext cx="914399" cy="212646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99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16233" y="4191796"/>
            <a:ext cx="792379" cy="21279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100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062528" y="508656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34452" y="4193247"/>
            <a:ext cx="914399" cy="21313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45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-20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99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712233" y="4191796"/>
            <a:ext cx="792379" cy="21328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99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0145622" y="508656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416520DA-BFBE-45C9-ABB4-0B4972E1F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3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най-голямо число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2" y="1219200"/>
            <a:ext cx="10363200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Console.Write("n = ");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max = -10000000000000;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(var i = 0; i &lt; n; i++)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var num = int.Parse(Console.ReadLine());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(num &gt; max)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max = num;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Console.WriteLine("max = " + max);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A6A7F2C-24AD-4A81-9018-BE003F6C6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3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Да се напише програма, която въвежда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</a:t>
            </a:r>
            <a:r>
              <a:rPr lang="bg-BG" dirty="0"/>
              <a:t>числа и намира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най-малкото</a:t>
            </a:r>
            <a:r>
              <a:rPr lang="bg-BG" dirty="0"/>
              <a:t> измежду тях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Въвежда първо броя числа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bg-BG" dirty="0"/>
              <a:t>, след тях още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</a:t>
            </a:r>
            <a:r>
              <a:rPr lang="bg-BG" dirty="0"/>
              <a:t>числа</a:t>
            </a:r>
          </a:p>
          <a:p>
            <a:pPr lvl="1"/>
            <a:r>
              <a:rPr lang="bg-BG" dirty="0"/>
              <a:t>Примери: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</a:t>
            </a:r>
            <a:r>
              <a:rPr lang="bg-BG"/>
              <a:t>: най-малко </a:t>
            </a:r>
            <a:r>
              <a:rPr lang="bg-BG" dirty="0"/>
              <a:t>число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41585" y="3833855"/>
            <a:ext cx="914399" cy="21264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30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19366" y="3832403"/>
            <a:ext cx="884835" cy="212791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-30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765395" y="472717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46212" y="3833855"/>
            <a:ext cx="914399" cy="212646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99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100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23993" y="3832404"/>
            <a:ext cx="792379" cy="21279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99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470288" y="472717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090012" y="3833855"/>
            <a:ext cx="914399" cy="21313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45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-20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99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667793" y="3832404"/>
            <a:ext cx="922419" cy="21328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-20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9101182" y="472717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744D784B-C5E1-4BF6-9186-31EA42384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7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781990"/>
            <a:ext cx="10363200" cy="820600"/>
          </a:xfrm>
        </p:spPr>
        <p:txBody>
          <a:bodyPr/>
          <a:lstStyle/>
          <a:p>
            <a:r>
              <a:rPr lang="bg-BG" dirty="0"/>
              <a:t>Задачи с цикли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81766"/>
            <a:ext cx="10363200" cy="719034"/>
          </a:xfrm>
        </p:spPr>
        <p:txBody>
          <a:bodyPr/>
          <a:lstStyle/>
          <a:p>
            <a:r>
              <a:rPr lang="bg-BG" dirty="0"/>
              <a:t>Техники за използване на </a:t>
            </a:r>
            <a:r>
              <a:rPr lang="en-US" dirty="0"/>
              <a:t>for-</a:t>
            </a:r>
            <a:r>
              <a:rPr lang="bg-BG" dirty="0"/>
              <a:t>цикли</a:t>
            </a:r>
            <a:endParaRPr lang="en-US" dirty="0"/>
          </a:p>
        </p:txBody>
      </p:sp>
      <p:pic>
        <p:nvPicPr>
          <p:cNvPr id="1028" name="Picture 4" descr="http://samplecourses.apcapps.alphaplus.ca/pluginfile.php/2188/mod_page/content/20/assig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928826"/>
            <a:ext cx="2057400" cy="2057400"/>
          </a:xfrm>
          <a:prstGeom prst="roundRect">
            <a:avLst>
              <a:gd name="adj" fmla="val 162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147" y="1815964"/>
            <a:ext cx="1977065" cy="2283123"/>
          </a:xfrm>
          <a:prstGeom prst="roundRect">
            <a:avLst>
              <a:gd name="adj" fmla="val 1622"/>
            </a:avLst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3764775" y="1056862"/>
            <a:ext cx="4659276" cy="3801328"/>
            <a:chOff x="3764775" y="1056862"/>
            <a:chExt cx="4659276" cy="3801328"/>
          </a:xfrm>
        </p:grpSpPr>
        <p:pic>
          <p:nvPicPr>
            <p:cNvPr id="1026" name="Picture 2" descr="https://pixabay.com/static/uploads/photo/2013/03/29/13/40/reload-97640_64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775" y="1056862"/>
              <a:ext cx="4659276" cy="380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2447217">
              <a:off x="4925283" y="2366395"/>
              <a:ext cx="2356671" cy="672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4400" b="1" spc="50" dirty="0">
                  <a:ln w="9525" cmpd="sng">
                    <a:solidFill>
                      <a:srgbClr val="00B0F0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for</a:t>
              </a:r>
              <a:r>
                <a:rPr lang="bg-BG" sz="4400" b="1" spc="50" dirty="0">
                  <a:ln w="9525" cmpd="sng">
                    <a:solidFill>
                      <a:srgbClr val="00B0F0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-</a:t>
              </a:r>
              <a:r>
                <a:rPr lang="en-US" sz="4400" b="1" spc="50" dirty="0">
                  <a:ln w="9525" cmpd="sng">
                    <a:solidFill>
                      <a:srgbClr val="00B0F0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loops</a:t>
              </a:r>
            </a:p>
          </p:txBody>
        </p:sp>
      </p:grp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E18D20DC-E47A-4EE5-9CB6-CE35FD80B7A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0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Да се напише програма, която въвежда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2*n</a:t>
            </a:r>
            <a:r>
              <a:rPr lang="en-US" sz="3200" dirty="0"/>
              <a:t> </a:t>
            </a:r>
            <a:r>
              <a:rPr lang="bg-BG" sz="3200" dirty="0"/>
              <a:t>числа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Проверява дали сумите на левите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000" dirty="0"/>
              <a:t> </a:t>
            </a:r>
            <a:r>
              <a:rPr lang="bg-BG" sz="3000" dirty="0"/>
              <a:t>и десните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000" dirty="0"/>
              <a:t> </a:t>
            </a:r>
            <a:r>
              <a:rPr lang="bg-BG" sz="3000" dirty="0"/>
              <a:t>числа са равни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При равенство печата "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Yes</a:t>
            </a:r>
            <a:r>
              <a:rPr lang="bg-BG" sz="3000" dirty="0"/>
              <a:t>" </a:t>
            </a:r>
            <a:r>
              <a:rPr lang="en-US" sz="3000" dirty="0"/>
              <a:t>+</a:t>
            </a:r>
            <a:r>
              <a:rPr lang="bg-BG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сумата</a:t>
            </a:r>
            <a:r>
              <a:rPr lang="bg-BG" sz="3000" dirty="0"/>
              <a:t>; иначе печата </a:t>
            </a:r>
            <a:r>
              <a:rPr lang="en-US" sz="3000" dirty="0"/>
              <a:t>"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No</a:t>
            </a:r>
            <a:r>
              <a:rPr lang="en-US" sz="3000" dirty="0"/>
              <a:t>" +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разликата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(</a:t>
            </a:r>
            <a:r>
              <a:rPr lang="bg-BG" sz="3000" dirty="0"/>
              <a:t>изчислена като положително число)</a:t>
            </a:r>
            <a:endParaRPr lang="en-US" sz="3000" dirty="0"/>
          </a:p>
          <a:p>
            <a:pPr lvl="1">
              <a:lnSpc>
                <a:spcPct val="100000"/>
              </a:lnSpc>
            </a:pPr>
            <a:r>
              <a:rPr lang="bg-BG" sz="3000" dirty="0"/>
              <a:t>Примери: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</a:t>
            </a:r>
            <a:r>
              <a:rPr lang="bg-BG" noProof="1"/>
              <a:t>лява и дясна сума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93812" y="4170154"/>
            <a:ext cx="761999" cy="222995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endParaRPr lang="bg-BG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90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19193" y="4168703"/>
            <a:ext cx="2908453" cy="223140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Yes, sum = 100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50497" y="5127383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595828" y="4196620"/>
            <a:ext cx="851410" cy="220418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endParaRPr lang="bg-BG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9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110620" y="4195170"/>
            <a:ext cx="2555792" cy="22049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No, diff = 1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567943" y="5127383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E499A5E6-80CF-475F-8A8F-D3C56AC66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6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</a:t>
            </a:r>
            <a:r>
              <a:rPr lang="bg-BG" noProof="1"/>
              <a:t>лява и дясна сума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9412" y="1237595"/>
            <a:ext cx="11277600" cy="459587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leftSum = 0;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(var i = 0; i &lt; n; i++)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leftSum = leftSum + int.Parse(Console.ReadLine()); }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read and calculate the rightSum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(leftSum == rightSum)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Console.WriteLine("Yes, sum = " + leftSum); }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Console.WriteLine("No, diff = " + 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			Math.Abs(rightSum - leftSum)); 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79D8C8E-DBD4-447B-8154-1A7140112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0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Да се напише програма, която въвежда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3200" dirty="0"/>
              <a:t> </a:t>
            </a:r>
            <a:r>
              <a:rPr lang="bg-BG" sz="3200" dirty="0"/>
              <a:t>числа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Проверява дали сумата на числата на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четни позиции </a:t>
            </a:r>
            <a:r>
              <a:rPr lang="bg-BG" sz="3000" dirty="0"/>
              <a:t>е равна на сумата на числата на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нечетни позиции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При равенство печата "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Yes</a:t>
            </a:r>
            <a:r>
              <a:rPr lang="bg-BG" sz="3000" dirty="0"/>
              <a:t>" </a:t>
            </a:r>
            <a:r>
              <a:rPr lang="en-US" sz="3000" dirty="0"/>
              <a:t>+</a:t>
            </a:r>
            <a:r>
              <a:rPr lang="bg-BG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сумата</a:t>
            </a:r>
            <a:r>
              <a:rPr lang="bg-BG" sz="3000" dirty="0"/>
              <a:t>; иначе печата </a:t>
            </a:r>
            <a:r>
              <a:rPr lang="en-US" sz="3000" dirty="0"/>
              <a:t>"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No</a:t>
            </a:r>
            <a:r>
              <a:rPr lang="en-US" sz="3000" dirty="0"/>
              <a:t>" +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разликата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/>
              <a:t>(</a:t>
            </a:r>
            <a:r>
              <a:rPr lang="bg-BG" sz="3000" dirty="0"/>
              <a:t>положително число). Примери: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</a:t>
            </a:r>
            <a:r>
              <a:rPr lang="bg-BG" noProof="1"/>
              <a:t>четна / нечетна сума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4212" y="4149921"/>
            <a:ext cx="761999" cy="21874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endParaRPr lang="bg-BG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50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09593" y="4148471"/>
            <a:ext cx="1775019" cy="21888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Yes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 = 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40897" y="510715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0412" y="4148470"/>
            <a:ext cx="743226" cy="218956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endParaRPr lang="bg-BG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-2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77020" y="4148471"/>
            <a:ext cx="1717592" cy="21888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Diff = 1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416729" y="511056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80412" y="4114800"/>
            <a:ext cx="743226" cy="218956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bg-BG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787020" y="4114801"/>
            <a:ext cx="1717592" cy="21888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Diff = 2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226729" y="507689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82DE4568-5762-458D-9CA1-DC206EAD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6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</a:t>
            </a:r>
            <a:r>
              <a:rPr lang="bg-BG" noProof="1"/>
              <a:t>четна / нечетна сума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47534" y="1143000"/>
            <a:ext cx="10493756" cy="47497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oddSum = 0;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evenSum = 0;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(var i = 0; i &lt; n; i++)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var element = int.Parse(Console.ReadLine());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 % 2 == 0) oddSum += element;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 evenSum += element;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print the sum / difference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62E5673-348D-46A5-BEF5-3D2C901A3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91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58190"/>
            <a:ext cx="10363200" cy="820600"/>
          </a:xfrm>
        </p:spPr>
        <p:txBody>
          <a:bodyPr/>
          <a:lstStyle/>
          <a:p>
            <a:r>
              <a:rPr lang="bg-BG" dirty="0"/>
              <a:t>Задачи с цикли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1028" name="Picture 4" descr="http://samplecourses.apcapps.alphaplus.ca/pluginfile.php/2188/mod_page/content/20/assig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005026"/>
            <a:ext cx="2057400" cy="2057400"/>
          </a:xfrm>
          <a:prstGeom prst="roundRect">
            <a:avLst>
              <a:gd name="adj" fmla="val 162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147" y="1892164"/>
            <a:ext cx="1977065" cy="2283123"/>
          </a:xfrm>
          <a:prstGeom prst="roundRect">
            <a:avLst>
              <a:gd name="adj" fmla="val 1622"/>
            </a:avLst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3764775" y="1133062"/>
            <a:ext cx="4659276" cy="3801328"/>
            <a:chOff x="3764775" y="1056862"/>
            <a:chExt cx="4659276" cy="3801328"/>
          </a:xfrm>
        </p:grpSpPr>
        <p:pic>
          <p:nvPicPr>
            <p:cNvPr id="1026" name="Picture 2" descr="https://pixabay.com/static/uploads/photo/2013/03/29/13/40/reload-97640_64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775" y="1056862"/>
              <a:ext cx="4659276" cy="380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2447217">
              <a:off x="4925283" y="2366395"/>
              <a:ext cx="2356671" cy="672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4400" b="1" spc="50" dirty="0">
                  <a:ln w="9525" cmpd="sng">
                    <a:solidFill>
                      <a:srgbClr val="00B0F0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for</a:t>
              </a:r>
              <a:r>
                <a:rPr lang="bg-BG" sz="4400" b="1" spc="50" dirty="0">
                  <a:ln w="9525" cmpd="sng">
                    <a:solidFill>
                      <a:srgbClr val="00B0F0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-</a:t>
              </a:r>
              <a:r>
                <a:rPr lang="en-US" sz="4400" b="1" spc="50" dirty="0">
                  <a:ln w="9525" cmpd="sng">
                    <a:solidFill>
                      <a:srgbClr val="00B0F0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loops</a:t>
              </a:r>
            </a:p>
          </p:txBody>
        </p:sp>
      </p:grp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8615900-8EBC-429D-96BE-B83DE439ACA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34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12208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Можем да повтаряме блок код с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/>
              <a:t>-</a:t>
            </a:r>
            <a:r>
              <a:rPr lang="bg-BG" sz="3200" dirty="0"/>
              <a:t>цикъл:</a:t>
            </a:r>
          </a:p>
          <a:p>
            <a:pPr>
              <a:lnSpc>
                <a:spcPct val="100000"/>
              </a:lnSpc>
            </a:pPr>
            <a:endParaRPr lang="bg-BG" sz="3200" dirty="0"/>
          </a:p>
          <a:p>
            <a:pPr>
              <a:lnSpc>
                <a:spcPct val="100000"/>
              </a:lnSpc>
            </a:pPr>
            <a:endParaRPr lang="bg-BG" sz="3200" dirty="0"/>
          </a:p>
          <a:p>
            <a:pPr>
              <a:lnSpc>
                <a:spcPct val="100000"/>
              </a:lnSpc>
            </a:pPr>
            <a:endParaRPr lang="bg-BG" sz="3200" dirty="0"/>
          </a:p>
          <a:p>
            <a:pPr>
              <a:lnSpc>
                <a:spcPct val="100000"/>
              </a:lnSpc>
            </a:pPr>
            <a:endParaRPr lang="bg-BG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Можем да четем поредица от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3200" dirty="0"/>
              <a:t> </a:t>
            </a:r>
            <a:r>
              <a:rPr lang="bg-BG" sz="3200" dirty="0"/>
              <a:t>числа от конзолата: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2055" y="2037114"/>
            <a:ext cx="2873707" cy="24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32776" y="1823417"/>
            <a:ext cx="6837072" cy="21605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Console.WriteLine("i = " + i);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0413" y="4988509"/>
            <a:ext cx="10727932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 var num = int.Parse(Console.ReadLine());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604" y="1430218"/>
            <a:ext cx="1322453" cy="979594"/>
          </a:xfrm>
          <a:prstGeom prst="rect">
            <a:avLst/>
          </a:prstGeom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A0C755F-B5C5-4048-AA6E-98E5DBD43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4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5" y="1191467"/>
            <a:ext cx="7429362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Повторения (цикли)</a:t>
            </a:r>
          </a:p>
          <a:p>
            <a:pPr marL="512816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dirty="0"/>
              <a:t>-</a:t>
            </a:r>
            <a:r>
              <a:rPr lang="bg-BG" dirty="0"/>
              <a:t>цикъл в най-простата му форма</a:t>
            </a:r>
          </a:p>
          <a:p>
            <a:pPr marL="512816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Задачи с прости повторения</a:t>
            </a:r>
          </a:p>
          <a:p>
            <a:pPr marL="512816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Сума 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 </a:t>
            </a:r>
            <a:r>
              <a:rPr lang="bg-BG" dirty="0"/>
              <a:t>числа, най-голямо</a:t>
            </a:r>
            <a:br>
              <a:rPr lang="bg-BG" dirty="0"/>
            </a:br>
            <a:r>
              <a:rPr lang="bg-BG" dirty="0"/>
              <a:t>и най-малко число</a:t>
            </a:r>
            <a:endParaRPr lang="en-US" dirty="0"/>
          </a:p>
          <a:p>
            <a:pPr marL="512816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Сумиране на гласни букви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12" y="1654708"/>
            <a:ext cx="1489253" cy="110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B8ACB2-44FB-4444-8AA2-0CFF75508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34" y="1638300"/>
            <a:ext cx="4762500" cy="49149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F580B36-66CD-4A4B-A4E8-0CED98A5D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0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Повторения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0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57AF472-8CDB-4F5C-886B-247A5A923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2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724400"/>
            <a:ext cx="10363200" cy="820600"/>
          </a:xfrm>
        </p:spPr>
        <p:txBody>
          <a:bodyPr/>
          <a:lstStyle/>
          <a:p>
            <a:r>
              <a:rPr lang="bg-BG" dirty="0"/>
              <a:t>Повторения на блокове код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bg-BG" dirty="0"/>
              <a:t>Конструкция за цикъл </a:t>
            </a:r>
            <a:r>
              <a:rPr lang="en-US" b="1" dirty="0">
                <a:latin typeface="Consolas" panose="020B0609020204030204" pitchFamily="49" charset="0"/>
              </a:rPr>
              <a:t>for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1143000"/>
            <a:ext cx="4115157" cy="3048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08612" y="1600201"/>
            <a:ext cx="5410200" cy="2298344"/>
          </a:xfrm>
          <a:prstGeom prst="roundRect">
            <a:avLst>
              <a:gd name="adj" fmla="val 14326"/>
            </a:avLst>
          </a:prstGeom>
          <a:scene3d>
            <a:camera prst="perspectiveHeroicExtremeLeftFacing">
              <a:rot lat="108663" lon="888915" rev="21374976"/>
            </a:camera>
            <a:lightRig rig="threePt" dir="t"/>
          </a:scene3d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5FD1CE5-AAD3-464D-8C25-8A3ED754802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0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sz="3200" dirty="0"/>
              <a:t>В програмирането често пъти се налага да изпълним блок с команди няколко пъти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За целта използваме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sz="3000" dirty="0"/>
              <a:t>-</a:t>
            </a:r>
            <a:r>
              <a:rPr lang="bg-BG" sz="3000" dirty="0"/>
              <a:t>цикъл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Повторения (цикли)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46212" y="5298637"/>
            <a:ext cx="9372600" cy="671786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2" y="4288489"/>
            <a:ext cx="10363200" cy="21605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Console.WriteLine("i = " + i);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30424" y="2971801"/>
            <a:ext cx="2667000" cy="1077621"/>
          </a:xfrm>
          <a:prstGeom prst="wedgeRoundRectCallout">
            <a:avLst>
              <a:gd name="adj1" fmla="val -23359"/>
              <a:gd name="adj2" fmla="val 8636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Конструкция за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for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цикъл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691871" y="2971800"/>
            <a:ext cx="1967753" cy="1077621"/>
          </a:xfrm>
          <a:prstGeom prst="wedgeRoundRectCallout">
            <a:avLst>
              <a:gd name="adj1" fmla="val -47658"/>
              <a:gd name="adj2" fmla="val 8257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Начална стойност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031659" y="3096280"/>
            <a:ext cx="1967753" cy="1077621"/>
          </a:xfrm>
          <a:prstGeom prst="wedgeRoundRectCallout">
            <a:avLst>
              <a:gd name="adj1" fmla="val -77023"/>
              <a:gd name="adj2" fmla="val 7267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Крайна стойност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8345156" y="3581400"/>
            <a:ext cx="2819400" cy="1454624"/>
          </a:xfrm>
          <a:prstGeom prst="wedgeRoundRectCallout">
            <a:avLst>
              <a:gd name="adj1" fmla="val -97469"/>
              <a:gd name="adj2" fmla="val 7581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Тяло на цикъла: блок команди за изпълнение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D01F9394-93BB-44EE-BEFC-2485DD9F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Да се напише програма, която печата числата от 1 до 100:</a:t>
            </a: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3200" dirty="0"/>
              <a:t>Може да използвате </a:t>
            </a:r>
            <a:r>
              <a:rPr lang="en-US" sz="3200" dirty="0"/>
              <a:t>"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/>
              <a:t>-loop"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code snippet </a:t>
            </a:r>
            <a:r>
              <a:rPr lang="bg-BG" sz="3200" dirty="0"/>
              <a:t>във </a:t>
            </a:r>
            <a:r>
              <a:rPr lang="en-US" sz="3200" dirty="0"/>
              <a:t>Visual Studio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Пример: числа от 1 до 100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0414" y="1954209"/>
            <a:ext cx="10667998" cy="21605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Console.WriteLine(i);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582" y="4980036"/>
            <a:ext cx="3715230" cy="1131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60" y="4980036"/>
            <a:ext cx="6629400" cy="113184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296588" y="5393560"/>
            <a:ext cx="46091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208213" y="4946223"/>
            <a:ext cx="4114799" cy="491273"/>
          </a:xfrm>
          <a:prstGeom prst="wedgeRoundRectCallout">
            <a:avLst>
              <a:gd name="adj1" fmla="val -68017"/>
              <a:gd name="adj2" fmla="val -71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Натиснете 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[TAB] </a:t>
            </a:r>
            <a:r>
              <a:rPr lang="bg-BG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пъти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CEA10F6-5495-4410-B9A9-7E6BFB9EC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напише програма, която намира всички числа в интервала </a:t>
            </a:r>
            <a:r>
              <a:rPr lang="en-US" dirty="0"/>
              <a:t>[1…1000], </a:t>
            </a:r>
            <a:r>
              <a:rPr lang="bg-BG" dirty="0"/>
              <a:t>които завършват на 7: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Пример: числа до 1000, завършващи на 7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2" y="2682657"/>
            <a:ext cx="10363200" cy="31085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1000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(i % 10 == 7)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Console.Write(i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+ " 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}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3DFEE86-7B6C-406B-AD24-5C7A45848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1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напише програма, която отпечатва буквите от латинската азбука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bg-BG" dirty="0"/>
              <a:t> …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z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dirty="0"/>
              <a:t>-</a:t>
            </a:r>
            <a:r>
              <a:rPr lang="bg-BG" dirty="0"/>
              <a:t>циклите работят не само с числа, може и с букви: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Пример: всички латински букви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89012" y="3151496"/>
            <a:ext cx="10210800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Console.Write("Latin alphabet:");</a:t>
            </a:r>
          </a:p>
          <a:p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(var letter 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'a'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letter &lt;=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'z'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letter++)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 " + letter);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5351CA8-D82E-4E8D-BC99-4503AAA0F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1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Да се напише програма, която въвежда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</a:t>
            </a:r>
            <a:r>
              <a:rPr lang="bg-BG" dirty="0"/>
              <a:t>числа и ги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сумира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От първия ред на входа се въвежда броят числа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lvl="1"/>
            <a:r>
              <a:rPr lang="bg-BG" dirty="0"/>
              <a:t>От следващите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</a:t>
            </a:r>
            <a:r>
              <a:rPr lang="bg-BG" dirty="0"/>
              <a:t>реда се въвежда по едно число</a:t>
            </a:r>
          </a:p>
          <a:p>
            <a:pPr lvl="1"/>
            <a:r>
              <a:rPr lang="bg-BG" dirty="0"/>
              <a:t>Числата се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сумират</a:t>
            </a:r>
            <a:r>
              <a:rPr lang="bg-BG" dirty="0"/>
              <a:t> и накрая се отпечатва резултатът</a:t>
            </a:r>
            <a:endParaRPr lang="en-US" dirty="0"/>
          </a:p>
          <a:p>
            <a:pPr lvl="1"/>
            <a:r>
              <a:rPr lang="bg-BG" dirty="0"/>
              <a:t>Примери: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Пример: сумиране на числа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36985" y="4116252"/>
            <a:ext cx="914399" cy="21313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30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14766" y="4114800"/>
            <a:ext cx="792379" cy="213283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60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074443" y="5009567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0212" y="4116251"/>
            <a:ext cx="914399" cy="21313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47993" y="4114801"/>
            <a:ext cx="792379" cy="213282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30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07936" y="5009567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066212" y="4116252"/>
            <a:ext cx="914399" cy="21313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45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-20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11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643993" y="4114800"/>
            <a:ext cx="792379" cy="213283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43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0091030" y="5009567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164377E2-7554-4EEA-A02D-73B3F2636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5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сумиране на числа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2" y="1207323"/>
            <a:ext cx="10363200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Console.Write("n = ");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Console.WriteLine("Enter the numbers:");</a:t>
            </a:r>
          </a:p>
          <a:p>
            <a:pPr>
              <a:spcBef>
                <a:spcPts val="1200"/>
              </a:spcBef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sum = 0;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(var i = 0; i &lt; n; i++)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var num = int.Parse(Console.ReadLine());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sum = sum + num;</a:t>
            </a: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Console.WriteLine("sum = " + sum);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F484824-2D38-405D-BDF2-80761F2B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25757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1329</Words>
  <Application>Microsoft Office PowerPoint</Application>
  <PresentationFormat>Custom</PresentationFormat>
  <Paragraphs>262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Wingdings</vt:lpstr>
      <vt:lpstr>Wingdings 2</vt:lpstr>
      <vt:lpstr>SoftUni 16x9</vt:lpstr>
      <vt:lpstr>Повторения (цикли)</vt:lpstr>
      <vt:lpstr>Съдържание</vt:lpstr>
      <vt:lpstr>Повторения на блокове код</vt:lpstr>
      <vt:lpstr>Повторения (цикли)</vt:lpstr>
      <vt:lpstr>Пример: числа от 1 до 100</vt:lpstr>
      <vt:lpstr>Пример: числа до 1000, завършващи на 7</vt:lpstr>
      <vt:lpstr>Пример: всички латински букви</vt:lpstr>
      <vt:lpstr>Пример: сумиране на числа</vt:lpstr>
      <vt:lpstr>Решение: сумиране на числа</vt:lpstr>
      <vt:lpstr>Пример: най-голямо число</vt:lpstr>
      <vt:lpstr>Решение: най-голямо число</vt:lpstr>
      <vt:lpstr>Пример: най-малко число</vt:lpstr>
      <vt:lpstr>Задачи с цикли</vt:lpstr>
      <vt:lpstr>Задача: лява и дясна сума</vt:lpstr>
      <vt:lpstr>Решение: лява и дясна сума</vt:lpstr>
      <vt:lpstr>Задача: четна / нечетна сума</vt:lpstr>
      <vt:lpstr>Решение: четна / нечетна сума</vt:lpstr>
      <vt:lpstr>Задачи с цикли</vt:lpstr>
      <vt:lpstr>Какво научихме днес?</vt:lpstr>
      <vt:lpstr>Повторения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Повторения (цикли)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2019-12-16T13:11:55Z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