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27"/>
  </p:notesMasterIdLst>
  <p:handoutMasterIdLst>
    <p:handoutMasterId r:id="rId28"/>
  </p:handoutMasterIdLst>
  <p:sldIdLst>
    <p:sldId id="454" r:id="rId3"/>
    <p:sldId id="276" r:id="rId4"/>
    <p:sldId id="420" r:id="rId5"/>
    <p:sldId id="418" r:id="rId6"/>
    <p:sldId id="428" r:id="rId7"/>
    <p:sldId id="433" r:id="rId8"/>
    <p:sldId id="429" r:id="rId9"/>
    <p:sldId id="434" r:id="rId10"/>
    <p:sldId id="430" r:id="rId11"/>
    <p:sldId id="436" r:id="rId12"/>
    <p:sldId id="438" r:id="rId13"/>
    <p:sldId id="439" r:id="rId14"/>
    <p:sldId id="442" r:id="rId15"/>
    <p:sldId id="443" r:id="rId16"/>
    <p:sldId id="444" r:id="rId17"/>
    <p:sldId id="451" r:id="rId18"/>
    <p:sldId id="445" r:id="rId19"/>
    <p:sldId id="446" r:id="rId20"/>
    <p:sldId id="440" r:id="rId21"/>
    <p:sldId id="441" r:id="rId22"/>
    <p:sldId id="448" r:id="rId23"/>
    <p:sldId id="427" r:id="rId24"/>
    <p:sldId id="452" r:id="rId25"/>
    <p:sldId id="481" r:id="rId26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16-Dec-19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16-Dec-19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9FA59304-908B-4F5D-A026-084F307D2C0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052965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D0956D53-FA36-4D03-943A-2CB4C4D10AB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498328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B5E657D2-A64F-428E-A73F-E96446502EE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83030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2572812E-4C0D-43ED-B2E4-BADBD475F86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295245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775E87F8-797D-46D0-86AA-41437F64AB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725904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582D4A0B-66DD-4B13-9370-3C101371BB1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848181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F6A587DE-8EEA-4826-8B98-86E07180155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191107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28E5457B-095C-4A3A-8637-F161589D8A2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560376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24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052FE54F-C3F4-44FD-9767-3D9DC93F937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224919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21.jpeg"/><Relationship Id="rId4" Type="http://schemas.openxmlformats.org/officeDocument/2006/relationships/image" Target="../media/image18.png"/><Relationship Id="rId9" Type="http://schemas.openxmlformats.org/officeDocument/2006/relationships/hyperlink" Target="https://it-kariera.mon.bg/e-learni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275012" y="685800"/>
            <a:ext cx="8215099" cy="1095352"/>
          </a:xfrm>
        </p:spPr>
        <p:txBody>
          <a:bodyPr>
            <a:normAutofit/>
          </a:bodyPr>
          <a:lstStyle/>
          <a:p>
            <a:r>
              <a:rPr lang="bg-BG" dirty="0"/>
              <a:t>Чертане с повторения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275012" y="1861402"/>
            <a:ext cx="8215099" cy="701700"/>
          </a:xfrm>
        </p:spPr>
        <p:txBody>
          <a:bodyPr>
            <a:normAutofit/>
          </a:bodyPr>
          <a:lstStyle/>
          <a:p>
            <a:r>
              <a:rPr lang="bg-BG" dirty="0"/>
              <a:t>Чертане на фигурки на конзолата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7558417" y="2590216"/>
            <a:ext cx="4173548" cy="3618333"/>
            <a:chOff x="7340506" y="2293756"/>
            <a:chExt cx="4594703" cy="391479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40506" y="3160286"/>
              <a:ext cx="4115157" cy="3048264"/>
            </a:xfrm>
            <a:prstGeom prst="rect">
              <a:avLst/>
            </a:prstGeom>
          </p:spPr>
        </p:pic>
        <p:pic>
          <p:nvPicPr>
            <p:cNvPr id="1026" name="Picture 2" descr="https://cdn4.iconfinder.com/data/icons/STROKE/text/png/400/color_fill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93243">
              <a:off x="9634963" y="2293756"/>
              <a:ext cx="2300246" cy="2095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7" name="Picture 4" title="CC-BY-NC-SA License">
            <a:hlinkClick r:id="rId5" tooltip="This work is licensed under the &quot;Creative Commons Attribution-NonCommercial-ShareAlike 4.0 International&quot; license"/>
            <a:extLst>
              <a:ext uri="{FF2B5EF4-FFF2-40B4-BE49-F238E27FC236}">
                <a16:creationId xmlns:a16="http://schemas.microsoft.com/office/drawing/2014/main" id="{61F19D84-831E-4830-82B5-E50397B34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5783" y="4076772"/>
            <a:ext cx="2175525" cy="761165"/>
          </a:xfrm>
          <a:prstGeom prst="roundRect">
            <a:avLst>
              <a:gd name="adj" fmla="val 3940"/>
            </a:avLst>
          </a:prstGeom>
          <a:solidFill>
            <a:srgbClr val="231F20">
              <a:alpha val="50000"/>
            </a:srgbClr>
          </a:solidFill>
          <a:ln>
            <a:solidFill>
              <a:schemeClr val="accent1">
                <a:lumMod val="75000"/>
                <a:alpha val="50000"/>
              </a:schemeClr>
            </a:solidFill>
          </a:ln>
        </p:spPr>
      </p:pic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BE862DDB-DE90-4D20-B46C-D6092AEFC3D2}"/>
              </a:ext>
            </a:extLst>
          </p:cNvPr>
          <p:cNvSpPr txBox="1">
            <a:spLocks/>
          </p:cNvSpPr>
          <p:nvPr/>
        </p:nvSpPr>
        <p:spPr bwMode="auto">
          <a:xfrm>
            <a:off x="760413" y="4998598"/>
            <a:ext cx="3187614" cy="444343"/>
          </a:xfrm>
          <a:prstGeom prst="rect">
            <a:avLst/>
          </a:prstGeom>
          <a:noFill/>
          <a:effectLst/>
        </p:spPr>
        <p:txBody>
          <a:bodyPr vert="horz" wrap="square" lIns="36000" tIns="36000" rIns="36000" bIns="36000" rtlCol="0" anchor="ctr" anchorCtr="0">
            <a:spAutoFit/>
          </a:bodyPr>
          <a:lstStyle>
            <a:lvl1pPr marL="0" indent="0" algn="l" defTabSz="1218987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noProof="1"/>
              <a:t>Учителски</a:t>
            </a:r>
            <a:r>
              <a:rPr lang="bg-BG"/>
              <a:t> екип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FD778EA1-FFA3-4C5B-91E8-F73AE14194CE}"/>
              </a:ext>
            </a:extLst>
          </p:cNvPr>
          <p:cNvSpPr txBox="1">
            <a:spLocks/>
          </p:cNvSpPr>
          <p:nvPr/>
        </p:nvSpPr>
        <p:spPr bwMode="auto">
          <a:xfrm>
            <a:off x="760412" y="5403725"/>
            <a:ext cx="3187613" cy="382788"/>
          </a:xfrm>
          <a:prstGeom prst="rect">
            <a:avLst/>
          </a:prstGeom>
          <a:noFill/>
          <a:effectLst/>
        </p:spPr>
        <p:txBody>
          <a:bodyPr vert="horz" wrap="square" lIns="36000" tIns="36000" rIns="36000" bIns="36000" rtlCol="0" anchor="ctr" anchorCtr="0">
            <a:spAutoFit/>
          </a:bodyPr>
          <a:lstStyle>
            <a:lvl1pPr marL="0" indent="0" algn="l" defTabSz="1218987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/>
              <a:t>Обучение за ИТ кариера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25EC0C9D-C054-435E-9183-51B1388C091F}"/>
              </a:ext>
            </a:extLst>
          </p:cNvPr>
          <p:cNvSpPr txBox="1">
            <a:spLocks/>
          </p:cNvSpPr>
          <p:nvPr/>
        </p:nvSpPr>
        <p:spPr bwMode="auto">
          <a:xfrm>
            <a:off x="760412" y="5690893"/>
            <a:ext cx="3810000" cy="458462"/>
          </a:xfrm>
          <a:prstGeom prst="rect">
            <a:avLst/>
          </a:prstGeom>
          <a:noFill/>
          <a:effectLst/>
        </p:spPr>
        <p:txBody>
          <a:bodyPr vert="horz" wrap="square" lIns="36000" tIns="36000" rIns="36000" bIns="36000" rtlCol="0" anchor="ctr" anchorCtr="0">
            <a:spAutoFit/>
          </a:bodyPr>
          <a:lstStyle>
            <a:lvl1pPr marL="0" indent="0" algn="l" defTabSz="1218987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hlinkClick r:id="rId7"/>
              </a:rPr>
              <a:t>https://it-kariera.mon.bg/e-learning/</a:t>
            </a:r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3F3E0CE-0D6D-406C-994D-6650EA3DE713}"/>
              </a:ext>
            </a:extLst>
          </p:cNvPr>
          <p:cNvSpPr txBox="1"/>
          <p:nvPr/>
        </p:nvSpPr>
        <p:spPr>
          <a:xfrm rot="537995">
            <a:off x="5144812" y="3416262"/>
            <a:ext cx="2510495" cy="722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bg-BG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Увод в</a:t>
            </a:r>
          </a:p>
          <a:p>
            <a:pPr algn="ctr">
              <a:lnSpc>
                <a:spcPct val="85000"/>
              </a:lnSpc>
            </a:pPr>
            <a:r>
              <a:rPr lang="bg-BG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програмирането</a:t>
            </a:r>
            <a:endParaRPr lang="en-US" b="1" spc="50" dirty="0">
              <a:ln w="9525" cmpd="sng">
                <a:solidFill>
                  <a:srgbClr val="FFA72A"/>
                </a:solidFill>
                <a:prstDash val="solid"/>
              </a:ln>
              <a:solidFill>
                <a:srgbClr val="FFF0D9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DD532F5B-EDB2-43C1-A51F-2BC05C4D33C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50931" y="3940552"/>
            <a:ext cx="2253081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743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Ромбче от звездички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5570355"/>
          </a:xfrm>
        </p:spPr>
        <p:txBody>
          <a:bodyPr/>
          <a:lstStyle/>
          <a:p>
            <a:r>
              <a:rPr lang="bg-BG" dirty="0"/>
              <a:t>Да се начертае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ромбче от звездички </a:t>
            </a:r>
            <a:r>
              <a:rPr lang="bg-BG" dirty="0"/>
              <a:t>с размер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n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12811" y="3396068"/>
            <a:ext cx="1450975" cy="2494478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72000" rIns="180000" bIns="72000">
            <a:no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*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* *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 * *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 *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*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12811" y="1997172"/>
            <a:ext cx="1450975" cy="69208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 = 3</a:t>
            </a:r>
            <a:endParaRPr lang="bg-BG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1484311" y="2827492"/>
            <a:ext cx="304801" cy="4168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083010" y="1997172"/>
            <a:ext cx="8193002" cy="3893374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(var row = 1; row &lt;= n; row++)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for (var col = 1; col &lt;= n-row; col++)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Console.Write(" ");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Console.Write("*");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for (var col = 1; col &lt; row; col++)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Console.Write(" *");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Console.WriteLine();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TODO: </a:t>
            </a:r>
            <a:r>
              <a:rPr lang="en-US" sz="2600" b="1" i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print the down side of the rhomb</a:t>
            </a: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8B94B5B5-0E35-4ACB-B658-FFFFE63A4E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198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/>
              <a:t>Напишете програма, която въвежда число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en-US" dirty="0"/>
              <a:t> (1 ≤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dirty="0"/>
              <a:t> ≤ 100) </a:t>
            </a:r>
            <a:r>
              <a:rPr lang="bg-BG" dirty="0"/>
              <a:t>и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печата коледна елха </a:t>
            </a:r>
            <a:r>
              <a:rPr lang="bg-BG" dirty="0"/>
              <a:t>с размер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bg-BG" dirty="0"/>
              <a:t> като в примерите по-долу: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Коледна елха</a:t>
            </a:r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335991" y="2667000"/>
            <a:ext cx="1447800" cy="3096000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 = 2</a:t>
            </a:r>
            <a:endParaRPr lang="bg-BG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|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* | *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** | **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240990" y="2667000"/>
            <a:ext cx="1752600" cy="3096000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 = 3</a:t>
            </a:r>
            <a:endParaRPr lang="bg-BG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|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* | *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** | **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*** | ***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061531" y="2668487"/>
            <a:ext cx="2443081" cy="309451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 = 5</a:t>
            </a:r>
            <a:endParaRPr lang="bg-BG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|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* | *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** | **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*** | ***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**** | ****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***** | *****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84212" y="2667000"/>
            <a:ext cx="1117600" cy="3096000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 = 1</a:t>
            </a:r>
            <a:endParaRPr lang="bg-BG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|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 | *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461791" y="2667000"/>
            <a:ext cx="2088000" cy="309451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 = 4</a:t>
            </a:r>
            <a:endParaRPr lang="bg-BG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|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* | *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** | **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*** | ***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**** | ****</a:t>
            </a: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7C1E0CAD-DF88-4982-A511-F2880D6D05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70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Коледна елха – решение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60414" y="1231310"/>
            <a:ext cx="10667998" cy="5118362"/>
          </a:xfrm>
          <a:prstGeom prst="rect">
            <a:avLst/>
          </a:prstGeom>
          <a:solidFill>
            <a:schemeClr val="accent5">
              <a:lumMod val="40000"/>
              <a:lumOff val="60000"/>
              <a:alpha val="2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108000" rIns="144000" bIns="108000">
            <a:spAutoFit/>
          </a:bodyPr>
          <a:lstStyle/>
          <a:p>
            <a:r>
              <a:rPr lang="en-US" sz="30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</a:t>
            </a:r>
            <a:r>
              <a:rPr lang="en-US" sz="30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= int.Parse(Console.ReadLine());</a:t>
            </a:r>
          </a:p>
          <a:p>
            <a:r>
              <a:rPr lang="en-US" sz="30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(int i = 0; i &lt;= n; i++)</a:t>
            </a:r>
          </a:p>
          <a:p>
            <a:r>
              <a:rPr lang="en-US" sz="30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ct val="80000"/>
              </a:lnSpc>
            </a:pPr>
            <a:r>
              <a:rPr lang="en-US" sz="30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var 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stars</a:t>
            </a:r>
            <a:r>
              <a:rPr lang="en-US" sz="30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= new string('*', i);</a:t>
            </a:r>
          </a:p>
          <a:p>
            <a:r>
              <a:rPr lang="en-US" sz="30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var 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spaces</a:t>
            </a:r>
            <a:r>
              <a:rPr lang="en-US" sz="30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= new string(' ', n - i);</a:t>
            </a:r>
          </a:p>
          <a:p>
            <a:r>
              <a:rPr lang="en-US" sz="30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Console.Write(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spaces</a:t>
            </a:r>
            <a:r>
              <a:rPr lang="en-US" sz="30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sz="30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Console.Write(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stars</a:t>
            </a:r>
            <a:r>
              <a:rPr lang="en-US" sz="30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sz="30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Console.Write("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| </a:t>
            </a:r>
            <a:r>
              <a:rPr lang="en-US" sz="30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");</a:t>
            </a:r>
          </a:p>
          <a:p>
            <a:r>
              <a:rPr lang="en-US" sz="30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Console.Write(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stars</a:t>
            </a:r>
            <a:r>
              <a:rPr lang="en-US" sz="30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sz="30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Console.WriteLine(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spaces</a:t>
            </a:r>
            <a:r>
              <a:rPr lang="en-US" sz="30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);</a:t>
            </a:r>
          </a:p>
          <a:p>
            <a:pPr>
              <a:lnSpc>
                <a:spcPct val="80000"/>
              </a:lnSpc>
            </a:pPr>
            <a:r>
              <a:rPr lang="en-US" sz="30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761412" y="3763196"/>
            <a:ext cx="2443081" cy="2380222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08000" tIns="72000" rIns="108000" bIns="72000">
            <a:no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|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* | *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** | **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*** | ***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**** | ****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***** | *****</a:t>
            </a: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129902D1-0D50-47BB-8DBB-A94AA655DC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370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3" y="4751696"/>
            <a:ext cx="10363200" cy="820600"/>
          </a:xfrm>
        </p:spPr>
        <p:txBody>
          <a:bodyPr/>
          <a:lstStyle/>
          <a:p>
            <a:r>
              <a:rPr lang="bg-BG" dirty="0"/>
              <a:t>Чертане на по-сложни фигури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12813" y="5651472"/>
            <a:ext cx="10363200" cy="719034"/>
          </a:xfrm>
        </p:spPr>
        <p:txBody>
          <a:bodyPr/>
          <a:lstStyle/>
          <a:p>
            <a:r>
              <a:rPr lang="bg-BG" dirty="0"/>
              <a:t>Работа с вложени цикли и проверки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836612" y="664081"/>
            <a:ext cx="4328441" cy="3831719"/>
            <a:chOff x="7340506" y="2376831"/>
            <a:chExt cx="4328441" cy="383171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40506" y="3160286"/>
              <a:ext cx="4115157" cy="3048264"/>
            </a:xfrm>
            <a:prstGeom prst="rect">
              <a:avLst/>
            </a:prstGeom>
          </p:spPr>
        </p:pic>
        <p:pic>
          <p:nvPicPr>
            <p:cNvPr id="10" name="Picture 2" descr="https://cdn4.iconfinder.com/data/icons/STROKE/text/png/400/color_fill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93243">
              <a:off x="9679388" y="2376831"/>
              <a:ext cx="1989559" cy="1989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5484812" y="1676400"/>
            <a:ext cx="5808604" cy="2498143"/>
          </a:xfrm>
          <a:prstGeom prst="roundRect">
            <a:avLst>
              <a:gd name="adj" fmla="val 2463"/>
            </a:avLst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**********     **********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////////</a:t>
            </a: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     *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////////</a:t>
            </a: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////////</a:t>
            </a: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*|||||*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////////</a:t>
            </a: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////////</a:t>
            </a: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     *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////////</a:t>
            </a: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**********     **********</a:t>
            </a: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4D82E4C6-6E81-4AD0-9519-2277E4937258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923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3200" dirty="0"/>
              <a:t>Напишете програма, която въвежда цяло число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en-US" sz="3200" dirty="0"/>
              <a:t> (3 ≤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3200" dirty="0"/>
              <a:t> ≤ </a:t>
            </a:r>
            <a:r>
              <a:rPr lang="bg-BG" sz="3200" dirty="0"/>
              <a:t>100</a:t>
            </a:r>
            <a:r>
              <a:rPr lang="en-US" sz="3200" dirty="0"/>
              <a:t>) </a:t>
            </a:r>
            <a:r>
              <a:rPr lang="bg-BG" sz="3200" dirty="0"/>
              <a:t>и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печата слънчеви очила </a:t>
            </a:r>
            <a:r>
              <a:rPr lang="bg-BG" sz="3200" dirty="0"/>
              <a:t>с размер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5*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n </a:t>
            </a:r>
            <a:r>
              <a:rPr lang="en-US" sz="3200" dirty="0"/>
              <a:t>x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bg-BG" sz="3200" dirty="0"/>
              <a:t> като в примерите: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Слънчеви очила</a:t>
            </a:r>
            <a:endParaRPr lang="en-US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293812" y="3359507"/>
            <a:ext cx="3581400" cy="169450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******   ******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////</a:t>
            </a: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*|||*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////</a:t>
            </a: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******   ******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772208" y="3359504"/>
            <a:ext cx="4741804" cy="212689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********    ********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//////</a:t>
            </a: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*||||*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//////</a:t>
            </a: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//////</a:t>
            </a: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    *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//////</a:t>
            </a: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********    ********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293812" y="2661314"/>
            <a:ext cx="3581400" cy="69818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 = </a:t>
            </a:r>
            <a:r>
              <a:rPr lang="bg-BG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3</a:t>
            </a:r>
            <a:endParaRPr lang="en-US" sz="30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5772208" y="2661311"/>
            <a:ext cx="4741804" cy="69818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 = </a:t>
            </a:r>
            <a:r>
              <a:rPr lang="bg-BG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4</a:t>
            </a:r>
            <a:endParaRPr lang="en-US" sz="30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A7DF07CF-83D9-47CC-BA57-CC5EF995CF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16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Слънчеви очила</a:t>
            </a:r>
            <a:r>
              <a:rPr lang="en-US" dirty="0"/>
              <a:t> </a:t>
            </a:r>
            <a:r>
              <a:rPr lang="bg-BG" dirty="0"/>
              <a:t>– решение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60414" y="1095208"/>
            <a:ext cx="10667998" cy="5327200"/>
          </a:xfrm>
          <a:prstGeom prst="rect">
            <a:avLst/>
          </a:prstGeom>
          <a:solidFill>
            <a:schemeClr val="accent5">
              <a:lumMod val="40000"/>
              <a:lumOff val="60000"/>
              <a:alpha val="2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108000" rIns="144000" bIns="108000">
            <a:spAutoFit/>
          </a:bodyPr>
          <a:lstStyle/>
          <a:p>
            <a:r>
              <a:rPr lang="en-US" sz="2600" b="1" i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Print the top part</a:t>
            </a:r>
          </a:p>
          <a:p>
            <a:r>
              <a:rPr lang="en-US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Console.Write(new string('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',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 * n</a:t>
            </a:r>
            <a:r>
              <a:rPr lang="en-US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));</a:t>
            </a:r>
          </a:p>
          <a:p>
            <a:r>
              <a:rPr lang="en-US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Console.Write(new string('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',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</a:t>
            </a:r>
            <a:r>
              <a:rPr lang="en-US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));</a:t>
            </a:r>
          </a:p>
          <a:p>
            <a:r>
              <a:rPr lang="en-US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Console.WriteLine(new string('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',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 * n</a:t>
            </a:r>
            <a:r>
              <a:rPr lang="en-US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));</a:t>
            </a:r>
          </a:p>
          <a:p>
            <a:pPr>
              <a:spcBef>
                <a:spcPts val="1200"/>
              </a:spcBef>
            </a:pPr>
            <a:r>
              <a:rPr lang="nn-NO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(int i = 0; i &lt; </a:t>
            </a:r>
            <a:r>
              <a:rPr lang="nn-NO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 - 2</a:t>
            </a:r>
            <a:r>
              <a:rPr lang="nn-NO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 i++)</a:t>
            </a:r>
            <a:br>
              <a:rPr lang="nn-NO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</a:br>
            <a:r>
              <a:rPr lang="nn-NO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// TODO: </a:t>
            </a:r>
            <a:r>
              <a:rPr lang="en-US" sz="2600" b="1" i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print the middle part</a:t>
            </a:r>
            <a:endParaRPr lang="nn-NO" sz="2600" b="1" noProof="1">
              <a:solidFill>
                <a:srgbClr val="FBEEE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r>
              <a:rPr lang="nn-NO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  <a:endParaRPr lang="en-US" sz="2600" b="1" noProof="1">
              <a:solidFill>
                <a:srgbClr val="FBEEE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>
              <a:spcBef>
                <a:spcPts val="1200"/>
              </a:spcBef>
            </a:pPr>
            <a:r>
              <a:rPr lang="en-US" sz="2600" b="1" i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Print the bottom part</a:t>
            </a:r>
          </a:p>
          <a:p>
            <a:r>
              <a:rPr lang="en-US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Console.Write(new string('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',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 * n</a:t>
            </a:r>
            <a:r>
              <a:rPr lang="en-US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));</a:t>
            </a:r>
          </a:p>
          <a:p>
            <a:r>
              <a:rPr lang="en-US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Console.Write(new string('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',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</a:t>
            </a:r>
            <a:r>
              <a:rPr lang="en-US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));</a:t>
            </a:r>
          </a:p>
          <a:p>
            <a:r>
              <a:rPr lang="en-US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Console.WriteLine(new string('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',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 * n</a:t>
            </a:r>
            <a:r>
              <a:rPr lang="en-US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));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542212" y="3048000"/>
            <a:ext cx="3581400" cy="169450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******   ******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////</a:t>
            </a: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*|||*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////</a:t>
            </a: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******   ******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CCC12789-114A-47E9-A77D-184E2FF564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372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Слънчеви очила</a:t>
            </a:r>
            <a:r>
              <a:rPr lang="en-US" dirty="0"/>
              <a:t> </a:t>
            </a:r>
            <a:r>
              <a:rPr lang="bg-BG" dirty="0"/>
              <a:t>– решение</a:t>
            </a:r>
            <a:r>
              <a:rPr lang="en-US" dirty="0"/>
              <a:t> (2)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60414" y="1243621"/>
            <a:ext cx="10667998" cy="5080979"/>
          </a:xfrm>
          <a:prstGeom prst="rect">
            <a:avLst/>
          </a:prstGeom>
          <a:solidFill>
            <a:schemeClr val="accent5">
              <a:lumMod val="40000"/>
              <a:lumOff val="60000"/>
              <a:alpha val="2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108000" rIns="144000" bIns="108000">
            <a:spAutoFit/>
          </a:bodyPr>
          <a:lstStyle/>
          <a:p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</a:t>
            </a:r>
            <a:r>
              <a:rPr lang="en-US" sz="2600" b="1" i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Print the middle part</a:t>
            </a:r>
          </a:p>
          <a:p>
            <a:r>
              <a:rPr lang="nn-NO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(int i = 0; i &lt; n - 2; i++)</a:t>
            </a:r>
          </a:p>
          <a:p>
            <a:r>
              <a:rPr lang="nn-NO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nn-NO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</a:t>
            </a:r>
            <a:r>
              <a:rPr lang="nn-NO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TODO: </a:t>
            </a:r>
            <a:r>
              <a:rPr lang="nn-NO" sz="2600" b="1" i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print</a:t>
            </a:r>
            <a:r>
              <a:rPr lang="nn-NO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nn-NO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nn-NO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///////</a:t>
            </a:r>
            <a:r>
              <a:rPr lang="nn-NO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</a:p>
          <a:p>
            <a:pPr>
              <a:spcBef>
                <a:spcPts val="1200"/>
              </a:spcBef>
            </a:pPr>
            <a:r>
              <a:rPr lang="nn-NO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if (i == (n-1) / 2 - 1)</a:t>
            </a:r>
          </a:p>
          <a:p>
            <a:r>
              <a:rPr lang="nn-NO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Console.Write(new string('</a:t>
            </a:r>
            <a:r>
              <a:rPr lang="nn-NO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|</a:t>
            </a:r>
            <a:r>
              <a:rPr lang="nn-NO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', n));</a:t>
            </a:r>
          </a:p>
          <a:p>
            <a:r>
              <a:rPr lang="nn-NO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else</a:t>
            </a:r>
          </a:p>
          <a:p>
            <a:r>
              <a:rPr lang="nn-NO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Console.Write(new string(' ', n));</a:t>
            </a:r>
          </a:p>
          <a:p>
            <a:pPr>
              <a:spcBef>
                <a:spcPts val="1200"/>
              </a:spcBef>
            </a:pPr>
            <a:r>
              <a:rPr lang="nn-NO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</a:t>
            </a:r>
            <a:r>
              <a:rPr lang="nn-NO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TODO: </a:t>
            </a:r>
            <a:r>
              <a:rPr lang="nn-NO" sz="2600" b="1" i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print</a:t>
            </a:r>
            <a:r>
              <a:rPr lang="nn-NO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nn-NO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nn-NO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///////</a:t>
            </a:r>
            <a:r>
              <a:rPr lang="nn-NO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</a:p>
          <a:p>
            <a:pPr>
              <a:spcBef>
                <a:spcPts val="1200"/>
              </a:spcBef>
            </a:pPr>
            <a:r>
              <a:rPr lang="nn-NO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Console.WriteLine();</a:t>
            </a:r>
            <a:endParaRPr lang="nn-NO" sz="26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r>
              <a:rPr lang="nn-NO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579775" y="1508208"/>
            <a:ext cx="3581400" cy="169450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******   ******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////</a:t>
            </a: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*|||*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////</a:t>
            </a: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******   ******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B34400F7-4BD9-4EA4-8B8E-20C7F7A72D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460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8494799" cy="5570355"/>
          </a:xfrm>
        </p:spPr>
        <p:txBody>
          <a:bodyPr>
            <a:normAutofit/>
          </a:bodyPr>
          <a:lstStyle/>
          <a:p>
            <a:r>
              <a:rPr lang="bg-BG" sz="3200" dirty="0"/>
              <a:t>Напишете програма, която въвежда число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en-US" sz="3200" dirty="0"/>
              <a:t> (</a:t>
            </a:r>
            <a:r>
              <a:rPr lang="bg-BG" sz="3200" dirty="0"/>
              <a:t>2</a:t>
            </a:r>
            <a:r>
              <a:rPr lang="en-US" sz="3200" dirty="0"/>
              <a:t> ≤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3200" dirty="0"/>
              <a:t> ≤ </a:t>
            </a:r>
            <a:r>
              <a:rPr lang="bg-BG" sz="3200" dirty="0"/>
              <a:t>100</a:t>
            </a:r>
            <a:r>
              <a:rPr lang="en-US" sz="3200" dirty="0"/>
              <a:t>) </a:t>
            </a:r>
            <a:r>
              <a:rPr lang="bg-BG" sz="3200" dirty="0"/>
              <a:t>и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печата къщичка </a:t>
            </a:r>
            <a:r>
              <a:rPr lang="bg-BG" sz="3200" dirty="0"/>
              <a:t>с размер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en-US" sz="3200" dirty="0"/>
              <a:t> x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bg-BG" sz="3200" dirty="0"/>
              <a:t>: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Къщичка</a:t>
            </a:r>
            <a:endParaRPr lang="en-US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656012" y="3229250"/>
            <a:ext cx="1524000" cy="249813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-**-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****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|**|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|**|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761412" y="1993590"/>
            <a:ext cx="2608204" cy="3733800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---**---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--****--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-******-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********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|******|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|******|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|******|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|******|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656012" y="2531057"/>
            <a:ext cx="1524000" cy="69818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 = 4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8761412" y="1295400"/>
            <a:ext cx="2608204" cy="69818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 = 8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5993706" y="3229250"/>
            <a:ext cx="1905000" cy="249813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--*--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-***-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*****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|***|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|***|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5993706" y="2531057"/>
            <a:ext cx="1905000" cy="69818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 = </a:t>
            </a:r>
            <a:r>
              <a:rPr lang="bg-BG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5</a:t>
            </a:r>
            <a:endParaRPr lang="en-US" sz="30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370012" y="3229250"/>
            <a:ext cx="1524000" cy="249813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-*-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***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|*|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1370012" y="2531057"/>
            <a:ext cx="1524000" cy="69818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 = 3</a:t>
            </a:r>
          </a:p>
        </p:txBody>
      </p:sp>
      <p:sp>
        <p:nvSpPr>
          <p:cNvPr id="17" name="Slide Number Placeholder">
            <a:extLst>
              <a:ext uri="{FF2B5EF4-FFF2-40B4-BE49-F238E27FC236}">
                <a16:creationId xmlns:a16="http://schemas.microsoft.com/office/drawing/2014/main" id="{0BC2078D-E413-4A0C-B97F-9FABA6CC68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107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Къщичка</a:t>
            </a:r>
            <a:r>
              <a:rPr lang="en-US" dirty="0"/>
              <a:t> </a:t>
            </a:r>
            <a:r>
              <a:rPr lang="bg-BG" dirty="0"/>
              <a:t>– решение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2414" y="1194036"/>
            <a:ext cx="10943998" cy="5173312"/>
          </a:xfrm>
          <a:prstGeom prst="rect">
            <a:avLst/>
          </a:prstGeom>
          <a:solidFill>
            <a:schemeClr val="accent5">
              <a:lumMod val="40000"/>
              <a:lumOff val="60000"/>
              <a:alpha val="2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108000" rIns="144000" bIns="108000">
            <a:spAutoFit/>
          </a:bodyPr>
          <a:lstStyle/>
          <a:p>
            <a:r>
              <a:rPr lang="en-US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stars = 1;</a:t>
            </a:r>
          </a:p>
          <a:p>
            <a:r>
              <a:rPr lang="en-US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(n % 2 == 0) stars++;</a:t>
            </a:r>
          </a:p>
          <a:p>
            <a:r>
              <a:rPr lang="en-US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(int i = 0; i &lt; (n+1) / 2; i++)</a:t>
            </a:r>
          </a:p>
          <a:p>
            <a:r>
              <a:rPr lang="en-US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 </a:t>
            </a:r>
            <a:r>
              <a:rPr lang="en-US" sz="2600" b="1" i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Draw the roof</a:t>
            </a:r>
          </a:p>
          <a:p>
            <a:r>
              <a:rPr lang="en-US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var padding = (n - stars) / 2);</a:t>
            </a:r>
          </a:p>
          <a:p>
            <a:r>
              <a:rPr lang="en-US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Console.Write(new string('-', padding);</a:t>
            </a:r>
          </a:p>
          <a:p>
            <a:r>
              <a:rPr lang="en-US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Console.Write(new string('*', stars));</a:t>
            </a:r>
          </a:p>
          <a:p>
            <a:r>
              <a:rPr lang="en-US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Console.WriteLine(new string('-', padding);</a:t>
            </a:r>
          </a:p>
          <a:p>
            <a:r>
              <a:rPr lang="en-US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stars = stars + 2;</a:t>
            </a:r>
          </a:p>
          <a:p>
            <a:r>
              <a:rPr lang="en-US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spcBef>
                <a:spcPts val="1200"/>
              </a:spcBef>
            </a:pPr>
            <a:r>
              <a:rPr lang="en-US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(int i = 0; i &lt; n / 2; i++)</a:t>
            </a:r>
          </a:p>
          <a:p>
            <a:r>
              <a:rPr lang="en-US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 </a:t>
            </a:r>
            <a:r>
              <a:rPr lang="en-US" sz="2600" b="1" i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Draw the house body: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|*****| </a:t>
            </a:r>
            <a:r>
              <a:rPr lang="en-US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9371012" y="2854656"/>
            <a:ext cx="1905000" cy="325247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---*---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--***--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-*****-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*******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|*****|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|*****|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|*****|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B5B0EF2B-3FC7-4944-91FC-557755E59B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017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8986807" cy="5570355"/>
          </a:xfrm>
        </p:spPr>
        <p:txBody>
          <a:bodyPr>
            <a:normAutofit/>
          </a:bodyPr>
          <a:lstStyle/>
          <a:p>
            <a:r>
              <a:rPr lang="bg-BG" sz="3200" dirty="0"/>
              <a:t>Напишете програма, която въвежда цяло число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en-US" sz="3200" dirty="0"/>
              <a:t> (1 ≤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3200" dirty="0"/>
              <a:t> ≤ </a:t>
            </a:r>
            <a:r>
              <a:rPr lang="bg-BG" sz="3200" dirty="0"/>
              <a:t>100</a:t>
            </a:r>
            <a:r>
              <a:rPr lang="en-US" sz="3200" dirty="0"/>
              <a:t>) </a:t>
            </a:r>
            <a:r>
              <a:rPr lang="bg-BG" sz="3200" dirty="0"/>
              <a:t>и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печата диамант </a:t>
            </a:r>
            <a:r>
              <a:rPr lang="bg-BG" sz="3200" dirty="0"/>
              <a:t>с размер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bg-BG" sz="3200" dirty="0"/>
              <a:t>: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Диамант</a:t>
            </a:r>
            <a:endParaRPr lang="en-US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360612" y="3216861"/>
            <a:ext cx="1295400" cy="249813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</a:t>
            </a:r>
            <a:endParaRPr lang="en-US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</a:t>
            </a:r>
            <a:endParaRPr lang="en-US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599612" y="2462521"/>
            <a:ext cx="1828800" cy="325247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---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---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--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--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---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-----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---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--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--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---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---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360612" y="2518668"/>
            <a:ext cx="1295400" cy="69818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 = 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3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9599612" y="1764329"/>
            <a:ext cx="1828800" cy="69818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 = 7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5713412" y="3216861"/>
            <a:ext cx="1541404" cy="249813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--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--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---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--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--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5713412" y="2518668"/>
            <a:ext cx="1541404" cy="69818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 = 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5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684212" y="3216861"/>
            <a:ext cx="1295400" cy="68454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684212" y="2518668"/>
            <a:ext cx="1295400" cy="69818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 = 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</a:t>
            </a: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689063" y="5020704"/>
            <a:ext cx="1295400" cy="68454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**</a:t>
            </a: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689063" y="4322511"/>
            <a:ext cx="1295400" cy="69818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 = 2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4037012" y="3229740"/>
            <a:ext cx="1295400" cy="249813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**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</a:t>
            </a:r>
            <a:endParaRPr lang="en-US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--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**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4037012" y="2531547"/>
            <a:ext cx="1295400" cy="69818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 = 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4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7635816" y="3216861"/>
            <a:ext cx="1541404" cy="249813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--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**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--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--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----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--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--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**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--</a:t>
            </a: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7635816" y="2518668"/>
            <a:ext cx="1541404" cy="69818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 = 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6</a:t>
            </a:r>
          </a:p>
        </p:txBody>
      </p:sp>
      <p:sp>
        <p:nvSpPr>
          <p:cNvPr id="25" name="Slide Number Placeholder">
            <a:extLst>
              <a:ext uri="{FF2B5EF4-FFF2-40B4-BE49-F238E27FC236}">
                <a16:creationId xmlns:a16="http://schemas.microsoft.com/office/drawing/2014/main" id="{ECB74C04-3D71-4ACB-B883-D6E8C331F5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536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4" y="1191467"/>
            <a:ext cx="7808997" cy="553001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bg-BG" dirty="0"/>
              <a:t>Чертане на прости фигури с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for</a:t>
            </a:r>
            <a:r>
              <a:rPr lang="en-US" dirty="0"/>
              <a:t>-</a:t>
            </a:r>
            <a:r>
              <a:rPr lang="bg-BG" dirty="0"/>
              <a:t>цикъл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bg-BG" dirty="0"/>
              <a:t>Вложени цикли</a:t>
            </a:r>
            <a:r>
              <a:rPr lang="en-US" dirty="0"/>
              <a:t> (</a:t>
            </a:r>
            <a:r>
              <a:rPr lang="bg-BG" dirty="0"/>
              <a:t>цикъл в цикъл)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bg-BG" dirty="0"/>
              <a:t>Задачи за чертане: правоъгълници, квадрати, триъгълници, ромбове, …</a:t>
            </a:r>
            <a:endParaRPr lang="en-US" dirty="0"/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bg-BG" dirty="0"/>
              <a:t>Чертане на по-сложни фигури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548559" y="1524000"/>
            <a:ext cx="2013358" cy="1671809"/>
            <a:chOff x="7340506" y="2208490"/>
            <a:chExt cx="4523032" cy="400006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40506" y="3160286"/>
              <a:ext cx="4115157" cy="3048264"/>
            </a:xfrm>
            <a:prstGeom prst="rect">
              <a:avLst/>
            </a:prstGeom>
          </p:spPr>
        </p:pic>
        <p:pic>
          <p:nvPicPr>
            <p:cNvPr id="10" name="Picture 2" descr="https://cdn4.iconfinder.com/data/icons/STROKE/text/png/400/color_fill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93243">
              <a:off x="9690745" y="2208490"/>
              <a:ext cx="2172793" cy="2172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10A26C9-9C06-41ED-B577-FF0974621E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212" y="1957680"/>
            <a:ext cx="4453022" cy="4595519"/>
          </a:xfrm>
          <a:prstGeom prst="rect">
            <a:avLst/>
          </a:prstGeom>
        </p:spPr>
      </p:pic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2DEAE80A-B789-4562-8575-28D5D91BF5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230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Диамант</a:t>
            </a:r>
            <a:r>
              <a:rPr lang="en-US" dirty="0"/>
              <a:t> </a:t>
            </a:r>
            <a:r>
              <a:rPr lang="bg-BG" dirty="0"/>
              <a:t>– решение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60414" y="1143000"/>
            <a:ext cx="10667998" cy="5388756"/>
          </a:xfrm>
          <a:prstGeom prst="rect">
            <a:avLst/>
          </a:prstGeom>
          <a:solidFill>
            <a:schemeClr val="accent5">
              <a:lumMod val="40000"/>
              <a:lumOff val="60000"/>
              <a:alpha val="2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108000" rIns="144000" bIns="108000">
            <a:spAutoFit/>
          </a:bodyPr>
          <a:lstStyle/>
          <a:p>
            <a:r>
              <a:rPr lang="en-US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leftRight = (n - 1) / 2;</a:t>
            </a:r>
          </a:p>
          <a:p>
            <a:r>
              <a:rPr lang="en-US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(int i = 1; i &lt;= (n-1) / 2; i++)</a:t>
            </a:r>
          </a:p>
          <a:p>
            <a:r>
              <a:rPr lang="en-US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 </a:t>
            </a:r>
            <a:r>
              <a:rPr lang="en-US" b="1" i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Draw the top part</a:t>
            </a:r>
          </a:p>
          <a:p>
            <a:r>
              <a:rPr lang="en-US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Console.Write(new string('-', leftRight));</a:t>
            </a:r>
          </a:p>
          <a:p>
            <a:r>
              <a:rPr lang="en-US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Console.Write("*");</a:t>
            </a:r>
          </a:p>
          <a:p>
            <a:r>
              <a:rPr lang="en-US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var mid = n - 2 * leftRight - 2;</a:t>
            </a:r>
          </a:p>
          <a:p>
            <a:r>
              <a:rPr lang="en-US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if (mid &gt;= 0)</a:t>
            </a:r>
          </a:p>
          <a:p>
            <a:r>
              <a:rPr lang="en-US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r>
              <a:rPr lang="en-US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Console.Write(new string('-', mid));</a:t>
            </a:r>
          </a:p>
          <a:p>
            <a:r>
              <a:rPr lang="en-US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Console.Write("*");</a:t>
            </a:r>
          </a:p>
          <a:p>
            <a:r>
              <a:rPr lang="en-US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r>
              <a:rPr lang="en-US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Console.WriteLine(new string('-', leftRight));</a:t>
            </a:r>
          </a:p>
          <a:p>
            <a:r>
              <a:rPr lang="en-US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leftRight--;</a:t>
            </a:r>
          </a:p>
          <a:p>
            <a:r>
              <a:rPr lang="en-US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  <a:r>
              <a:rPr lang="en-US" b="1" i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//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TODO:</a:t>
            </a:r>
            <a:r>
              <a:rPr lang="en-US" b="1" i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Draw the bottom part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9192854" y="3175716"/>
            <a:ext cx="1949700" cy="192978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-----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---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--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--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---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---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192854" y="1447800"/>
            <a:ext cx="1949700" cy="143792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---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---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--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--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---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</a:t>
            </a: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85A0338C-1B84-4DE3-8844-3140D1185C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230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FBBCE1D-E891-4666-9410-400CA450E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5" y="1552276"/>
            <a:ext cx="3023317" cy="2692822"/>
          </a:xfrm>
          <a:prstGeom prst="roundRect">
            <a:avLst>
              <a:gd name="adj" fmla="val 4420"/>
            </a:avLst>
          </a:prstGeom>
          <a:ln>
            <a:solidFill>
              <a:schemeClr val="tx1">
                <a:lumMod val="50000"/>
              </a:schemeClr>
            </a:solidFill>
          </a:ln>
          <a:scene3d>
            <a:camera prst="perspectiveHeroicExtremeLeftFacing" fov="3600000">
              <a:rot lat="53248" lon="784136" rev="159792"/>
            </a:camera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3" y="4751696"/>
            <a:ext cx="10363200" cy="820600"/>
          </a:xfrm>
        </p:spPr>
        <p:txBody>
          <a:bodyPr/>
          <a:lstStyle/>
          <a:p>
            <a:r>
              <a:rPr lang="bg-BG" dirty="0"/>
              <a:t>Чертане на фигури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12813" y="5651472"/>
            <a:ext cx="10363200" cy="719034"/>
          </a:xfrm>
        </p:spPr>
        <p:txBody>
          <a:bodyPr/>
          <a:lstStyle/>
          <a:p>
            <a:r>
              <a:rPr lang="bg-BG" dirty="0"/>
              <a:t>Работа на живо в клас (</a:t>
            </a:r>
            <a:r>
              <a:rPr lang="bg-BG" noProof="1"/>
              <a:t>лаб</a:t>
            </a:r>
            <a:r>
              <a:rPr lang="bg-BG" dirty="0"/>
              <a:t>)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359300" y="1661746"/>
            <a:ext cx="2269823" cy="2009343"/>
            <a:chOff x="7340506" y="2376831"/>
            <a:chExt cx="4328441" cy="383171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40506" y="3160286"/>
              <a:ext cx="4115157" cy="3048264"/>
            </a:xfrm>
            <a:prstGeom prst="rect">
              <a:avLst/>
            </a:prstGeom>
          </p:spPr>
        </p:pic>
        <p:pic>
          <p:nvPicPr>
            <p:cNvPr id="10" name="Picture 2" descr="https://cdn4.iconfinder.com/data/icons/STROKE/text/png/400/color_fill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93243">
              <a:off x="9679388" y="2376831"/>
              <a:ext cx="1989559" cy="1989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5789612" y="1676400"/>
            <a:ext cx="5808604" cy="2498143"/>
          </a:xfrm>
          <a:prstGeom prst="roundRect">
            <a:avLst>
              <a:gd name="adj" fmla="val 2463"/>
            </a:avLst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**********     **********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////////</a:t>
            </a: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     *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////////</a:t>
            </a: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////////</a:t>
            </a: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*|||||*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////////</a:t>
            </a: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////////</a:t>
            </a: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     *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////////</a:t>
            </a: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**********     **********</a:t>
            </a:r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BD3BCDE5-821B-4E99-9AF9-A268FE6484FD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270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413" y="1012208"/>
            <a:ext cx="11804822" cy="55703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sz="3200" dirty="0"/>
              <a:t>Можем да чертаем фигури с</a:t>
            </a:r>
            <a:r>
              <a:rPr lang="en-US" sz="3200" dirty="0"/>
              <a:t> </a:t>
            </a:r>
            <a:r>
              <a:rPr lang="bg-BG" sz="3200" dirty="0"/>
              <a:t>вложени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for</a:t>
            </a:r>
            <a:r>
              <a:rPr lang="en-US" sz="3200" dirty="0"/>
              <a:t>-</a:t>
            </a:r>
            <a:r>
              <a:rPr lang="bg-BG" sz="3200" dirty="0"/>
              <a:t>цикли: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Какво научихме днес?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07240" y="3166791"/>
            <a:ext cx="3404921" cy="291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760412" y="1897082"/>
            <a:ext cx="6885636" cy="4242380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</a:t>
            </a: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(var r = 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</a:t>
            </a: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 r &lt;= 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5</a:t>
            </a: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 r++)</a:t>
            </a:r>
          </a:p>
          <a:p>
            <a:pPr eaLnBrk="0" hangingPunct="0">
              <a:lnSpc>
                <a:spcPct val="13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13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Console.Write("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");</a:t>
            </a:r>
          </a:p>
          <a:p>
            <a:pPr eaLnBrk="0" hangingPunct="0">
              <a:lnSpc>
                <a:spcPct val="13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</a:t>
            </a: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(var c = 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</a:t>
            </a: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 c &lt; 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5</a:t>
            </a: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 c++)</a:t>
            </a:r>
          </a:p>
          <a:p>
            <a:pPr eaLnBrk="0" hangingPunct="0">
              <a:lnSpc>
                <a:spcPct val="13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Console.Write("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*</a:t>
            </a: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");</a:t>
            </a:r>
          </a:p>
          <a:p>
            <a:pPr eaLnBrk="0" hangingPunct="0">
              <a:lnSpc>
                <a:spcPct val="13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Console.WriteLine();</a:t>
            </a:r>
          </a:p>
          <a:p>
            <a:pPr eaLnBrk="0" hangingPunct="0">
              <a:lnSpc>
                <a:spcPct val="13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1804" y="2104237"/>
            <a:ext cx="1926608" cy="1427116"/>
          </a:xfrm>
          <a:prstGeom prst="rect">
            <a:avLst/>
          </a:prstGeom>
        </p:spPr>
      </p:pic>
      <p:pic>
        <p:nvPicPr>
          <p:cNvPr id="11" name="Picture 2" descr="https://cdn4.iconfinder.com/data/icons/STROKE/text/png/400/color_fil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3243" flipH="1">
            <a:off x="7983545" y="1793075"/>
            <a:ext cx="1688659" cy="158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8332" y="4547316"/>
            <a:ext cx="1816764" cy="1829293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28104D0B-3F5F-4EF4-B685-DAD06C24A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4709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Чертане с повторения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51754"/>
          </a:xfrm>
        </p:spPr>
        <p:txBody>
          <a:bodyPr/>
          <a:lstStyle/>
          <a:p>
            <a:r>
              <a:rPr lang="en-US">
                <a:hlinkClick r:id="rId3"/>
              </a:rPr>
              <a:t>https://it-kariera.mon.bg/e-learning/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081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2B8EED09-F949-4422-B8FE-96ECEBA2C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53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3" y="4724400"/>
            <a:ext cx="10363200" cy="820600"/>
          </a:xfrm>
        </p:spPr>
        <p:txBody>
          <a:bodyPr/>
          <a:lstStyle/>
          <a:p>
            <a:r>
              <a:rPr lang="bg-BG" dirty="0"/>
              <a:t>Чертане на прости фигури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12813" y="5651472"/>
            <a:ext cx="10363200" cy="719034"/>
          </a:xfrm>
        </p:spPr>
        <p:txBody>
          <a:bodyPr/>
          <a:lstStyle/>
          <a:p>
            <a:r>
              <a:rPr lang="bg-BG" dirty="0"/>
              <a:t>Използване на </a:t>
            </a:r>
            <a:r>
              <a:rPr lang="en-US" b="1" dirty="0">
                <a:latin typeface="Consolas" panose="020B0609020204030204" pitchFamily="49" charset="0"/>
              </a:rPr>
              <a:t>for</a:t>
            </a:r>
            <a:r>
              <a:rPr lang="en-US" dirty="0"/>
              <a:t>-</a:t>
            </a:r>
            <a:r>
              <a:rPr lang="bg-BG" dirty="0"/>
              <a:t>цикъл за чертане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979612" y="587881"/>
            <a:ext cx="4328441" cy="3831719"/>
            <a:chOff x="7340506" y="2376831"/>
            <a:chExt cx="4328441" cy="383171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40506" y="3160286"/>
              <a:ext cx="4115157" cy="3048264"/>
            </a:xfrm>
            <a:prstGeom prst="rect">
              <a:avLst/>
            </a:prstGeom>
          </p:spPr>
        </p:pic>
        <p:pic>
          <p:nvPicPr>
            <p:cNvPr id="10" name="Picture 2" descr="https://cdn4.iconfinder.com/data/icons/STROKE/text/png/400/color_fill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93243">
              <a:off x="9679388" y="2376831"/>
              <a:ext cx="1989559" cy="1989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3495" y="1552276"/>
            <a:ext cx="3023317" cy="2692822"/>
          </a:xfrm>
          <a:prstGeom prst="roundRect">
            <a:avLst>
              <a:gd name="adj" fmla="val 4420"/>
            </a:avLst>
          </a:prstGeom>
          <a:ln>
            <a:solidFill>
              <a:schemeClr val="tx1">
                <a:lumMod val="50000"/>
              </a:schemeClr>
            </a:solidFill>
          </a:ln>
          <a:scene3d>
            <a:camera prst="perspectiveHeroicExtremeLeftFacing" fov="3600000">
              <a:rot lat="53248" lon="784136" rev="159792"/>
            </a:camera>
            <a:lightRig rig="threePt" dir="t"/>
          </a:scene3d>
        </p:spPr>
      </p:pic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2E6BD8D2-7643-4BFF-AC4B-9AB5D83EAFEF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801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bg-BG" sz="3200" dirty="0"/>
              <a:t>Да се начертае на конзолата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правоъгълник от 10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x 1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0 звездички</a:t>
            </a:r>
            <a:r>
              <a:rPr lang="bg-BG" sz="3200" dirty="0"/>
              <a:t>:</a:t>
            </a:r>
            <a:endParaRPr lang="en-US" sz="3200" dirty="0"/>
          </a:p>
          <a:p>
            <a:pPr>
              <a:lnSpc>
                <a:spcPct val="110000"/>
              </a:lnSpc>
            </a:pPr>
            <a:endParaRPr lang="en-US" sz="3200" dirty="0"/>
          </a:p>
          <a:p>
            <a:pPr>
              <a:lnSpc>
                <a:spcPct val="110000"/>
              </a:lnSpc>
            </a:pPr>
            <a:endParaRPr lang="en-US" sz="3200" dirty="0"/>
          </a:p>
          <a:p>
            <a:pPr>
              <a:lnSpc>
                <a:spcPct val="110000"/>
              </a:lnSpc>
            </a:pPr>
            <a:endParaRPr lang="en-US" sz="3200" dirty="0"/>
          </a:p>
          <a:p>
            <a:pPr>
              <a:lnSpc>
                <a:spcPct val="110000"/>
              </a:lnSpc>
            </a:pPr>
            <a:endParaRPr lang="bg-BG" sz="32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bg-BG" sz="3200" dirty="0"/>
              <a:t>Как работи примерът?</a:t>
            </a:r>
          </a:p>
          <a:p>
            <a:pPr lvl="1">
              <a:lnSpc>
                <a:spcPct val="110000"/>
              </a:lnSpc>
            </a:pPr>
            <a:r>
              <a:rPr lang="bg-BG" sz="3000" dirty="0"/>
              <a:t>10 пъти печата стринг, който се състои от 10 на брой звездички</a:t>
            </a:r>
            <a:endParaRPr lang="en-US" sz="3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/>
              <a:t>Правоъгълник от 10 X 10 звездички</a:t>
            </a:r>
            <a:endParaRPr lang="en-US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836614" y="2057400"/>
            <a:ext cx="10515598" cy="216059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(var i =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 i &lt;=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10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 i++)</a:t>
            </a:r>
          </a:p>
          <a:p>
            <a:pPr eaLnBrk="0" hangingPunct="0">
              <a:lnSpc>
                <a:spcPct val="12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12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Console.WriteLine(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new string('*', 10</a:t>
            </a: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0" hangingPunct="0">
              <a:lnSpc>
                <a:spcPct val="12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  <a:endParaRPr lang="en-US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7762" y="1845352"/>
            <a:ext cx="2065620" cy="3291278"/>
          </a:xfrm>
          <a:prstGeom prst="rect">
            <a:avLst/>
          </a:prstGeom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3AC3D9A4-7E5D-4A96-A089-2B04BD40E8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09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bg-BG" sz="3200" dirty="0"/>
              <a:t>Да се начертае на конзолата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правоъгълник от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x N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 звездички</a:t>
            </a:r>
            <a:r>
              <a:rPr lang="bg-BG" sz="3200" dirty="0"/>
              <a:t>: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/>
              <a:t>Правоъгълник от N X N звездички</a:t>
            </a:r>
            <a:endParaRPr lang="en-US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760414" y="2130240"/>
            <a:ext cx="10667998" cy="3416320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</a:t>
            </a: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= int.Parse(Console.ReadLine());</a:t>
            </a:r>
          </a:p>
          <a:p>
            <a:pPr eaLnBrk="0" hangingPunct="0">
              <a:lnSpc>
                <a:spcPct val="12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</a:t>
            </a: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(var i = 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</a:t>
            </a: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 i &lt;= 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</a:t>
            </a: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 i++)</a:t>
            </a:r>
          </a:p>
          <a:p>
            <a:pPr eaLnBrk="0" hangingPunct="0">
              <a:lnSpc>
                <a:spcPct val="12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12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Console.WriteLine(</a:t>
            </a:r>
          </a:p>
          <a:p>
            <a:pPr eaLnBrk="0" hangingPunct="0">
              <a:lnSpc>
                <a:spcPct val="12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new string('*', n</a:t>
            </a:r>
            <a:r>
              <a:rPr lang="bg-BG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0" hangingPunct="0">
              <a:lnSpc>
                <a:spcPct val="12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612" y="3426905"/>
            <a:ext cx="4786200" cy="2039154"/>
          </a:xfrm>
          <a:prstGeom prst="rect">
            <a:avLst/>
          </a:prstGeom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3A75F3ED-0651-4A0C-B2BF-5252014E4B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814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92928" y="4267200"/>
            <a:ext cx="9854484" cy="1638837"/>
          </a:xfrm>
          <a:prstGeom prst="rect">
            <a:avLst/>
          </a:prstGeom>
          <a:solidFill>
            <a:schemeClr val="accent1">
              <a:alpha val="25000"/>
            </a:schemeClr>
          </a:solidFill>
          <a:ln w="28575">
            <a:solidFill>
              <a:schemeClr val="tx2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Вложени цикли </a:t>
            </a:r>
            <a:r>
              <a:rPr lang="bg-BG" dirty="0"/>
              <a:t>== цикъл съдържа в себе си друг цикъл</a:t>
            </a:r>
          </a:p>
          <a:p>
            <a:pPr lvl="1"/>
            <a:r>
              <a:rPr lang="bg-BG" dirty="0"/>
              <a:t>Двата цикъла въртят различни променливи</a:t>
            </a:r>
          </a:p>
          <a:p>
            <a:r>
              <a:rPr lang="bg-BG" dirty="0"/>
              <a:t>Пример: външен цикъл </a:t>
            </a:r>
            <a:r>
              <a:rPr lang="en-US" dirty="0"/>
              <a:t>(</a:t>
            </a:r>
            <a:r>
              <a:rPr lang="bg-BG" dirty="0"/>
              <a:t>по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row</a:t>
            </a:r>
            <a:r>
              <a:rPr lang="en-US" dirty="0"/>
              <a:t>)</a:t>
            </a:r>
            <a:r>
              <a:rPr lang="bg-BG" dirty="0"/>
              <a:t> и вътрешен цикъл</a:t>
            </a:r>
            <a:r>
              <a:rPr lang="en-US" dirty="0"/>
              <a:t> </a:t>
            </a:r>
            <a:r>
              <a:rPr lang="bg-BG" dirty="0"/>
              <a:t>(по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col</a:t>
            </a:r>
            <a:r>
              <a:rPr lang="en-US" dirty="0"/>
              <a:t>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Вложени цикли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827212" y="4827645"/>
            <a:ext cx="3886200" cy="492187"/>
          </a:xfrm>
          <a:prstGeom prst="rect">
            <a:avLst/>
          </a:prstGeom>
          <a:solidFill>
            <a:schemeClr val="accent1">
              <a:alpha val="25000"/>
            </a:schemeClr>
          </a:solidFill>
          <a:ln w="28575">
            <a:solidFill>
              <a:schemeClr val="tx2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4214" y="3388412"/>
            <a:ext cx="10820398" cy="2936188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(var row =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 row &lt;=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 row++)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(var col =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 col &lt;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=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 col++)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Console.Write("*");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Console.WriteLine();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7667610" y="3124200"/>
            <a:ext cx="4113213" cy="1041829"/>
          </a:xfrm>
          <a:prstGeom prst="wedgeRoundRectCallout">
            <a:avLst>
              <a:gd name="adj1" fmla="val -61116"/>
              <a:gd name="adj2" fmla="val 53145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Тялото на външния цикъл се повтаря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пъти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6323012" y="4953000"/>
            <a:ext cx="4800600" cy="1041829"/>
          </a:xfrm>
          <a:prstGeom prst="wedgeRoundRectCallout">
            <a:avLst>
              <a:gd name="adj1" fmla="val -60044"/>
              <a:gd name="adj2" fmla="val -39568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Тялото на вътрешния цикъл се повтаря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  <a:r>
              <a:rPr lang="bg-BG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пъти</a:t>
            </a:r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EF6DA286-581E-4F2F-8BFC-5F68D4430D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55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Квадрат от звездички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557035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bg-BG" sz="3200" dirty="0"/>
              <a:t>Да се начертае на конзолата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квадрат от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x N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 звездички</a:t>
            </a:r>
            <a:r>
              <a:rPr lang="bg-BG" sz="3200" dirty="0"/>
              <a:t>:</a:t>
            </a:r>
            <a:endParaRPr lang="en-US" sz="32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60414" y="2057400"/>
            <a:ext cx="10667998" cy="385797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= int.Parse(Console.ReadLine());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(var r =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 r &lt;=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 r++)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Console.Write("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");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(var c =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 c &lt;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 c++)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Console.Write("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*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");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Console.WriteLine();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1147" y="2873992"/>
            <a:ext cx="4717473" cy="2286000"/>
          </a:xfrm>
          <a:prstGeom prst="rect">
            <a:avLst/>
          </a:prstGeom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74B5EFD7-8B0B-43AC-A47D-CA841D8487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022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Триъгълник от долари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5570355"/>
          </a:xfrm>
        </p:spPr>
        <p:txBody>
          <a:bodyPr/>
          <a:lstStyle/>
          <a:p>
            <a:r>
              <a:rPr lang="bg-BG" dirty="0"/>
              <a:t>Да се начертае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триъгълник от долари </a:t>
            </a:r>
            <a:r>
              <a:rPr lang="bg-BG" dirty="0"/>
              <a:t>с размер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n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60414" y="3326799"/>
            <a:ext cx="2133598" cy="258798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$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$ $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$ $ $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$ $ $ $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$ $ $ $ $</a:t>
            </a:r>
            <a:endParaRPr lang="bg-BG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60414" y="2057400"/>
            <a:ext cx="2133598" cy="69208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 = 5</a:t>
            </a:r>
            <a:endParaRPr lang="bg-BG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1674812" y="2832558"/>
            <a:ext cx="304801" cy="4168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464012" y="2057400"/>
            <a:ext cx="7888200" cy="385797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= int.Parse(Console.ReadLine());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(var row =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 row &lt;=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 row++)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Console.Write("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$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");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(var col =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 col &lt;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row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 col++)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Console.Write("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$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");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Console.WriteLine();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BD9BD199-7C35-473E-947D-F6695B4563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056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096529"/>
            <a:ext cx="11804822" cy="5570355"/>
          </a:xfrm>
        </p:spPr>
        <p:txBody>
          <a:bodyPr/>
          <a:lstStyle/>
          <a:p>
            <a:r>
              <a:rPr lang="bg-BG" dirty="0"/>
              <a:t>Да се начертае на конзолата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квадратна рамка </a:t>
            </a:r>
            <a:r>
              <a:rPr lang="bg-BG" dirty="0"/>
              <a:t>с размер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Квадратна рамка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4212" y="3365285"/>
            <a:ext cx="2133597" cy="258798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+ - - - +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| - - - |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| - - - |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| - - - |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+ - - - +</a:t>
            </a:r>
            <a:endParaRPr lang="en-US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4212" y="1953904"/>
            <a:ext cx="2133598" cy="69208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 = 5</a:t>
            </a:r>
            <a:endParaRPr lang="bg-BG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1598609" y="2797206"/>
            <a:ext cx="304801" cy="4168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75011" y="1953904"/>
            <a:ext cx="8215198" cy="4019562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</a:t>
            </a:r>
            <a:r>
              <a:rPr lang="en-US" sz="2800" b="1" i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Print the top row: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+ - - - +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Console.Write("+");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(int i = 0; i &lt; n-2; i++)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Console.Write(" -");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Console.WriteLine(" +");</a:t>
            </a:r>
          </a:p>
          <a:p>
            <a:pPr eaLnBrk="0" hangingPunct="0">
              <a:lnSpc>
                <a:spcPct val="105000"/>
              </a:lnSpc>
              <a:spcBef>
                <a:spcPts val="12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(int row = 0; row &lt; n - 2; row++)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// TODO: </a:t>
            </a:r>
            <a:r>
              <a:rPr lang="en-US" sz="2800" b="1" i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print the mid rows: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| - - - |</a:t>
            </a:r>
          </a:p>
          <a:p>
            <a:pPr eaLnBrk="0" hangingPunct="0">
              <a:lnSpc>
                <a:spcPct val="105000"/>
              </a:lnSpc>
              <a:spcBef>
                <a:spcPts val="12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TODO: </a:t>
            </a:r>
            <a:r>
              <a:rPr lang="en-US" sz="2800" b="1" i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print the bottom row: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+ - - - +</a:t>
            </a: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9F18306D-6D9D-43C9-A768-D63F2C7F08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417959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7139</TotalTime>
  <Words>1907</Words>
  <Application>Microsoft Office PowerPoint</Application>
  <PresentationFormat>Custom</PresentationFormat>
  <Paragraphs>378</Paragraphs>
  <Slides>24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Consolas</vt:lpstr>
      <vt:lpstr>Wingdings</vt:lpstr>
      <vt:lpstr>Wingdings 2</vt:lpstr>
      <vt:lpstr>SoftUni 16x9</vt:lpstr>
      <vt:lpstr>Чертане с повторения</vt:lpstr>
      <vt:lpstr>Съдържание</vt:lpstr>
      <vt:lpstr>Чертане на прости фигури</vt:lpstr>
      <vt:lpstr>Правоъгълник от 10 X 10 звездички</vt:lpstr>
      <vt:lpstr>Правоъгълник от N X N звездички</vt:lpstr>
      <vt:lpstr>Вложени цикли</vt:lpstr>
      <vt:lpstr>Квадрат от звездички</vt:lpstr>
      <vt:lpstr>Триъгълник от долари</vt:lpstr>
      <vt:lpstr>Квадратна рамка</vt:lpstr>
      <vt:lpstr>Ромбче от звездички</vt:lpstr>
      <vt:lpstr>Коледна елха</vt:lpstr>
      <vt:lpstr>Коледна елха – решение</vt:lpstr>
      <vt:lpstr>Чертане на по-сложни фигури</vt:lpstr>
      <vt:lpstr>Слънчеви очила</vt:lpstr>
      <vt:lpstr>Слънчеви очила – решение</vt:lpstr>
      <vt:lpstr>Слънчеви очила – решение (2)</vt:lpstr>
      <vt:lpstr>Къщичка</vt:lpstr>
      <vt:lpstr>Къщичка – решение</vt:lpstr>
      <vt:lpstr>Диамант</vt:lpstr>
      <vt:lpstr>Диамант – решение</vt:lpstr>
      <vt:lpstr>Чертане на фигури</vt:lpstr>
      <vt:lpstr>Какво научихме днес?</vt:lpstr>
      <vt:lpstr>Чертане с повторения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Чертане с повторения</dc:title>
  <dc:subject>Coding 101 Course</dc:subject>
  <dc:creator>Software University Foundation</dc:creator>
  <cp:keywords>Sofware University; SoftUni; programming; coding; software development; education; training; course; курс; програмиране; кодене; кодиране; СофтУни</cp:keywords>
  <dc:description>Фондация "Софтуерен университет" - http://softuni.foundation</dc:description>
  <cp:lastModifiedBy>Svetlin Nakov</cp:lastModifiedBy>
  <cp:revision>296</cp:revision>
  <dcterms:created xsi:type="dcterms:W3CDTF">2014-01-02T17:00:34Z</dcterms:created>
  <dcterms:modified xsi:type="dcterms:W3CDTF">2019-12-16T18:41:08Z</dcterms:modified>
  <cp:category>computer programming;programming;C#;програмиране;кодиране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