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0"/>
  </p:notesMasterIdLst>
  <p:handoutMasterIdLst>
    <p:handoutMasterId r:id="rId21"/>
  </p:handoutMasterIdLst>
  <p:sldIdLst>
    <p:sldId id="474" r:id="rId3"/>
    <p:sldId id="276" r:id="rId4"/>
    <p:sldId id="420" r:id="rId5"/>
    <p:sldId id="428" r:id="rId6"/>
    <p:sldId id="429" r:id="rId7"/>
    <p:sldId id="432" r:id="rId8"/>
    <p:sldId id="433" r:id="rId9"/>
    <p:sldId id="434" r:id="rId10"/>
    <p:sldId id="430" r:id="rId11"/>
    <p:sldId id="431" r:id="rId12"/>
    <p:sldId id="471" r:id="rId13"/>
    <p:sldId id="444" r:id="rId14"/>
    <p:sldId id="448" r:id="rId15"/>
    <p:sldId id="470" r:id="rId16"/>
    <p:sldId id="427" r:id="rId17"/>
    <p:sldId id="472" r:id="rId18"/>
    <p:sldId id="481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4E0CA4D4-E28F-4E76-B168-6BC335D55D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79175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44D2BC6-5518-4A41-BF0D-0C55B1ED19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85167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B192243-6447-413D-986B-A17499064F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01366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0F51F10-C820-4239-9108-FCA2DD3277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34831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1F3583E-6503-4863-954C-9D53735363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8411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4212" y="669900"/>
            <a:ext cx="10805899" cy="1095352"/>
          </a:xfrm>
        </p:spPr>
        <p:txBody>
          <a:bodyPr>
            <a:normAutofit/>
          </a:bodyPr>
          <a:lstStyle/>
          <a:p>
            <a:r>
              <a:rPr lang="bg-BG" dirty="0"/>
              <a:t>Сложни конструкции за повторение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75012" y="1965300"/>
            <a:ext cx="8215099" cy="7017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Повторения с различни стъпки, while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573752" y="2971800"/>
            <a:ext cx="3906606" cy="3236749"/>
            <a:chOff x="7558418" y="2819400"/>
            <a:chExt cx="3921940" cy="33891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418" y="3391125"/>
              <a:ext cx="3737958" cy="281742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80612" y="2819400"/>
              <a:ext cx="1499746" cy="146316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7" name="Picture 4" title="CC-BY-NC-SA License">
            <a:hlinkClick r:id="rId5" tooltip="This work is licensed under the &quot;Creative Commons Attribution-NonCommercial-ShareAlike 4.0 International&quot; license"/>
            <a:extLst>
              <a:ext uri="{FF2B5EF4-FFF2-40B4-BE49-F238E27FC236}">
                <a16:creationId xmlns:a16="http://schemas.microsoft.com/office/drawing/2014/main" id="{BD87C5D4-8626-4800-80C8-A59A5943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783" y="4076772"/>
            <a:ext cx="2175525" cy="761165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50000"/>
              </a:schemeClr>
            </a:solidFill>
          </a:ln>
        </p:spPr>
      </p:pic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9FAABE7-DDCD-4880-98F2-DA73EB03201B}"/>
              </a:ext>
            </a:extLst>
          </p:cNvPr>
          <p:cNvSpPr txBox="1">
            <a:spLocks/>
          </p:cNvSpPr>
          <p:nvPr/>
        </p:nvSpPr>
        <p:spPr bwMode="auto">
          <a:xfrm>
            <a:off x="760413" y="4998598"/>
            <a:ext cx="3187614" cy="444343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noProof="1"/>
              <a:t>Учителски</a:t>
            </a:r>
            <a:r>
              <a:rPr lang="bg-BG"/>
              <a:t> екип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22B5E086-934A-4A4A-82C3-61CE4EAC43D7}"/>
              </a:ext>
            </a:extLst>
          </p:cNvPr>
          <p:cNvSpPr txBox="1">
            <a:spLocks/>
          </p:cNvSpPr>
          <p:nvPr/>
        </p:nvSpPr>
        <p:spPr bwMode="auto">
          <a:xfrm>
            <a:off x="760412" y="5403725"/>
            <a:ext cx="3187613" cy="382788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/>
              <a:t>Обучение за ИТ кариера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2325BA9B-EA4A-4BCC-9310-2765E3230010}"/>
              </a:ext>
            </a:extLst>
          </p:cNvPr>
          <p:cNvSpPr txBox="1">
            <a:spLocks/>
          </p:cNvSpPr>
          <p:nvPr/>
        </p:nvSpPr>
        <p:spPr bwMode="auto">
          <a:xfrm>
            <a:off x="760412" y="5690893"/>
            <a:ext cx="3810000" cy="458462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hlinkClick r:id="rId7"/>
              </a:rPr>
              <a:t>https://it-kariera.mon.bg/e-learning/</a:t>
            </a:r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9008D2-061C-40B0-AA9A-AC067F7803FA}"/>
              </a:ext>
            </a:extLst>
          </p:cNvPr>
          <p:cNvSpPr txBox="1"/>
          <p:nvPr/>
        </p:nvSpPr>
        <p:spPr>
          <a:xfrm rot="897290">
            <a:off x="5280872" y="3435883"/>
            <a:ext cx="2510495" cy="7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Увод в</a:t>
            </a:r>
          </a:p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програмирането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819E772-D88E-4CE2-A0AA-28130A25B7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4731" y="3940552"/>
            <a:ext cx="225308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7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Да се въведе число в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диапазона</a:t>
            </a:r>
            <a:r>
              <a:rPr lang="bg-BG" dirty="0"/>
              <a:t> </a:t>
            </a:r>
            <a:r>
              <a:rPr lang="en-US" dirty="0"/>
              <a:t>[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dirty="0"/>
              <a:t>…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100</a:t>
            </a:r>
            <a:r>
              <a:rPr lang="en-US" dirty="0"/>
              <a:t>]</a:t>
            </a:r>
            <a:endParaRPr lang="bg-BG" dirty="0"/>
          </a:p>
          <a:p>
            <a:pPr lvl="1"/>
            <a:r>
              <a:rPr lang="bg-BG" dirty="0"/>
              <a:t>При невалидно число да се въведе отново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Число в диапазона </a:t>
            </a:r>
            <a:r>
              <a:rPr lang="en-US" dirty="0"/>
              <a:t>[1…100]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09636" y="2653872"/>
            <a:ext cx="10366376" cy="326243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num = int.Parse(Console.ReadLine());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while</a:t>
            </a:r>
            <a:r>
              <a:rPr lang="pt-BR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(num &lt; 1 || num &gt; 100)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Console.WriteLine("Invalid number!");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num = int.Parse(Console.ReadLine());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Console.WriteLine("The number is: {0}", num);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4098" name="Picture 2" descr="http://www.clker.com/cliparts/C/l/0/D/3/Q/reload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12" y="2925269"/>
            <a:ext cx="1971690" cy="174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1B3334E9-16E4-4D5A-B8D4-2CE0D9A8A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85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899212"/>
            <a:ext cx="10363200" cy="820600"/>
          </a:xfrm>
        </p:spPr>
        <p:txBody>
          <a:bodyPr/>
          <a:lstStyle/>
          <a:p>
            <a:r>
              <a:rPr lang="bg-BG" dirty="0"/>
              <a:t>Най-голям общ делител (НОД)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Алгоритъм на Евклид</a:t>
            </a:r>
            <a:endParaRPr lang="en-US" dirty="0"/>
          </a:p>
        </p:txBody>
      </p:sp>
      <p:pic>
        <p:nvPicPr>
          <p:cNvPr id="4" name="Picture 2" descr="http://www.hisschemoller.com/wp-content/uploads/2011/01/eucl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033" y="1295400"/>
            <a:ext cx="2670050" cy="3216926"/>
          </a:xfrm>
          <a:prstGeom prst="roundRect">
            <a:avLst>
              <a:gd name="adj" fmla="val 1806"/>
            </a:avLst>
          </a:prstGeom>
          <a:noFill/>
          <a:ln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tutorvista.com/cms/images/113/hcd-exa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65" y="1295401"/>
            <a:ext cx="4873644" cy="3216924"/>
          </a:xfrm>
          <a:prstGeom prst="roundRect">
            <a:avLst>
              <a:gd name="adj" fmla="val 163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9105AC1-C2C1-4295-98AD-DF0C1C03A1C3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64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Най-голям общ делител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НОД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/>
              <a:t>на две естествени числа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bg-BG" sz="3200" dirty="0"/>
              <a:t> и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3200" dirty="0"/>
              <a:t> </a:t>
            </a:r>
            <a:r>
              <a:rPr lang="bg-BG" sz="3200" dirty="0"/>
              <a:t>е най-голямото число, което дели едновременно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bg-BG" sz="3200" dirty="0"/>
              <a:t> и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3200" dirty="0"/>
              <a:t> </a:t>
            </a:r>
            <a:r>
              <a:rPr lang="bg-BG" sz="3200" dirty="0"/>
              <a:t>без остатък</a:t>
            </a:r>
          </a:p>
          <a:p>
            <a:pPr lvl="1">
              <a:lnSpc>
                <a:spcPct val="110000"/>
              </a:lnSpc>
            </a:pPr>
            <a:r>
              <a:rPr lang="bg-BG" sz="3000" dirty="0"/>
              <a:t>НОД(</a:t>
            </a:r>
            <a:r>
              <a:rPr lang="en-US" sz="3000" dirty="0"/>
              <a:t>24, 16</a:t>
            </a:r>
            <a:r>
              <a:rPr lang="bg-BG" sz="3000" dirty="0"/>
              <a:t>)</a:t>
            </a:r>
            <a:r>
              <a:rPr lang="en-US" sz="3000" dirty="0"/>
              <a:t> = 8</a:t>
            </a:r>
            <a:endParaRPr lang="bg-BG" sz="3000" dirty="0"/>
          </a:p>
          <a:p>
            <a:pPr lvl="1">
              <a:lnSpc>
                <a:spcPct val="110000"/>
              </a:lnSpc>
            </a:pPr>
            <a:r>
              <a:rPr lang="bg-BG" sz="3000" dirty="0"/>
              <a:t>НОД(67</a:t>
            </a:r>
            <a:r>
              <a:rPr lang="en-US" sz="3000" dirty="0"/>
              <a:t>, 1</a:t>
            </a:r>
            <a:r>
              <a:rPr lang="bg-BG" sz="3000" dirty="0"/>
              <a:t>8)</a:t>
            </a:r>
            <a:r>
              <a:rPr lang="en-US" sz="3000" dirty="0"/>
              <a:t> = </a:t>
            </a:r>
            <a:r>
              <a:rPr lang="bg-BG" sz="3000" dirty="0"/>
              <a:t>1</a:t>
            </a:r>
          </a:p>
          <a:p>
            <a:pPr>
              <a:lnSpc>
                <a:spcPct val="110000"/>
              </a:lnSpc>
            </a:pPr>
            <a:r>
              <a:rPr lang="bg-BG" sz="3200" dirty="0"/>
              <a:t>Алгоритъм на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Евклид</a:t>
            </a:r>
            <a:r>
              <a:rPr lang="bg-BG" sz="3200" dirty="0"/>
              <a:t> за намиране на НОД</a:t>
            </a:r>
            <a:r>
              <a:rPr lang="en-US" sz="3200" dirty="0"/>
              <a:t>:</a:t>
            </a:r>
            <a:endParaRPr lang="bg-BG" sz="3200" dirty="0"/>
          </a:p>
          <a:p>
            <a:pPr lvl="1">
              <a:lnSpc>
                <a:spcPct val="110000"/>
              </a:lnSpc>
            </a:pPr>
            <a:r>
              <a:rPr lang="bg-BG" sz="3000" dirty="0"/>
              <a:t>Докато не достигнем остатък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</a:p>
          <a:p>
            <a:pPr lvl="2">
              <a:lnSpc>
                <a:spcPct val="110000"/>
              </a:lnSpc>
            </a:pPr>
            <a:r>
              <a:rPr lang="bg-BG" sz="2800" dirty="0"/>
              <a:t>Делим по-голямото число на по-малкото</a:t>
            </a:r>
          </a:p>
          <a:p>
            <a:pPr lvl="2">
              <a:lnSpc>
                <a:spcPct val="110000"/>
              </a:lnSpc>
            </a:pPr>
            <a:r>
              <a:rPr lang="bg-BG" sz="2800" dirty="0"/>
              <a:t>Взимаме остатъка от делението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Най-голям общ делител</a:t>
            </a:r>
            <a:r>
              <a:rPr lang="en-US" dirty="0"/>
              <a:t> (</a:t>
            </a:r>
            <a:r>
              <a:rPr lang="bg-BG" dirty="0"/>
              <a:t>НОД</a:t>
            </a:r>
            <a:r>
              <a:rPr lang="en-US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3747289" y="2389496"/>
            <a:ext cx="3490123" cy="11960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0A22E"/>
              </a:buClr>
              <a:buSzPct val="80000"/>
              <a:buFont typeface="Wingdings" panose="05000000000000000000" pitchFamily="2" charset="2"/>
              <a:buChar char="§"/>
            </a:pPr>
            <a:r>
              <a:rPr lang="bg-BG" sz="3000" dirty="0">
                <a:solidFill>
                  <a:prstClr val="white"/>
                </a:solidFill>
              </a:rPr>
              <a:t>НОД(12</a:t>
            </a:r>
            <a:r>
              <a:rPr lang="en-US" sz="3000" dirty="0">
                <a:solidFill>
                  <a:prstClr val="white"/>
                </a:solidFill>
              </a:rPr>
              <a:t>, </a:t>
            </a:r>
            <a:r>
              <a:rPr lang="bg-BG" sz="3000" dirty="0">
                <a:solidFill>
                  <a:prstClr val="white"/>
                </a:solidFill>
              </a:rPr>
              <a:t>24)</a:t>
            </a:r>
            <a:r>
              <a:rPr lang="en-US" sz="3000" dirty="0">
                <a:solidFill>
                  <a:prstClr val="white"/>
                </a:solidFill>
              </a:rPr>
              <a:t> = </a:t>
            </a:r>
            <a:r>
              <a:rPr lang="bg-BG" sz="3000" dirty="0">
                <a:solidFill>
                  <a:prstClr val="white"/>
                </a:solidFill>
              </a:rPr>
              <a:t>12</a:t>
            </a:r>
            <a:endParaRPr lang="en-US" sz="3000" dirty="0">
              <a:solidFill>
                <a:prstClr val="white"/>
              </a:solidFill>
            </a:endParaRPr>
          </a:p>
          <a:p>
            <a:pPr lvl="1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0A22E"/>
              </a:buClr>
              <a:buSzPct val="80000"/>
              <a:buFont typeface="Wingdings" panose="05000000000000000000" pitchFamily="2" charset="2"/>
              <a:buChar char="§"/>
            </a:pPr>
            <a:r>
              <a:rPr lang="bg-BG" sz="3000" dirty="0">
                <a:solidFill>
                  <a:prstClr val="white"/>
                </a:solidFill>
              </a:rPr>
              <a:t>НОД(15, 9) = 3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384444" y="4060208"/>
            <a:ext cx="3196368" cy="224676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while b ≠ 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var oldB = b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b = a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%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b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 = oldB;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а;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89812" y="2389495"/>
            <a:ext cx="3490123" cy="1215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0A22E"/>
              </a:buClr>
              <a:buSzPct val="80000"/>
              <a:buFont typeface="Wingdings" panose="05000000000000000000" pitchFamily="2" charset="2"/>
              <a:buChar char="§"/>
            </a:pPr>
            <a:r>
              <a:rPr lang="bg-BG" sz="3000" dirty="0">
                <a:solidFill>
                  <a:prstClr val="white"/>
                </a:solidFill>
              </a:rPr>
              <a:t>НОД(</a:t>
            </a:r>
            <a:r>
              <a:rPr lang="en-US" sz="3000" dirty="0">
                <a:solidFill>
                  <a:prstClr val="white"/>
                </a:solidFill>
              </a:rPr>
              <a:t>10, 10</a:t>
            </a:r>
            <a:r>
              <a:rPr lang="bg-BG" sz="3000" dirty="0">
                <a:solidFill>
                  <a:prstClr val="white"/>
                </a:solidFill>
              </a:rPr>
              <a:t>)</a:t>
            </a:r>
            <a:r>
              <a:rPr lang="en-US" sz="3000" dirty="0">
                <a:solidFill>
                  <a:prstClr val="white"/>
                </a:solidFill>
              </a:rPr>
              <a:t> = </a:t>
            </a:r>
            <a:r>
              <a:rPr lang="bg-BG" sz="3000" dirty="0">
                <a:solidFill>
                  <a:prstClr val="white"/>
                </a:solidFill>
              </a:rPr>
              <a:t>1</a:t>
            </a:r>
            <a:r>
              <a:rPr lang="en-US" sz="3000" dirty="0">
                <a:solidFill>
                  <a:prstClr val="white"/>
                </a:solidFill>
              </a:rPr>
              <a:t>0</a:t>
            </a:r>
          </a:p>
          <a:p>
            <a:pPr lvl="1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0A22E"/>
              </a:buClr>
              <a:buSzPct val="80000"/>
              <a:buFont typeface="Wingdings" panose="05000000000000000000" pitchFamily="2" charset="2"/>
              <a:buChar char="§"/>
            </a:pPr>
            <a:r>
              <a:rPr lang="bg-BG" sz="3000" dirty="0">
                <a:solidFill>
                  <a:prstClr val="white"/>
                </a:solidFill>
              </a:rPr>
              <a:t>НОД(</a:t>
            </a:r>
            <a:r>
              <a:rPr lang="en-US" sz="3000" dirty="0">
                <a:solidFill>
                  <a:prstClr val="white"/>
                </a:solidFill>
              </a:rPr>
              <a:t>100, 88</a:t>
            </a:r>
            <a:r>
              <a:rPr lang="bg-BG" sz="3000" dirty="0">
                <a:solidFill>
                  <a:prstClr val="white"/>
                </a:solidFill>
              </a:rPr>
              <a:t>) = </a:t>
            </a:r>
            <a:r>
              <a:rPr lang="en-US" sz="3000" dirty="0">
                <a:solidFill>
                  <a:prstClr val="white"/>
                </a:solidFill>
              </a:rPr>
              <a:t>4</a:t>
            </a:r>
            <a:endParaRPr lang="bg-BG" sz="3000" dirty="0">
              <a:solidFill>
                <a:prstClr val="white"/>
              </a:solidFill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24336E38-EC0C-4264-AF0A-9AE9B8C34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03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Да се въведат цели числа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dirty="0"/>
              <a:t> </a:t>
            </a:r>
            <a:r>
              <a:rPr lang="bg-BG" dirty="0"/>
              <a:t>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bg-BG" dirty="0"/>
              <a:t> и да се намери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НОД</a:t>
            </a:r>
            <a:r>
              <a:rPr lang="en-US" dirty="0"/>
              <a:t>(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bg-BG" dirty="0"/>
              <a:t>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Алгоритъм на Евклид за НОД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09636" y="1991749"/>
            <a:ext cx="10366376" cy="395185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a = int.Parse(Console.ReadLine());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</a:t>
            </a:r>
            <a:r>
              <a:rPr lang="pt-BR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int.Parse(Console.ReadLine());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while</a:t>
            </a:r>
            <a:r>
              <a:rPr lang="pt-BR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(b != 0)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8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oldB = b;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b = a % b;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a = oldB;</a:t>
            </a:r>
          </a:p>
          <a:p>
            <a:pPr eaLnBrk="0" hangingPunct="0">
              <a:lnSpc>
                <a:spcPct val="8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GCD = </a:t>
            </a:r>
            <a:r>
              <a:rPr lang="pt-BR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{0}",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</a:t>
            </a:r>
            <a:r>
              <a:rPr lang="pt-BR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6146" name="Picture 2" descr="http://www.hisschemoller.com/wp-content/uploads/2011/01/eucl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786" y="2971800"/>
            <a:ext cx="2297151" cy="2767652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B5E2EAF-E0F3-45F8-90D4-A5A6BAC44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68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651070"/>
            <a:ext cx="10363200" cy="719034"/>
          </a:xfrm>
        </p:spPr>
        <p:txBody>
          <a:bodyPr/>
          <a:lstStyle/>
          <a:p>
            <a:r>
              <a:rPr lang="bg-BG" dirty="0"/>
              <a:t>Работа на живо в клас (</a:t>
            </a:r>
            <a:r>
              <a:rPr lang="bg-BG" noProof="1"/>
              <a:t>лаб</a:t>
            </a:r>
            <a:r>
              <a:rPr lang="bg-BG" dirty="0"/>
              <a:t>)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2813" y="4780637"/>
            <a:ext cx="10363200" cy="820600"/>
          </a:xfrm>
          <a:prstGeom prst="rect">
            <a:avLst/>
          </a:prstGeom>
        </p:spPr>
        <p:txBody>
          <a:bodyPr vert="horz" wrap="square" lIns="36000" tIns="36000" rIns="36000" bIns="36000" rtlCol="0" anchor="b" anchorCtr="0">
            <a:spAutoFit/>
          </a:bodyPr>
          <a:lstStyle>
            <a:lvl1pPr algn="ct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none" baseline="0">
                <a:solidFill>
                  <a:srgbClr val="F3BE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Повторения със стъпка</a:t>
            </a:r>
            <a:r>
              <a:rPr lang="en-US" dirty="0"/>
              <a:t> </a:t>
            </a:r>
            <a:r>
              <a:rPr lang="bg-BG" dirty="0"/>
              <a:t>и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while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369005" y="990600"/>
            <a:ext cx="3921940" cy="3389149"/>
            <a:chOff x="7558418" y="2819400"/>
            <a:chExt cx="3921940" cy="338914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8418" y="3391125"/>
              <a:ext cx="3737958" cy="281742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80612" y="2819400"/>
              <a:ext cx="1499746" cy="146316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636" y="1638642"/>
            <a:ext cx="2688569" cy="268856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413157" y="1728902"/>
            <a:ext cx="3015255" cy="2508048"/>
            <a:chOff x="8552596" y="1826084"/>
            <a:chExt cx="3015255" cy="2508048"/>
          </a:xfrm>
          <a:scene3d>
            <a:camera prst="perspectiveHeroicExtremeRightFacing"/>
            <a:lightRig rig="threePt" dir="t"/>
          </a:scene3d>
        </p:grpSpPr>
        <p:pic>
          <p:nvPicPr>
            <p:cNvPr id="15" name="Picture 2" descr="http://icons.iconarchive.com/icons/tooschee/misc/512/Sync-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2596" y="1826084"/>
              <a:ext cx="3015255" cy="2508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9474966" y="2756378"/>
              <a:ext cx="11705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2">
                      <a:lumMod val="75000"/>
                    </a:schemeClr>
                  </a:solidFill>
                  <a:latin typeface="Consolas" panose="020B0609020204030204" pitchFamily="49" charset="0"/>
                </a:rPr>
                <a:t>while</a:t>
              </a:r>
            </a:p>
          </p:txBody>
        </p:sp>
      </p:grp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09F5FFA6-5C8C-42FC-8982-5E2F2A9393D1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0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012208"/>
            <a:ext cx="8113799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Можем да ползваме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/>
              <a:t>-</a:t>
            </a:r>
            <a:r>
              <a:rPr lang="bg-BG" sz="3200" dirty="0"/>
              <a:t>цикли със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стъпка</a:t>
            </a:r>
            <a:r>
              <a:rPr lang="bg-BG" sz="3200" dirty="0"/>
              <a:t>:</a:t>
            </a:r>
            <a:endParaRPr lang="en-US" sz="3200" dirty="0"/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bg-BG" sz="3200" dirty="0" err="1"/>
              <a:t>Констуркция</a:t>
            </a:r>
            <a:r>
              <a:rPr lang="bg-BG" sz="3200" dirty="0"/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/>
              <a:t> </a:t>
            </a:r>
            <a:r>
              <a:rPr lang="bg-BG" sz="3200" dirty="0"/>
              <a:t>повтаря докато</a:t>
            </a:r>
            <a:br>
              <a:rPr lang="bg-BG" sz="3200" dirty="0"/>
            </a:br>
            <a:r>
              <a:rPr lang="bg-BG" sz="3200" dirty="0"/>
              <a:t>е в сила дадено условие: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научихме днес?</a:t>
            </a:r>
            <a:endParaRPr lang="en-US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60412" y="1779896"/>
            <a:ext cx="6885636" cy="112646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8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i = </a:t>
            </a:r>
            <a:r>
              <a:rPr lang="en-US" sz="28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 &lt;= </a:t>
            </a:r>
            <a:r>
              <a:rPr lang="en-US" sz="28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</a:t>
            </a:r>
            <a:r>
              <a:rPr lang="en-US" sz="28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</a:t>
            </a:r>
            <a:r>
              <a:rPr lang="bg-BG" sz="28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+=3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lvl="0" eaLnBrk="0" hangingPunct="0">
              <a:lnSpc>
                <a:spcPct val="12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Console.WriteLine(i);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60412" y="4419600"/>
            <a:ext cx="6885636" cy="171476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num = </a:t>
            </a:r>
            <a:r>
              <a:rPr lang="pt-BR" sz="30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lvl="0" eaLnBrk="0" hangingPunct="0">
              <a:lnSpc>
                <a:spcPct val="12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30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while </a:t>
            </a: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pt-BR" sz="30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num &lt;= n</a:t>
            </a: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lvl="0" eaLnBrk="0" hangingPunct="0">
              <a:lnSpc>
                <a:spcPct val="12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bg-BG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</a:t>
            </a:r>
            <a:r>
              <a:rPr lang="pt-BR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num++</a:t>
            </a: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3EC3C0B-1EAB-4E88-8845-0B83B8C31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5092" y="1676400"/>
            <a:ext cx="3367778" cy="288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C2349C7-06CF-4CAF-85F4-F1FF2C1775EF}"/>
              </a:ext>
            </a:extLst>
          </p:cNvPr>
          <p:cNvGrpSpPr/>
          <p:nvPr/>
        </p:nvGrpSpPr>
        <p:grpSpPr>
          <a:xfrm>
            <a:off x="8532812" y="4342412"/>
            <a:ext cx="1922161" cy="1678375"/>
            <a:chOff x="7558418" y="2564463"/>
            <a:chExt cx="4019280" cy="364408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90774C0-0368-4CB1-875F-356C6F787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8418" y="3391125"/>
              <a:ext cx="3737958" cy="28174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47BFDC7-3DA7-46A0-BE26-DAE4FBC7C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48827" y="2564463"/>
              <a:ext cx="1728871" cy="16867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67E35AD7-1D94-4C45-B4BB-EFC48AC65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01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Повторения с различни стъпки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>
                <a:hlinkClick r:id="rId3"/>
              </a:rPr>
              <a:t>https://it-kariera.mon.bg/e-learning/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96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5135FA67-3510-4BD7-9359-08CBB8545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6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8037598" cy="4599733"/>
          </a:xfrm>
        </p:spPr>
        <p:txBody>
          <a:bodyPr>
            <a:normAutofit/>
          </a:bodyPr>
          <a:lstStyle/>
          <a:p>
            <a:pPr lvl="0"/>
            <a:r>
              <a:rPr lang="bg-BG" dirty="0"/>
              <a:t>Сложни конструкции за повторение:</a:t>
            </a:r>
            <a:endParaRPr lang="en-US" dirty="0"/>
          </a:p>
          <a:p>
            <a:pPr lvl="1"/>
            <a:r>
              <a:rPr lang="bg-BG" dirty="0"/>
              <a:t>повторение със стъпка</a:t>
            </a:r>
          </a:p>
          <a:p>
            <a:pPr lvl="1"/>
            <a:r>
              <a:rPr lang="bg-BG" dirty="0"/>
              <a:t>повторение с намаляваща стъпка</a:t>
            </a:r>
          </a:p>
          <a:p>
            <a:pPr lvl="1"/>
            <a:r>
              <a:rPr lang="bg-BG" dirty="0"/>
              <a:t>Конструкция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</a:rPr>
              <a:t>while</a:t>
            </a:r>
            <a:endParaRPr lang="bg-BG" dirty="0">
              <a:solidFill>
                <a:schemeClr val="tx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bg-BG" dirty="0"/>
              <a:t>По-сложни задачи с повторения</a:t>
            </a:r>
          </a:p>
          <a:p>
            <a:r>
              <a:rPr lang="bg-BG" dirty="0"/>
              <a:t>Най-голям общ делител (НОД)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1EDA25-5E4D-4E52-93CA-E4944F854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34" y="1638300"/>
            <a:ext cx="4762500" cy="49149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D68134C-8BB6-4D48-8EC2-15DF6B413453}"/>
              </a:ext>
            </a:extLst>
          </p:cNvPr>
          <p:cNvGrpSpPr/>
          <p:nvPr/>
        </p:nvGrpSpPr>
        <p:grpSpPr>
          <a:xfrm>
            <a:off x="7372651" y="1243633"/>
            <a:ext cx="1922161" cy="1678375"/>
            <a:chOff x="7558418" y="2564463"/>
            <a:chExt cx="4019280" cy="364408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D0B44C4-71EF-449B-A444-691F958AA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8418" y="3391125"/>
              <a:ext cx="3737958" cy="28174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AC6339C-BF8A-4025-947F-8C8FF329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48827" y="2564463"/>
              <a:ext cx="1728871" cy="16867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B8B14365-A73A-4469-A778-5A036DCC2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2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780637"/>
            <a:ext cx="10363200" cy="820600"/>
          </a:xfrm>
        </p:spPr>
        <p:txBody>
          <a:bodyPr/>
          <a:lstStyle/>
          <a:p>
            <a:r>
              <a:rPr lang="bg-BG" dirty="0"/>
              <a:t>Повторения със стъпка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651472"/>
            <a:ext cx="10363200" cy="719034"/>
          </a:xfrm>
        </p:spPr>
        <p:txBody>
          <a:bodyPr/>
          <a:lstStyle/>
          <a:p>
            <a:r>
              <a:rPr lang="bg-BG" dirty="0"/>
              <a:t>Работа с по-сложни </a:t>
            </a:r>
            <a:r>
              <a:rPr lang="en-US" b="1" dirty="0">
                <a:latin typeface="Consolas" panose="020B0609020204030204" pitchFamily="49" charset="0"/>
              </a:rPr>
              <a:t>for</a:t>
            </a:r>
            <a:r>
              <a:rPr lang="en-US" dirty="0"/>
              <a:t>-</a:t>
            </a:r>
            <a:r>
              <a:rPr lang="bg-BG" dirty="0"/>
              <a:t>цикли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65212" y="990600"/>
            <a:ext cx="3921940" cy="3389149"/>
            <a:chOff x="7558418" y="2819400"/>
            <a:chExt cx="3921940" cy="338914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8418" y="3391125"/>
              <a:ext cx="3737958" cy="281742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80612" y="2819400"/>
              <a:ext cx="1499746" cy="146316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812" y="1638642"/>
            <a:ext cx="2688569" cy="2688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911" y="1504518"/>
            <a:ext cx="3859102" cy="2822693"/>
          </a:xfrm>
          <a:prstGeom prst="rect">
            <a:avLst/>
          </a:prstGeom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3154157D-13BB-4556-857E-0AB3166CFA06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3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97616" y="3443735"/>
            <a:ext cx="1033816" cy="492563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Да се отпечатат числата от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bg-BG" dirty="0"/>
              <a:t> до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dirty="0"/>
              <a:t> </a:t>
            </a:r>
            <a:r>
              <a:rPr lang="bg-BG" dirty="0"/>
              <a:t>със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стъпка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3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При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dirty="0"/>
              <a:t> = 100: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bg-BG" dirty="0"/>
              <a:t>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bg-BG" dirty="0"/>
              <a:t>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bg-BG" dirty="0"/>
              <a:t>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10</a:t>
            </a:r>
            <a:r>
              <a:rPr lang="bg-BG" dirty="0"/>
              <a:t>, …,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94</a:t>
            </a:r>
            <a:r>
              <a:rPr lang="bg-BG" dirty="0"/>
              <a:t>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97</a:t>
            </a:r>
            <a:r>
              <a:rPr lang="bg-BG" dirty="0"/>
              <a:t>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100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Числата от </a:t>
            </a:r>
            <a:r>
              <a:rPr lang="en-US" dirty="0"/>
              <a:t>1 </a:t>
            </a:r>
            <a:r>
              <a:rPr lang="bg-BG" dirty="0"/>
              <a:t>до</a:t>
            </a:r>
            <a:r>
              <a:rPr lang="en-US" dirty="0"/>
              <a:t> N </a:t>
            </a:r>
            <a:r>
              <a:rPr lang="bg-BG" dirty="0"/>
              <a:t>през 3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1224" y="2743200"/>
            <a:ext cx="10363200" cy="304698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n = int.Parse(Console.ReadLine());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i =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 &lt;=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</a:t>
            </a:r>
            <a:r>
              <a:rPr lang="bg-BG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+=3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Console.WriteLine(i);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32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7373824" y="4129982"/>
            <a:ext cx="2073388" cy="1127817"/>
          </a:xfrm>
          <a:prstGeom prst="wedgeRoundRectCallout">
            <a:avLst>
              <a:gd name="adj1" fmla="val -72738"/>
              <a:gd name="adj2" fmla="val -5965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Задаване на стъпка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190" y="3048000"/>
            <a:ext cx="1279211" cy="1279211"/>
          </a:xfrm>
          <a:prstGeom prst="rect">
            <a:avLst/>
          </a:prstGeom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679FFF1B-4685-4315-957B-F6986FCD2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5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88000" y="3443734"/>
            <a:ext cx="1481307" cy="492563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Да се отпечатат числата от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bg-BG" dirty="0"/>
              <a:t> до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US" dirty="0"/>
              <a:t> </a:t>
            </a:r>
            <a:r>
              <a:rPr lang="bg-BG" dirty="0"/>
              <a:t>в обратен ред</a:t>
            </a:r>
            <a:r>
              <a:rPr lang="en-US" dirty="0"/>
              <a:t> (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стъпка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-1</a:t>
            </a:r>
            <a:r>
              <a:rPr lang="bg-BG" dirty="0"/>
              <a:t>)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При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dirty="0"/>
              <a:t> = 100: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100</a:t>
            </a:r>
            <a:r>
              <a:rPr lang="bg-BG" dirty="0"/>
              <a:t>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99</a:t>
            </a:r>
            <a:r>
              <a:rPr lang="bg-BG" dirty="0"/>
              <a:t>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98</a:t>
            </a:r>
            <a:r>
              <a:rPr lang="bg-BG" dirty="0"/>
              <a:t>, …,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bg-BG" dirty="0"/>
              <a:t>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bg-BG" dirty="0"/>
              <a:t>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Числата от </a:t>
            </a:r>
            <a:r>
              <a:rPr lang="en-US" dirty="0"/>
              <a:t>N</a:t>
            </a:r>
            <a:r>
              <a:rPr lang="bg-BG" dirty="0"/>
              <a:t> до 1 в обратен ред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97616" y="3443735"/>
            <a:ext cx="1033816" cy="492563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11224" y="2743200"/>
            <a:ext cx="10363200" cy="304698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n = int.Parse(Console.ReadLine());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i =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 &gt;= 1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</a:t>
            </a:r>
            <a:r>
              <a:rPr lang="bg-BG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-=1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Console.WriteLine(i);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32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585312" y="3456613"/>
            <a:ext cx="2362200" cy="1070309"/>
          </a:xfrm>
          <a:prstGeom prst="wedgeRoundRectCallout">
            <a:avLst>
              <a:gd name="adj1" fmla="val -104930"/>
              <a:gd name="adj2" fmla="val -2838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Отрицателна стъпка: </a:t>
            </a:r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-1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323012" y="4142923"/>
            <a:ext cx="1872836" cy="1419677"/>
          </a:xfrm>
          <a:prstGeom prst="wedgeRoundRectCallout">
            <a:avLst>
              <a:gd name="adj1" fmla="val -90930"/>
              <a:gd name="adj2" fmla="val -7175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Обърнато условие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 &gt;=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279" y="4950102"/>
            <a:ext cx="2691113" cy="685872"/>
          </a:xfrm>
          <a:prstGeom prst="roundRect">
            <a:avLst>
              <a:gd name="adj" fmla="val 7278"/>
            </a:avLst>
          </a:prstGeom>
        </p:spPr>
      </p:pic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32D2D6A-7E12-4709-AA00-E3538E441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5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Да се отпечатат числата от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bg-BG" dirty="0"/>
              <a:t> до</a:t>
            </a:r>
            <a:r>
              <a:rPr lang="en-US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  <a:r>
              <a:rPr lang="en-US" b="1" baseline="300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При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dirty="0"/>
              <a:t> = 10: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bg-BG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bg-BG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bg-BG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8</a:t>
            </a:r>
            <a:r>
              <a:rPr lang="bg-BG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16</a:t>
            </a:r>
            <a:r>
              <a:rPr lang="bg-BG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32</a:t>
            </a:r>
            <a:r>
              <a:rPr lang="bg-BG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64</a:t>
            </a:r>
            <a:r>
              <a:rPr lang="bg-BG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128</a:t>
            </a:r>
            <a:r>
              <a:rPr lang="bg-BG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256</a:t>
            </a:r>
            <a:r>
              <a:rPr lang="bg-BG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512</a:t>
            </a:r>
            <a:r>
              <a:rPr lang="bg-BG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1024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Числата от 1 до 2N с For-цикъл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11224" y="2694296"/>
            <a:ext cx="10363200" cy="311130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num = </a:t>
            </a:r>
            <a:r>
              <a:rPr lang="pt-BR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i = </a:t>
            </a:r>
            <a:r>
              <a:rPr lang="pt-BR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</a:t>
            </a: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 &lt;= </a:t>
            </a:r>
            <a:r>
              <a:rPr lang="pt-BR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i++)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Console.WriteLine(num);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pt-BR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num = num * 2</a:t>
            </a: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30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623" y="2977478"/>
            <a:ext cx="2610674" cy="2598001"/>
          </a:xfrm>
          <a:prstGeom prst="roundRect">
            <a:avLst>
              <a:gd name="adj" fmla="val 1795"/>
            </a:avLst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C5BC2031-B23D-45F1-B8FE-B52BC10BD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14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55660" y="3247725"/>
            <a:ext cx="963304" cy="492563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Да се отпечатат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четните степени на 2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до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baseline="30000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bg-BG" dirty="0"/>
              <a:t>: 2</a:t>
            </a:r>
            <a:r>
              <a:rPr lang="bg-BG" baseline="30000" dirty="0"/>
              <a:t>0</a:t>
            </a:r>
            <a:r>
              <a:rPr lang="bg-BG" dirty="0"/>
              <a:t>, 2</a:t>
            </a:r>
            <a:r>
              <a:rPr lang="bg-BG" baseline="30000" dirty="0"/>
              <a:t>2</a:t>
            </a:r>
            <a:r>
              <a:rPr lang="bg-BG" dirty="0"/>
              <a:t>, 2</a:t>
            </a:r>
            <a:r>
              <a:rPr lang="bg-BG" baseline="30000" dirty="0"/>
              <a:t>4</a:t>
            </a:r>
            <a:r>
              <a:rPr lang="bg-BG" dirty="0"/>
              <a:t>, 2</a:t>
            </a:r>
            <a:r>
              <a:rPr lang="bg-BG" baseline="30000" dirty="0"/>
              <a:t>8</a:t>
            </a:r>
            <a:r>
              <a:rPr lang="bg-BG" dirty="0"/>
              <a:t>, …, 2</a:t>
            </a:r>
            <a:r>
              <a:rPr lang="en-US" baseline="30000" dirty="0"/>
              <a:t>n</a:t>
            </a:r>
            <a:endParaRPr lang="bg-BG" baseline="300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При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dirty="0"/>
              <a:t> = 10: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bg-BG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bg-BG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16</a:t>
            </a:r>
            <a:r>
              <a:rPr lang="bg-BG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64</a:t>
            </a:r>
            <a:r>
              <a:rPr lang="bg-BG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256</a:t>
            </a:r>
            <a:r>
              <a:rPr lang="bg-BG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1024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Четни степени на 2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11224" y="2694296"/>
            <a:ext cx="10363200" cy="311130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num = </a:t>
            </a:r>
            <a:r>
              <a:rPr lang="pt-BR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i = </a:t>
            </a:r>
            <a:r>
              <a:rPr lang="pt-BR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</a:t>
            </a: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 &lt;= </a:t>
            </a:r>
            <a:r>
              <a:rPr lang="pt-BR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</a:t>
            </a:r>
            <a:r>
              <a:rPr lang="pt-BR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i+=2</a:t>
            </a: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Console.WriteLine(num);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pt-BR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num = num * 2 * 2</a:t>
            </a: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30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045516" y="3933972"/>
            <a:ext cx="2073388" cy="1127817"/>
          </a:xfrm>
          <a:prstGeom prst="wedgeRoundRectCallout">
            <a:avLst>
              <a:gd name="adj1" fmla="val -72738"/>
              <a:gd name="adj2" fmla="val -5965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Ползваме стъпка </a:t>
            </a:r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26CD2E95-3B5C-475A-A44A-C035C4E81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4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8014" y="4970600"/>
            <a:ext cx="10972798" cy="820600"/>
          </a:xfrm>
        </p:spPr>
        <p:txBody>
          <a:bodyPr/>
          <a:lstStyle/>
          <a:p>
            <a:r>
              <a:rPr lang="bg-BG"/>
              <a:t>Конструкция </a:t>
            </a:r>
            <a:r>
              <a:rPr lang="en-US"/>
              <a:t>While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8014" y="5757966"/>
            <a:ext cx="10972798" cy="719034"/>
          </a:xfrm>
        </p:spPr>
        <p:txBody>
          <a:bodyPr/>
          <a:lstStyle/>
          <a:p>
            <a:r>
              <a:rPr lang="bg-BG" dirty="0"/>
              <a:t>Повторение докато е в сила дадено условие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4875212" y="381000"/>
            <a:ext cx="3505200" cy="4229258"/>
            <a:chOff x="4523568" y="457200"/>
            <a:chExt cx="3505200" cy="4229258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666568" y="457200"/>
              <a:ext cx="0" cy="6096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Decision 9"/>
            <p:cNvSpPr/>
            <p:nvPr/>
          </p:nvSpPr>
          <p:spPr>
            <a:xfrm>
              <a:off x="4523568" y="1037211"/>
              <a:ext cx="2286000" cy="1589174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44610" y="1564474"/>
              <a:ext cx="14439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g-BG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условие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666568" y="2362200"/>
              <a:ext cx="0" cy="91739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523568" y="3267088"/>
              <a:ext cx="2286000" cy="9269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74620" y="3474436"/>
              <a:ext cx="15875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g-BG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команди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Elbow Connector 17"/>
            <p:cNvCxnSpPr>
              <a:stCxn id="15" idx="2"/>
              <a:endCxn id="10" idx="1"/>
            </p:cNvCxnSpPr>
            <p:nvPr/>
          </p:nvCxnSpPr>
          <p:spPr>
            <a:xfrm rot="5400000" flipH="1">
              <a:off x="3913968" y="2441398"/>
              <a:ext cx="2362200" cy="1143000"/>
            </a:xfrm>
            <a:prstGeom prst="bentConnector4">
              <a:avLst>
                <a:gd name="adj1" fmla="val -18343"/>
                <a:gd name="adj2" fmla="val 167761"/>
              </a:avLst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/>
            <p:nvPr/>
          </p:nvCxnSpPr>
          <p:spPr>
            <a:xfrm rot="16200000" flipH="1">
              <a:off x="5771982" y="2763828"/>
              <a:ext cx="2854661" cy="990600"/>
            </a:xfrm>
            <a:prstGeom prst="bentConnector3">
              <a:avLst>
                <a:gd name="adj1" fmla="val 279"/>
              </a:avLst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789612" y="2590800"/>
              <a:ext cx="9868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b="1" dirty="0"/>
                <a:t>вярно</a:t>
              </a:r>
              <a:endParaRPr lang="en-US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18153" y="1296349"/>
              <a:ext cx="13106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b="1" dirty="0"/>
                <a:t>невярно</a:t>
              </a:r>
              <a:endParaRPr lang="en-US" b="1" dirty="0"/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84" y="2461113"/>
            <a:ext cx="2123128" cy="1600272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8717957" y="1826084"/>
            <a:ext cx="3015255" cy="2508048"/>
            <a:chOff x="8552596" y="1826084"/>
            <a:chExt cx="3015255" cy="2508048"/>
          </a:xfrm>
          <a:scene3d>
            <a:camera prst="perspectiveHeroicExtremeRightFacing"/>
            <a:lightRig rig="threePt" dir="t"/>
          </a:scene3d>
        </p:grpSpPr>
        <p:pic>
          <p:nvPicPr>
            <p:cNvPr id="1026" name="Picture 2" descr="http://icons.iconarchive.com/icons/tooschee/misc/512/Sync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2596" y="1826084"/>
              <a:ext cx="3015255" cy="2508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9474966" y="2756378"/>
              <a:ext cx="11705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2">
                      <a:lumMod val="75000"/>
                    </a:schemeClr>
                  </a:solidFill>
                  <a:latin typeface="Consolas" panose="020B0609020204030204" pitchFamily="49" charset="0"/>
                </a:rPr>
                <a:t>while</a:t>
              </a:r>
            </a:p>
          </p:txBody>
        </p:sp>
      </p:grp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8122AAC3-5D59-4C65-9FFD-01FE9EB9E4D7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74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3200" dirty="0"/>
              <a:t>Да се отпечатат всички числа </a:t>
            </a:r>
            <a:r>
              <a:rPr lang="en-US" sz="3200" dirty="0"/>
              <a:t>≤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bg-BG" sz="3200" dirty="0"/>
              <a:t> от редицата: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15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31</a:t>
            </a:r>
            <a:r>
              <a:rPr lang="en-US" sz="3200" dirty="0"/>
              <a:t>, …</a:t>
            </a:r>
          </a:p>
          <a:p>
            <a:pPr lvl="1"/>
            <a:r>
              <a:rPr lang="bg-BG" sz="3000" dirty="0"/>
              <a:t>Всяко следващо число = предишно число * 2 + 1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Редица числа 2</a:t>
            </a:r>
            <a:r>
              <a:rPr lang="en-US"/>
              <a:t>K+1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1224" y="2618096"/>
            <a:ext cx="10363200" cy="311130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num = </a:t>
            </a:r>
            <a:r>
              <a:rPr lang="pt-BR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while </a:t>
            </a: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pt-BR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num &lt;= n</a:t>
            </a: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Console.WriteLine(num);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pt-BR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num = </a:t>
            </a:r>
            <a:r>
              <a:rPr lang="bg-BG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 * </a:t>
            </a:r>
            <a:r>
              <a:rPr lang="pt-BR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num </a:t>
            </a:r>
            <a:r>
              <a:rPr lang="bg-BG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+ 1</a:t>
            </a: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30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332412" y="2848883"/>
            <a:ext cx="4191000" cy="1171428"/>
          </a:xfrm>
          <a:prstGeom prst="wedgeRoundRectCallout">
            <a:avLst>
              <a:gd name="adj1" fmla="val -70134"/>
              <a:gd name="adj2" fmla="val -166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Повтаряй докато е в сила условието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num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/>
              <a:t>≤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</a:t>
            </a:r>
            <a:endParaRPr lang="bg-BG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89812" y="4977825"/>
            <a:ext cx="3685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1, 3, 7, 15, 31, 63, …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CE04F86E-E1D0-45CB-939A-3C26B6F6A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7140</TotalTime>
  <Words>1076</Words>
  <Application>Microsoft Office PowerPoint</Application>
  <PresentationFormat>Custom</PresentationFormat>
  <Paragraphs>162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Consolas</vt:lpstr>
      <vt:lpstr>Wingdings</vt:lpstr>
      <vt:lpstr>Wingdings 2</vt:lpstr>
      <vt:lpstr>SoftUni 16x9</vt:lpstr>
      <vt:lpstr>Сложни конструкции за повторение</vt:lpstr>
      <vt:lpstr>Съдържание</vt:lpstr>
      <vt:lpstr>Повторения със стъпка</vt:lpstr>
      <vt:lpstr>Числата от 1 до N през 3</vt:lpstr>
      <vt:lpstr>Числата от N до 1 в обратен ред</vt:lpstr>
      <vt:lpstr>Числата от 1 до 2N с For-цикъл</vt:lpstr>
      <vt:lpstr>Четни степени на 2</vt:lpstr>
      <vt:lpstr>Конструкция While</vt:lpstr>
      <vt:lpstr>Редица числа 2K+1</vt:lpstr>
      <vt:lpstr>Число в диапазона [1…100]</vt:lpstr>
      <vt:lpstr>Най-голям общ делител (НОД)</vt:lpstr>
      <vt:lpstr>Най-голям общ делител (НОД)</vt:lpstr>
      <vt:lpstr>Алгоритъм на Евклид за НОД</vt:lpstr>
      <vt:lpstr>PowerPoint Presentation</vt:lpstr>
      <vt:lpstr>Какво научихме днес?</vt:lpstr>
      <vt:lpstr>Повторения с различни стъпки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Повторения с различни стъпки</dc:title>
  <dc:subject>Coding 101 Course</dc:subject>
  <dc:creator>Software University Foundation</dc:creator>
  <cp:keywords>Sofware University; SoftUni; programming; coding; software development; education; training; course; курс; програмиране; кодене; кодиране; СофтУни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2019-12-16T18:41:34Z</dcterms:modified>
  <cp:category>computer programming;programming;C#;програмиране;кодиране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