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4"/>
  </p:notesMasterIdLst>
  <p:handoutMasterIdLst>
    <p:handoutMasterId r:id="rId25"/>
  </p:handoutMasterIdLst>
  <p:sldIdLst>
    <p:sldId id="475" r:id="rId3"/>
    <p:sldId id="276" r:id="rId4"/>
    <p:sldId id="436" r:id="rId5"/>
    <p:sldId id="437" r:id="rId6"/>
    <p:sldId id="442" r:id="rId7"/>
    <p:sldId id="438" r:id="rId8"/>
    <p:sldId id="446" r:id="rId9"/>
    <p:sldId id="447" r:id="rId10"/>
    <p:sldId id="449" r:id="rId11"/>
    <p:sldId id="450" r:id="rId12"/>
    <p:sldId id="451" r:id="rId13"/>
    <p:sldId id="445" r:id="rId14"/>
    <p:sldId id="435" r:id="rId15"/>
    <p:sldId id="439" r:id="rId16"/>
    <p:sldId id="440" r:id="rId17"/>
    <p:sldId id="452" r:id="rId18"/>
    <p:sldId id="453" r:id="rId19"/>
    <p:sldId id="472" r:id="rId20"/>
    <p:sldId id="427" r:id="rId21"/>
    <p:sldId id="473" r:id="rId22"/>
    <p:sldId id="481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13EF12C7-D87E-4DA5-A8C5-EDE500F13A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6070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105BEEC-9A9D-45CE-8516-277CA123BA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7636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8C92EC0-C0BD-442B-B6FC-E189268B06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7751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DAA09CB-35F4-43A6-9F1E-B0AD9D2EBF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28440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4554C4-2767-4743-B3A1-49E34BFE43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3240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8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6612" y="685800"/>
            <a:ext cx="10653499" cy="1095352"/>
          </a:xfrm>
        </p:spPr>
        <p:txBody>
          <a:bodyPr>
            <a:normAutofit/>
          </a:bodyPr>
          <a:lstStyle/>
          <a:p>
            <a:r>
              <a:rPr lang="bg-BG" dirty="0"/>
              <a:t>Повторения от по-висока сложност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75012" y="1828800"/>
            <a:ext cx="8215099" cy="701700"/>
          </a:xfrm>
        </p:spPr>
        <p:txBody>
          <a:bodyPr>
            <a:normAutofit/>
          </a:bodyPr>
          <a:lstStyle/>
          <a:p>
            <a:r>
              <a:rPr lang="en-US" dirty="0"/>
              <a:t>Do…While</a:t>
            </a:r>
            <a:r>
              <a:rPr lang="bg-BG" dirty="0"/>
              <a:t>, безкрайни повторения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573752" y="2971800"/>
            <a:ext cx="3906606" cy="3236749"/>
            <a:chOff x="7558418" y="2819400"/>
            <a:chExt cx="3921940" cy="33891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418" y="3391125"/>
              <a:ext cx="3737958" cy="28174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0612" y="2819400"/>
              <a:ext cx="1499746" cy="146316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7" name="Picture 4" title="CC-BY-NC-SA License">
            <a:hlinkClick r:id="rId5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A487761D-FD15-436F-B1D8-AB488904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783" y="4076772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E878C347-05FC-4907-8A64-9C3C12B719B9}"/>
              </a:ext>
            </a:extLst>
          </p:cNvPr>
          <p:cNvSpPr txBox="1">
            <a:spLocks/>
          </p:cNvSpPr>
          <p:nvPr/>
        </p:nvSpPr>
        <p:spPr bwMode="auto">
          <a:xfrm>
            <a:off x="760413" y="4998598"/>
            <a:ext cx="3187614" cy="444343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noProof="1"/>
              <a:t>Учителски</a:t>
            </a:r>
            <a:r>
              <a:rPr lang="bg-BG"/>
              <a:t> екип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E6655EA-21A0-4781-B92F-662CD6BBA910}"/>
              </a:ext>
            </a:extLst>
          </p:cNvPr>
          <p:cNvSpPr txBox="1">
            <a:spLocks/>
          </p:cNvSpPr>
          <p:nvPr/>
        </p:nvSpPr>
        <p:spPr bwMode="auto">
          <a:xfrm>
            <a:off x="760412" y="5403725"/>
            <a:ext cx="3187613" cy="382788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Обучение за ИТ кариера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E4F2EAFD-C9B8-486A-82E4-1BAA814ADDFF}"/>
              </a:ext>
            </a:extLst>
          </p:cNvPr>
          <p:cNvSpPr txBox="1">
            <a:spLocks/>
          </p:cNvSpPr>
          <p:nvPr/>
        </p:nvSpPr>
        <p:spPr bwMode="auto">
          <a:xfrm>
            <a:off x="760412" y="5690893"/>
            <a:ext cx="3810000" cy="458462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7"/>
              </a:rPr>
              <a:t>https://it-kariera.mon.bg/e-learning/</a:t>
            </a:r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8A0D85-4226-4E81-A743-F4905790D529}"/>
              </a:ext>
            </a:extLst>
          </p:cNvPr>
          <p:cNvSpPr txBox="1"/>
          <p:nvPr/>
        </p:nvSpPr>
        <p:spPr>
          <a:xfrm rot="1555229">
            <a:off x="5280872" y="3618778"/>
            <a:ext cx="251049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Увод в</a:t>
            </a:r>
          </a:p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програмирането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C47CA84-0393-4C6B-A26C-D9CDC448D4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19" y="3940552"/>
            <a:ext cx="225308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0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Да се напише програма, която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въвежда четно число</a:t>
            </a:r>
          </a:p>
          <a:p>
            <a:pPr lvl="1"/>
            <a:r>
              <a:rPr lang="bg-BG" sz="3000" dirty="0"/>
              <a:t>При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невалидно число </a:t>
            </a:r>
            <a:r>
              <a:rPr lang="bg-BG" sz="3000" dirty="0"/>
              <a:t>да връща към повторно въвеждане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Оператор Break в безкраен цикъл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2188" y="2543616"/>
            <a:ext cx="10207624" cy="393338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 = 0;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(true)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Console.Write("Enter even number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n = int.Parse(Console.ReadLine());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if (n % 2 == 0)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break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</a:t>
            </a:r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even number </a:t>
            </a:r>
            <a:r>
              <a:rPr lang="bg-BG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-&gt; </a:t>
            </a:r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exit from the loop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Console.WriteLine("The number is not even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.");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Console.WriteLine("Even number entered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{0}",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n);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61617" y="2636037"/>
            <a:ext cx="2216908" cy="1288800"/>
            <a:chOff x="9094190" y="2597400"/>
            <a:chExt cx="2216908" cy="1288800"/>
          </a:xfrm>
        </p:grpSpPr>
        <p:pic>
          <p:nvPicPr>
            <p:cNvPr id="7" name="Picture 2" descr="http://www.infiniteimpactmsu.com/s/811/images/editor/infinite_impact/infinite-impact-icon-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4190" y="2970223"/>
              <a:ext cx="1698540" cy="915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45891" y="2597400"/>
              <a:ext cx="1165207" cy="957864"/>
            </a:xfrm>
            <a:prstGeom prst="rect">
              <a:avLst/>
            </a:prstGeom>
          </p:spPr>
        </p:pic>
      </p:grp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87302EB-42A8-4082-BC37-F9F4A1E4F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2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Справяне с грешни числа: try … catch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3588" y="1117242"/>
            <a:ext cx="10664824" cy="491826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Console.Write("Enter even number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int.Parse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if (n % 2 == 0)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break;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Console.WriteLine("The number is not even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.");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catch</a:t>
            </a:r>
            <a:endParaRPr lang="bg-BG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Console.WriteLine("Invalid number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.");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767370" y="4147540"/>
            <a:ext cx="5105400" cy="970739"/>
          </a:xfrm>
          <a:prstGeom prst="wedgeRoundRectCallout">
            <a:avLst>
              <a:gd name="adj1" fmla="val -65237"/>
              <a:gd name="adj2" fmla="val -167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int.Parse(…)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гръмне, ще се изпълни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catch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блокът</a:t>
            </a:r>
            <a:endParaRPr lang="bg-BG" sz="2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765" y="1943131"/>
            <a:ext cx="1871647" cy="14601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259" y="4381293"/>
            <a:ext cx="1225554" cy="1220032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CED75DB-990E-4C8B-8D9B-50F675A4F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0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2814" y="5427800"/>
            <a:ext cx="10363198" cy="820600"/>
          </a:xfrm>
        </p:spPr>
        <p:txBody>
          <a:bodyPr/>
          <a:lstStyle/>
          <a:p>
            <a:r>
              <a:rPr lang="bg-BG" dirty="0"/>
              <a:t>Задачи с цикли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3884612" y="1236800"/>
            <a:ext cx="5333998" cy="3730898"/>
            <a:chOff x="8552596" y="1826084"/>
            <a:chExt cx="3015255" cy="2508048"/>
          </a:xfrm>
          <a:scene3d>
            <a:camera prst="perspectiveHeroicExtremeRightFacing"/>
            <a:lightRig rig="threePt" dir="t"/>
          </a:scene3d>
        </p:grpSpPr>
        <p:pic>
          <p:nvPicPr>
            <p:cNvPr id="1026" name="Picture 2" descr="http://icons.iconarchive.com/icons/tooschee/misc/512/Sync-ic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596" y="1826084"/>
              <a:ext cx="3015255" cy="2508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9535824" y="2780711"/>
              <a:ext cx="960817" cy="535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4800" b="1" dirty="0"/>
                <a:t>цикли</a:t>
              </a:r>
              <a:endParaRPr lang="en-US" sz="4800" b="1" dirty="0"/>
            </a:p>
          </p:txBody>
        </p:sp>
      </p:grpSp>
      <p:pic>
        <p:nvPicPr>
          <p:cNvPr id="2052" name="Picture 4" descr="http://migrare.com/wp-content/uploads/2014/11/operations-ic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273335"/>
            <a:ext cx="3124200" cy="20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837612" y="1693951"/>
            <a:ext cx="2359356" cy="2816596"/>
            <a:chOff x="8837612" y="1693951"/>
            <a:chExt cx="2359356" cy="28165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7612" y="1693951"/>
              <a:ext cx="2359356" cy="2816596"/>
            </a:xfrm>
            <a:prstGeom prst="rect">
              <a:avLst/>
            </a:prstGeom>
          </p:spPr>
        </p:pic>
        <p:pic>
          <p:nvPicPr>
            <p:cNvPr id="2054" name="Picture 6" descr="http://www.trisotech.com/wp-content/uploads/icon-process-26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5522" y="2119952"/>
              <a:ext cx="1334848" cy="1026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0DC62E9E-CD0F-4B99-BBAB-4843CB81B16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1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Числата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Фибоначи</a:t>
            </a:r>
            <a:r>
              <a:rPr lang="bg-BG" dirty="0"/>
              <a:t> са следните: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13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21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34</a:t>
            </a:r>
            <a:r>
              <a:rPr lang="en-US" dirty="0"/>
              <a:t>, …</a:t>
            </a:r>
          </a:p>
          <a:p>
            <a:pPr lvl="1">
              <a:lnSpc>
                <a:spcPct val="100000"/>
              </a:lnSpc>
            </a:pPr>
            <a:r>
              <a:rPr lang="en-US" noProof="1"/>
              <a:t>F</a:t>
            </a:r>
            <a:r>
              <a:rPr lang="en-US" sz="3600" baseline="-25000" noProof="1"/>
              <a:t>0</a:t>
            </a:r>
            <a:r>
              <a:rPr lang="en-US" noProof="1"/>
              <a:t> = 1</a:t>
            </a:r>
          </a:p>
          <a:p>
            <a:pPr lvl="1">
              <a:lnSpc>
                <a:spcPct val="100000"/>
              </a:lnSpc>
            </a:pPr>
            <a:r>
              <a:rPr lang="en-US" noProof="1"/>
              <a:t>F</a:t>
            </a:r>
            <a:r>
              <a:rPr lang="en-US" sz="3600" baseline="-25000" noProof="1"/>
              <a:t>1</a:t>
            </a:r>
            <a:r>
              <a:rPr lang="en-US" noProof="1"/>
              <a:t> = 1</a:t>
            </a:r>
          </a:p>
          <a:p>
            <a:pPr lvl="1">
              <a:lnSpc>
                <a:spcPct val="100000"/>
              </a:lnSpc>
            </a:pPr>
            <a:r>
              <a:rPr lang="en-US" noProof="1"/>
              <a:t>F</a:t>
            </a:r>
            <a:r>
              <a:rPr lang="en-US" sz="3600" baseline="-25000" noProof="1"/>
              <a:t>n</a:t>
            </a:r>
            <a:r>
              <a:rPr lang="en-US" noProof="1"/>
              <a:t> = F</a:t>
            </a:r>
            <a:r>
              <a:rPr lang="en-US" sz="3600" baseline="-25000" noProof="1"/>
              <a:t>n-1</a:t>
            </a:r>
            <a:r>
              <a:rPr lang="en-US" noProof="1"/>
              <a:t> + F</a:t>
            </a:r>
            <a:r>
              <a:rPr lang="en-US" sz="3600" baseline="-25000" noProof="1"/>
              <a:t>n-2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Числа на Фибоначи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6111" y="3781520"/>
            <a:ext cx="3973301" cy="231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47" lvl="0" indent="-304747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</a:pPr>
            <a:r>
              <a:rPr lang="bg-BG" sz="3200" dirty="0">
                <a:solidFill>
                  <a:prstClr val="white"/>
                </a:solidFill>
              </a:rPr>
              <a:t>Пример: </a:t>
            </a:r>
            <a:r>
              <a:rPr lang="en-US" sz="3200" dirty="0">
                <a:solidFill>
                  <a:prstClr val="white"/>
                </a:solidFill>
              </a:rPr>
              <a:t>F(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15</a:t>
            </a:r>
            <a:r>
              <a:rPr lang="en-US" sz="3200" dirty="0">
                <a:solidFill>
                  <a:prstClr val="white"/>
                </a:solidFill>
              </a:rPr>
              <a:t>) =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987</a:t>
            </a:r>
            <a:endParaRPr lang="bg-BG" sz="3200" dirty="0">
              <a:solidFill>
                <a:schemeClr val="tx2">
                  <a:lumMod val="75000"/>
                </a:schemeClr>
              </a:solidFill>
            </a:endParaRPr>
          </a:p>
          <a:p>
            <a:pPr marL="304747" lvl="0" indent="-304747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</a:pPr>
            <a:r>
              <a:rPr lang="bg-BG" sz="3200" dirty="0">
                <a:solidFill>
                  <a:prstClr val="white"/>
                </a:solidFill>
              </a:rPr>
              <a:t>Да се въведе </a:t>
            </a:r>
            <a:r>
              <a:rPr lang="en-US" sz="3200" b="1" dirty="0">
                <a:solidFill>
                  <a:srgbClr val="FBEEC9">
                    <a:lumMod val="75000"/>
                  </a:srgbClr>
                </a:solidFill>
                <a:latin typeface="Consolas" panose="020B0609020204030204" pitchFamily="49" charset="0"/>
              </a:rPr>
              <a:t>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bg-BG" sz="3200" dirty="0">
                <a:solidFill>
                  <a:prstClr val="white"/>
                </a:solidFill>
              </a:rPr>
              <a:t>и да се пресметна </a:t>
            </a:r>
            <a:r>
              <a:rPr lang="en-US" sz="3200" b="1" dirty="0">
                <a:solidFill>
                  <a:srgbClr val="FBEEC9">
                    <a:lumMod val="75000"/>
                  </a:srgbClr>
                </a:solidFill>
                <a:latin typeface="Consolas" panose="020B0609020204030204" pitchFamily="49" charset="0"/>
              </a:rPr>
              <a:t>n</a:t>
            </a:r>
            <a:r>
              <a:rPr lang="en-US" sz="3200" dirty="0">
                <a:solidFill>
                  <a:prstClr val="white"/>
                </a:solidFill>
              </a:rPr>
              <a:t>-</a:t>
            </a:r>
            <a:r>
              <a:rPr lang="bg-BG" sz="3200" dirty="0">
                <a:solidFill>
                  <a:prstClr val="white"/>
                </a:solidFill>
              </a:rPr>
              <a:t>тото число на Фибоначи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32413" y="2006394"/>
            <a:ext cx="7148399" cy="40134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 = int.Parse(Console.ReadLine());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f0 = </a:t>
            </a:r>
            <a:r>
              <a:rPr lang="pt-BR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pt-BR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f1 = </a:t>
            </a:r>
            <a:r>
              <a:rPr lang="pt-BR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pt-BR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(var i = 0; i &lt; n-1; i++)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var fNext = </a:t>
            </a:r>
            <a:r>
              <a:rPr lang="pt-BR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f0</a:t>
            </a:r>
            <a:r>
              <a:rPr lang="pt-BR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pt-BR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pt-BR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pt-BR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f1</a:t>
            </a:r>
            <a:r>
              <a:rPr lang="pt-BR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f0 = f1;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f1 = fNext;</a:t>
            </a:r>
          </a:p>
          <a:p>
            <a:pPr eaLnBrk="0" hangingPunct="0">
              <a:lnSpc>
                <a:spcPct val="8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Console.WriteLine(f1);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9218" name="Picture 2" descr="https://encrypted-tbn2.gstatic.com/images?q=tbn:ANd9GcSpmKhMIjTyWTCKux2Zb70JWS-gvL6dYvJP1g1lPVZSD0oG4u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70" y="3885126"/>
            <a:ext cx="1654374" cy="18907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D3C7929F-4000-4A18-ABEC-C1EAE9641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1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Да се отпечатат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числата 1…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 пирамида </a:t>
            </a:r>
            <a:r>
              <a:rPr lang="bg-BG" dirty="0"/>
              <a:t>като в примерите: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Пирамида от числа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7710" y="3301019"/>
            <a:ext cx="1447798" cy="211401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7710" y="2031620"/>
            <a:ext cx="1447798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7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359208" y="2806778"/>
            <a:ext cx="304801" cy="41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27100" y="3301019"/>
            <a:ext cx="2020800" cy="25879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8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9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11 12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527100" y="2031620"/>
            <a:ext cx="20208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12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385099" y="2806778"/>
            <a:ext cx="304801" cy="41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72404" y="3301019"/>
            <a:ext cx="2017799" cy="211401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8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9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872405" y="2031620"/>
            <a:ext cx="2017798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728902" y="2806778"/>
            <a:ext cx="304801" cy="41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211117" y="3301019"/>
            <a:ext cx="3146783" cy="25879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8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9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11 12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13 14 15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211118" y="2031620"/>
            <a:ext cx="3146782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9622317" y="2806778"/>
            <a:ext cx="304801" cy="41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616" y="3417557"/>
            <a:ext cx="1042506" cy="1042506"/>
          </a:xfrm>
          <a:prstGeom prst="rect">
            <a:avLst/>
          </a:prstGeom>
        </p:spPr>
      </p:pic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4508E183-E131-40D4-95AA-522D4C204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26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Пирамида от числа – решение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0412" y="1187065"/>
            <a:ext cx="10591800" cy="521373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 = int.Parse(Console.ReadLine());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num = 1;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row = 1; row &lt;= n; row++)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col = 1; col &lt;= row; col++)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(col &gt; 1) Console.Write(" 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Console.Write(num);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num++;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(num &gt; n)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break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(num &gt; n)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break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66212" y="3701589"/>
            <a:ext cx="2020800" cy="23944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8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9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11 12</a:t>
            </a:r>
          </a:p>
        </p:txBody>
      </p:sp>
      <p:pic>
        <p:nvPicPr>
          <p:cNvPr id="7" name="Picture 4" descr="http://findicons.com/files/icons/2625/google_plus_interface_icons/128/pyram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012" y="1549728"/>
            <a:ext cx="1789200" cy="17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D2920D5-D5F3-4D23-A9E9-683020CAF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4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Да се отпечатат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числата 1…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 таблица </a:t>
            </a:r>
            <a:r>
              <a:rPr lang="bg-BG" dirty="0"/>
              <a:t>като в примерите: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Таблица с числа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26110" y="3301019"/>
            <a:ext cx="1447798" cy="16400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</a:t>
            </a: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26110" y="2031620"/>
            <a:ext cx="1447798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</a:p>
        </p:txBody>
      </p:sp>
      <p:sp>
        <p:nvSpPr>
          <p:cNvPr id="7" name="Down Arrow 6"/>
          <p:cNvSpPr/>
          <p:nvPr/>
        </p:nvSpPr>
        <p:spPr>
          <a:xfrm>
            <a:off x="3797608" y="2806778"/>
            <a:ext cx="304801" cy="41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965500" y="3301019"/>
            <a:ext cx="2243712" cy="25879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</a:t>
            </a: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endParaRPr lang="bg-BG" sz="2800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1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965500" y="2031620"/>
            <a:ext cx="2243712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8823499" y="2806778"/>
            <a:ext cx="304801" cy="41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10805" y="3301019"/>
            <a:ext cx="1850408" cy="211401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</a:t>
            </a: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1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10805" y="2031620"/>
            <a:ext cx="1850407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6083607" y="2806778"/>
            <a:ext cx="304801" cy="41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141412" y="3301019"/>
            <a:ext cx="1447801" cy="1166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</a:t>
            </a: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1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141412" y="2031620"/>
            <a:ext cx="1447801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1712911" y="2801095"/>
            <a:ext cx="304801" cy="41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pic>
        <p:nvPicPr>
          <p:cNvPr id="11266" name="Picture 2" descr="https://revelsystems.com/wp-content/uploads/2013/07/pos-feat-matrix-inventory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3" y="4615292"/>
            <a:ext cx="1607350" cy="160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2F528791-7F00-414A-A973-202380CC2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4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Таблица с числа – решение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0412" y="1187065"/>
            <a:ext cx="10591800" cy="483209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 = int.Parse(Console.ReadLine());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(int row = 0; row &lt; n; row++)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(int col = 0; col &lt; n; col++)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var num = row + col + 1;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(num &gt; n) num = 2 * n - num;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Console.Write(num + " 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943221" y="3210866"/>
            <a:ext cx="2167512" cy="25879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</a:t>
            </a: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</a:p>
          <a:p>
            <a:pPr algn="ctr"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</a:p>
          <a:p>
            <a:pPr algn="ctr"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</a:p>
          <a:p>
            <a:pPr algn="ctr"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endParaRPr lang="bg-BG" sz="2800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algn="ctr"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1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21E96CB-C9F1-4C04-8638-62FDD492A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78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bg-BG" dirty="0"/>
              <a:t>Работа на живо в клас (</a:t>
            </a:r>
            <a:r>
              <a:rPr lang="bg-BG" noProof="1"/>
              <a:t>лаб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2813" y="4887533"/>
            <a:ext cx="10363200" cy="820600"/>
          </a:xfrm>
          <a:prstGeom prst="rect">
            <a:avLst/>
          </a:prstGeom>
        </p:spPr>
        <p:txBody>
          <a:bodyPr vert="horz" wrap="square" lIns="36000" tIns="36000" rIns="36000" bIns="36000" rtlCol="0" anchor="b" anchorCtr="0">
            <a:spAutoFit/>
          </a:bodyPr>
          <a:lstStyle>
            <a:lvl1pPr algn="ct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none" baseline="0">
                <a:solidFill>
                  <a:srgbClr val="F3BE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Задачи с цикли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84612" y="868896"/>
            <a:ext cx="5333998" cy="3730898"/>
            <a:chOff x="8552596" y="1826084"/>
            <a:chExt cx="3015255" cy="2508048"/>
          </a:xfrm>
          <a:scene3d>
            <a:camera prst="perspectiveHeroicExtremeRightFacing"/>
            <a:lightRig rig="threePt" dir="t"/>
          </a:scene3d>
        </p:grpSpPr>
        <p:pic>
          <p:nvPicPr>
            <p:cNvPr id="17" name="Picture 2" descr="http://icons.iconarchive.com/icons/tooschee/misc/512/Sync-ic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596" y="1826084"/>
              <a:ext cx="3015255" cy="2508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9535824" y="2780711"/>
              <a:ext cx="960817" cy="535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4800" b="1" dirty="0"/>
                <a:t>цикли</a:t>
              </a:r>
              <a:endParaRPr lang="en-US" sz="4800" b="1" dirty="0"/>
            </a:p>
          </p:txBody>
        </p:sp>
      </p:grpSp>
      <p:pic>
        <p:nvPicPr>
          <p:cNvPr id="19" name="Picture 4" descr="http://migrare.com/wp-content/uploads/2014/11/operations-ic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905431"/>
            <a:ext cx="3124200" cy="20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8837612" y="1326047"/>
            <a:ext cx="2359356" cy="2816596"/>
            <a:chOff x="8837612" y="1693951"/>
            <a:chExt cx="2359356" cy="281659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7612" y="1693951"/>
              <a:ext cx="2359356" cy="2816596"/>
            </a:xfrm>
            <a:prstGeom prst="rect">
              <a:avLst/>
            </a:prstGeom>
          </p:spPr>
        </p:pic>
        <p:pic>
          <p:nvPicPr>
            <p:cNvPr id="22" name="Picture 6" descr="http://www.trisotech.com/wp-content/uploads/icon-process-26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5522" y="2119952"/>
              <a:ext cx="1334848" cy="1026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3457631D-1986-49AE-8A64-F8AD5AA7F97F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2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12208"/>
            <a:ext cx="11237999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Безкраен цикъл:</a:t>
            </a:r>
            <a:endParaRPr lang="en-US" sz="3200" dirty="0"/>
          </a:p>
          <a:p>
            <a:pPr lvl="1">
              <a:lnSpc>
                <a:spcPct val="100000"/>
              </a:lnSpc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lvl="1">
              <a:lnSpc>
                <a:spcPct val="100000"/>
              </a:lnSpc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sz="3200" dirty="0"/>
              <a:t>Прекъсване на безкраен цикъл</a:t>
            </a:r>
            <a:endParaRPr lang="en-US" sz="3200" dirty="0"/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bg-BG" sz="2800" dirty="0"/>
              <a:t>Оператор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break</a:t>
            </a:r>
            <a:endParaRPr lang="bg-BG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днес?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5092" y="1676400"/>
            <a:ext cx="3367778" cy="28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3A663BF4-3776-4DAE-B928-5E772847F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" y="4458905"/>
            <a:ext cx="7772400" cy="212365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while(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true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break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Console.WriteLine("This will not execute");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B2F20F-182F-45B7-8B90-05981FFEB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" y="1791954"/>
            <a:ext cx="7924800" cy="90486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;;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r>
              <a:rPr lang="bg-BG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Console.WriteLine("Infinite loop");</a:t>
            </a:r>
            <a:r>
              <a:rPr lang="bg-BG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8BB87E-6CC6-4A18-ADE4-981B8045BD6F}"/>
              </a:ext>
            </a:extLst>
          </p:cNvPr>
          <p:cNvGrpSpPr/>
          <p:nvPr/>
        </p:nvGrpSpPr>
        <p:grpSpPr>
          <a:xfrm>
            <a:off x="8532812" y="4342412"/>
            <a:ext cx="1922161" cy="1678375"/>
            <a:chOff x="7558418" y="2564463"/>
            <a:chExt cx="4019280" cy="36440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AA08D48-C0B8-48ED-AF98-3F762FB33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8418" y="3391125"/>
              <a:ext cx="3737958" cy="28174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532B17E-FC19-4A79-BF36-B5430AE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48827" y="2564463"/>
              <a:ext cx="1728871" cy="16867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2FB70FC8-65CD-47BC-962E-25F7AFB5F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1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7808997" cy="553001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bg-BG" dirty="0"/>
              <a:t>По-сложни конструкции за цикъл: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do</a:t>
            </a:r>
            <a:r>
              <a:rPr lang="en-US" dirty="0"/>
              <a:t>-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dirty="0"/>
              <a:t> </a:t>
            </a:r>
            <a:r>
              <a:rPr lang="bg-BG" dirty="0"/>
              <a:t>цикъл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bg-BG" dirty="0"/>
              <a:t>безкраен цикъл</a:t>
            </a:r>
          </a:p>
          <a:p>
            <a:pPr lvl="1">
              <a:lnSpc>
                <a:spcPct val="150000"/>
              </a:lnSpc>
            </a:pPr>
            <a:r>
              <a:rPr lang="bg-BG" dirty="0"/>
              <a:t>оператор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break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try … catch</a:t>
            </a:r>
          </a:p>
          <a:p>
            <a:pPr lvl="0">
              <a:lnSpc>
                <a:spcPct val="150000"/>
              </a:lnSpc>
            </a:pPr>
            <a:r>
              <a:rPr lang="bg-BG" dirty="0"/>
              <a:t>По-сложни задачи с вложени цикли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0C98DD-35BA-4607-B478-2CE5026E3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34" y="1638300"/>
            <a:ext cx="4762500" cy="4914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72651" y="1243633"/>
            <a:ext cx="1922161" cy="1678375"/>
            <a:chOff x="7558418" y="2564463"/>
            <a:chExt cx="4019280" cy="36440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8418" y="3391125"/>
              <a:ext cx="3737958" cy="281742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48827" y="2564463"/>
              <a:ext cx="1728871" cy="16867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294E8FCF-4201-4800-B16B-FA4689122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82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Повторения от по-висока сложност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>
                <a:hlinkClick r:id="rId3"/>
              </a:rPr>
              <a:t>https://it-kariera.mon.bg/e-learning/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0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1545717-1614-411B-85CA-162744AA0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1814" y="4970600"/>
            <a:ext cx="11125198" cy="820600"/>
          </a:xfrm>
        </p:spPr>
        <p:txBody>
          <a:bodyPr/>
          <a:lstStyle/>
          <a:p>
            <a:r>
              <a:rPr lang="en-US" dirty="0"/>
              <a:t>Do…While </a:t>
            </a:r>
            <a:r>
              <a:rPr lang="bg-BG" dirty="0"/>
              <a:t>цикъл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1814" y="5757966"/>
            <a:ext cx="11125198" cy="719034"/>
          </a:xfrm>
        </p:spPr>
        <p:txBody>
          <a:bodyPr/>
          <a:lstStyle/>
          <a:p>
            <a:r>
              <a:rPr lang="bg-BG" dirty="0"/>
              <a:t>Повторение докато</a:t>
            </a:r>
            <a:r>
              <a:rPr lang="en-US" dirty="0"/>
              <a:t> </a:t>
            </a:r>
            <a:r>
              <a:rPr lang="bg-BG" dirty="0"/>
              <a:t>е</a:t>
            </a:r>
            <a:r>
              <a:rPr lang="en-US" dirty="0"/>
              <a:t> </a:t>
            </a:r>
            <a:r>
              <a:rPr lang="bg-BG" dirty="0"/>
              <a:t>изпълнено условието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18212" y="609600"/>
            <a:ext cx="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875212" y="3034134"/>
            <a:ext cx="2286000" cy="1589174"/>
            <a:chOff x="4875212" y="3186534"/>
            <a:chExt cx="2286000" cy="1589174"/>
          </a:xfrm>
        </p:grpSpPr>
        <p:sp>
          <p:nvSpPr>
            <p:cNvPr id="10" name="Flowchart: Decision 9"/>
            <p:cNvSpPr/>
            <p:nvPr/>
          </p:nvSpPr>
          <p:spPr>
            <a:xfrm>
              <a:off x="4875212" y="3186534"/>
              <a:ext cx="2286000" cy="1589174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06016" y="3694221"/>
              <a:ext cx="14439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g-BG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условие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5212" y="1219200"/>
            <a:ext cx="2286000" cy="926910"/>
            <a:chOff x="2586252" y="1101100"/>
            <a:chExt cx="2286000" cy="926910"/>
          </a:xfrm>
        </p:grpSpPr>
        <p:sp>
          <p:nvSpPr>
            <p:cNvPr id="15" name="Rectangle 14"/>
            <p:cNvSpPr/>
            <p:nvPr/>
          </p:nvSpPr>
          <p:spPr>
            <a:xfrm>
              <a:off x="2586252" y="1101100"/>
              <a:ext cx="2286000" cy="9269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35477" y="1309897"/>
              <a:ext cx="15875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g-BG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команди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8" name="Elbow Connector 17"/>
          <p:cNvCxnSpPr>
            <a:endCxn id="15" idx="1"/>
          </p:cNvCxnSpPr>
          <p:nvPr/>
        </p:nvCxnSpPr>
        <p:spPr>
          <a:xfrm rot="16200000" flipV="1">
            <a:off x="3950677" y="2607191"/>
            <a:ext cx="2158041" cy="308969"/>
          </a:xfrm>
          <a:prstGeom prst="bentConnector4">
            <a:avLst>
              <a:gd name="adj1" fmla="val 52"/>
              <a:gd name="adj2" fmla="val 394847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7008812" y="3828721"/>
            <a:ext cx="1219200" cy="585956"/>
          </a:xfrm>
          <a:prstGeom prst="bentConnector3">
            <a:avLst>
              <a:gd name="adj1" fmla="val 100374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66320" y="3272135"/>
            <a:ext cx="986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вярно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039304" y="3272135"/>
            <a:ext cx="131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невярно</a:t>
            </a:r>
            <a:endParaRPr lang="en-US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85" y="2146110"/>
            <a:ext cx="2512427" cy="189370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8470259" y="1685668"/>
            <a:ext cx="3581401" cy="2429132"/>
            <a:chOff x="8552596" y="1826084"/>
            <a:chExt cx="3015255" cy="2508048"/>
          </a:xfrm>
          <a:scene3d>
            <a:camera prst="perspectiveHeroicExtremeRightFacing"/>
            <a:lightRig rig="threePt" dir="t"/>
          </a:scene3d>
        </p:grpSpPr>
        <p:pic>
          <p:nvPicPr>
            <p:cNvPr id="1026" name="Picture 2" descr="http://icons.iconarchive.com/icons/tooschee/misc/512/Sync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596" y="1826084"/>
              <a:ext cx="3015255" cy="2508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9386602" y="2784561"/>
              <a:ext cx="1435203" cy="476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  <a:latin typeface="Consolas" panose="020B0609020204030204" pitchFamily="49" charset="0"/>
                </a:rPr>
                <a:t>do-while</a:t>
              </a:r>
            </a:p>
          </p:txBody>
        </p:sp>
      </p:grp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6018212" y="2133600"/>
            <a:ext cx="0" cy="9005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B36F6953-3F0E-42E7-AF12-F066DBFAB24C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5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 естествено число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bg-BG" dirty="0"/>
              <a:t> да се изчисли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n!</a:t>
            </a:r>
            <a:r>
              <a:rPr lang="en-US" dirty="0"/>
              <a:t> =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 *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US" dirty="0"/>
              <a:t> *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US" dirty="0"/>
              <a:t> * … *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</a:p>
          <a:p>
            <a:pPr lvl="1"/>
            <a:r>
              <a:rPr lang="bg-BG" dirty="0"/>
              <a:t>Пример: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5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!</a:t>
            </a:r>
            <a:r>
              <a:rPr lang="en-US" dirty="0"/>
              <a:t> =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 *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US" dirty="0"/>
              <a:t> *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US" dirty="0"/>
              <a:t> *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 *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5</a:t>
            </a:r>
            <a:r>
              <a:rPr lang="en-US" dirty="0"/>
              <a:t> </a:t>
            </a:r>
            <a:r>
              <a:rPr lang="bg-BG" dirty="0"/>
              <a:t>=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120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Изчисляване на факториел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09636" y="2590800"/>
            <a:ext cx="10366376" cy="336707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 = int.Parse(Console.ReadLine());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fact = 1;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fact = fact * n;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n--;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(n &gt; 1);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Console.WriteLine(fact);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1412" y="2950899"/>
            <a:ext cx="202170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n!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950ADE9-301B-4F9F-9B55-4EE18C3B1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Да се сумират цифрите на цяло положително число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</a:p>
          <a:p>
            <a:pPr lvl="1"/>
            <a:r>
              <a:rPr lang="bg-BG" dirty="0"/>
              <a:t>При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 = 5634: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n-US" dirty="0"/>
              <a:t> +</a:t>
            </a:r>
            <a:r>
              <a:rPr lang="bg-BG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6 </a:t>
            </a:r>
            <a:r>
              <a:rPr lang="en-US" dirty="0"/>
              <a:t>+</a:t>
            </a:r>
            <a:r>
              <a:rPr lang="bg-BG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dirty="0"/>
              <a:t> +</a:t>
            </a:r>
            <a:r>
              <a:rPr lang="bg-BG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 </a:t>
            </a:r>
            <a:r>
              <a:rPr lang="en-US" dirty="0"/>
              <a:t>=</a:t>
            </a:r>
            <a:r>
              <a:rPr lang="bg-BG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Сумиране на цифрите на число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09636" y="2590800"/>
            <a:ext cx="10366376" cy="336707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 = int.Parse(Console.ReadLine());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sum = 0;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sum = sum + 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% 10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n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/ 10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(n &gt; 0);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Console.WriteLine("Sum of digits: {0}", sum);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246812" y="3268641"/>
            <a:ext cx="4419600" cy="1143000"/>
          </a:xfrm>
          <a:prstGeom prst="wedgeRoundRectCallout">
            <a:avLst>
              <a:gd name="adj1" fmla="val -61525"/>
              <a:gd name="adj2" fmla="val 4437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%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10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връща последната цифра на числото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488084" y="4735169"/>
            <a:ext cx="6434224" cy="654034"/>
          </a:xfrm>
          <a:prstGeom prst="wedgeRoundRectCallout">
            <a:avLst>
              <a:gd name="adj1" fmla="val -60432"/>
              <a:gd name="adj2" fmla="val -3790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10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изтрива последната цифра на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D9DCCD58-8454-4C23-958F-42CD2CF31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5883" t="9229" r="6685" b="9229"/>
          <a:stretch/>
        </p:blipFill>
        <p:spPr>
          <a:xfrm>
            <a:off x="2762534" y="1600200"/>
            <a:ext cx="6622126" cy="3564254"/>
          </a:xfrm>
          <a:prstGeom prst="roundRect">
            <a:avLst>
              <a:gd name="adj" fmla="val 3432"/>
            </a:avLst>
          </a:prstGeom>
          <a:effectLst>
            <a:softEdge rad="127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4" y="5504000"/>
            <a:ext cx="10820398" cy="820600"/>
          </a:xfrm>
        </p:spPr>
        <p:txBody>
          <a:bodyPr/>
          <a:lstStyle/>
          <a:p>
            <a:r>
              <a:rPr lang="ru-RU"/>
              <a:t>Безкрайни цикли и оператор Break</a:t>
            </a: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92963" y="1733223"/>
            <a:ext cx="2193746" cy="2193746"/>
            <a:chOff x="7740739" y="1887573"/>
            <a:chExt cx="2193746" cy="2193746"/>
          </a:xfrm>
        </p:grpSpPr>
        <p:pic>
          <p:nvPicPr>
            <p:cNvPr id="2058" name="Picture 10" descr="https://cdn3.iconfinder.com/data/icons/UltimateGnome/256x256/actions/go-jum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09691">
              <a:off x="7740739" y="1887573"/>
              <a:ext cx="2193746" cy="2193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 rot="937806">
              <a:off x="8184463" y="2237096"/>
              <a:ext cx="1170513" cy="381000"/>
            </a:xfrm>
            <a:prstGeom prst="rect">
              <a:avLst/>
            </a:prstGeom>
            <a:noFill/>
          </p:spPr>
          <p:txBody>
            <a:bodyPr wrap="none" rtlCol="0">
              <a:prstTxWarp prst="textChevron">
                <a:avLst/>
              </a:prstTxWarp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break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 rot="2657645">
            <a:off x="4765364" y="3120717"/>
            <a:ext cx="268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>
                <a:solidFill>
                  <a:schemeClr val="accent6">
                    <a:lumMod val="50000"/>
                  </a:schemeClr>
                </a:solidFill>
              </a:rPr>
              <a:t>безкраен цикъл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7" name="Picture 10" descr="https://cdn3.iconfinder.com/data/icons/UltimateGnome/256x256/actions/go-ju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882" flipH="1">
            <a:off x="1535629" y="2077885"/>
            <a:ext cx="2441854" cy="219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 rot="20486230">
            <a:off x="2190946" y="2313153"/>
            <a:ext cx="1203749" cy="46636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7C79B1CE-ABDA-4A32-AE89-DF747402DA1C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3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Безкраен цикъл </a:t>
            </a:r>
            <a:r>
              <a:rPr lang="bg-BG" dirty="0"/>
              <a:t>е когато повтаряме нещо до безкрайност: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Безкраен цикъл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09636" y="1981200"/>
            <a:ext cx="10366376" cy="19882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while(true)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Console.WriteLine("Infinite loop");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2812" y="4336363"/>
            <a:ext cx="10366376" cy="19882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(;;)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Console.WriteLine("Infinite loop");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122" name="Picture 2" descr="http://www.infiniteimpactmsu.com/s/811/images/editor/infinite_impact/infinite-impact-ico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417" y="2421852"/>
            <a:ext cx="2052637" cy="11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954" y="4839416"/>
            <a:ext cx="1969179" cy="1012024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26B298B2-3345-4331-9688-D89FF6A7C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0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413" y="1066800"/>
                <a:ext cx="11804822" cy="557035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bg-BG" sz="3200" dirty="0"/>
                  <a:t>Едно число </a:t>
                </a:r>
                <a:r>
                  <a:rPr lang="en-US" sz="3200" b="1" dirty="0">
                    <a:solidFill>
                      <a:schemeClr val="tx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n</a:t>
                </a:r>
                <a:r>
                  <a:rPr lang="en-US" sz="3200" dirty="0"/>
                  <a:t> </a:t>
                </a:r>
                <a:r>
                  <a:rPr lang="bg-BG" sz="3200" dirty="0"/>
                  <a:t>е </a:t>
                </a:r>
                <a:r>
                  <a:rPr lang="bg-BG" sz="3200" dirty="0">
                    <a:solidFill>
                      <a:schemeClr val="tx2">
                        <a:lumMod val="75000"/>
                      </a:schemeClr>
                    </a:solidFill>
                  </a:rPr>
                  <a:t>просто</a:t>
                </a:r>
                <a:r>
                  <a:rPr lang="bg-BG" sz="3200" dirty="0"/>
                  <a:t>, ако се дели единствено на </a:t>
                </a:r>
                <a:r>
                  <a:rPr lang="bg-BG" sz="3200" b="1" dirty="0">
                    <a:solidFill>
                      <a:schemeClr val="tx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bg-BG" sz="3200" dirty="0"/>
                  <a:t> и </a:t>
                </a:r>
                <a:r>
                  <a:rPr lang="en-US" sz="3200" b="1" dirty="0">
                    <a:solidFill>
                      <a:schemeClr val="tx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n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bg-BG" sz="3000" dirty="0"/>
                  <a:t>Прости числа: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2</a:t>
                </a:r>
                <a:r>
                  <a:rPr lang="bg-BG" sz="3000" dirty="0"/>
                  <a:t>,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3</a:t>
                </a:r>
                <a:r>
                  <a:rPr lang="bg-BG" sz="3000" dirty="0"/>
                  <a:t>,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5</a:t>
                </a:r>
                <a:r>
                  <a:rPr lang="bg-BG" sz="3000" dirty="0"/>
                  <a:t>,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7</a:t>
                </a:r>
                <a:r>
                  <a:rPr lang="bg-BG" sz="3000" dirty="0"/>
                  <a:t>,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11</a:t>
                </a:r>
                <a:r>
                  <a:rPr lang="bg-BG" sz="3000" dirty="0"/>
                  <a:t>,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13</a:t>
                </a:r>
                <a:r>
                  <a:rPr lang="bg-BG" sz="3000" dirty="0"/>
                  <a:t>,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17</a:t>
                </a:r>
                <a:r>
                  <a:rPr lang="bg-BG" sz="3000" dirty="0"/>
                  <a:t>,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19</a:t>
                </a:r>
                <a:r>
                  <a:rPr lang="bg-BG" sz="3000" dirty="0"/>
                  <a:t>,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23</a:t>
                </a:r>
                <a:r>
                  <a:rPr lang="bg-BG" sz="3000" dirty="0"/>
                  <a:t>,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29</a:t>
                </a:r>
                <a:r>
                  <a:rPr lang="bg-BG" sz="3000" dirty="0"/>
                  <a:t>,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31</a:t>
                </a:r>
                <a:r>
                  <a:rPr lang="bg-BG" sz="3000" dirty="0"/>
                  <a:t>,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37</a:t>
                </a:r>
                <a:r>
                  <a:rPr lang="bg-BG" sz="3000" dirty="0"/>
                  <a:t>,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41</a:t>
                </a:r>
                <a:r>
                  <a:rPr lang="bg-BG" sz="3000" dirty="0"/>
                  <a:t>,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 43</a:t>
                </a:r>
                <a:r>
                  <a:rPr lang="bg-BG" sz="3000" dirty="0"/>
                  <a:t>, …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bg-BG" sz="3000" dirty="0"/>
                  <a:t>Непрости (композитни) числа: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10</a:t>
                </a:r>
                <a:r>
                  <a:rPr lang="bg-BG" sz="3000" dirty="0"/>
                  <a:t> = 2 * 5,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21 </a:t>
                </a:r>
                <a:r>
                  <a:rPr lang="bg-BG" sz="3000" dirty="0"/>
                  <a:t>= 3 * 7,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143</a:t>
                </a:r>
                <a:r>
                  <a:rPr lang="bg-BG" sz="3000" dirty="0"/>
                  <a:t> = 13 * 11</a:t>
                </a:r>
              </a:p>
              <a:p>
                <a:pPr>
                  <a:lnSpc>
                    <a:spcPct val="110000"/>
                  </a:lnSpc>
                </a:pPr>
                <a:r>
                  <a:rPr lang="bg-BG" sz="3200" dirty="0"/>
                  <a:t>Едно число </a:t>
                </a:r>
                <a:r>
                  <a:rPr lang="en-US" sz="3200" b="1" dirty="0">
                    <a:solidFill>
                      <a:schemeClr val="tx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n</a:t>
                </a:r>
                <a:r>
                  <a:rPr lang="en-US" sz="3200" dirty="0"/>
                  <a:t> </a:t>
                </a:r>
                <a:r>
                  <a:rPr lang="bg-BG" sz="3200" dirty="0"/>
                  <a:t>е просто, ако се дели</a:t>
                </a:r>
                <a:r>
                  <a:rPr lang="en-US" sz="3200" dirty="0"/>
                  <a:t> </a:t>
                </a:r>
                <a:r>
                  <a:rPr lang="bg-BG" sz="3200" dirty="0"/>
                  <a:t>на число между </a:t>
                </a:r>
                <a:r>
                  <a:rPr lang="bg-BG" sz="3200" b="1" dirty="0">
                    <a:solidFill>
                      <a:schemeClr val="tx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2</a:t>
                </a:r>
                <a:r>
                  <a:rPr lang="bg-BG" sz="3200" dirty="0"/>
                  <a:t> и</a:t>
                </a:r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chemeClr val="tx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n-1</a:t>
                </a:r>
                <a:endParaRPr lang="en-US" sz="3200" b="1" dirty="0">
                  <a:solidFill>
                    <a:schemeClr val="tx2">
                      <a:lumMod val="75000"/>
                    </a:schemeClr>
                  </a:solidFill>
                  <a:latin typeface="Consolas" panose="020B0609020204030204" pitchFamily="49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bg-BG" sz="3200" dirty="0"/>
                  <a:t>Алгоритъм за проверка дали число е </a:t>
                </a:r>
                <a:r>
                  <a:rPr lang="bg-BG" sz="3200" dirty="0">
                    <a:solidFill>
                      <a:schemeClr val="tx2">
                        <a:lumMod val="75000"/>
                      </a:schemeClr>
                    </a:solidFill>
                  </a:rPr>
                  <a:t>просто</a:t>
                </a:r>
                <a:r>
                  <a:rPr lang="bg-BG" sz="3200" dirty="0"/>
                  <a:t>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bg-BG" sz="3000" dirty="0"/>
                  <a:t>Проверяваме дали </a:t>
                </a:r>
                <a:r>
                  <a:rPr lang="en-US" sz="3000" b="1" dirty="0">
                    <a:solidFill>
                      <a:schemeClr val="tx2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n</a:t>
                </a:r>
                <a:r>
                  <a:rPr lang="en-US" sz="30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bg-BG" sz="3000" dirty="0"/>
                  <a:t>се дели на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2</a:t>
                </a:r>
                <a:r>
                  <a:rPr lang="bg-BG" sz="3000" dirty="0"/>
                  <a:t>, 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3</a:t>
                </a:r>
                <a:r>
                  <a:rPr lang="bg-BG" sz="3000" dirty="0"/>
                  <a:t>, …, </a:t>
                </a:r>
                <a:r>
                  <a:rPr lang="en-US" sz="3000" dirty="0">
                    <a:solidFill>
                      <a:schemeClr val="tx2">
                        <a:lumMod val="75000"/>
                      </a:schemeClr>
                    </a:solidFill>
                  </a:rPr>
                  <a:t>n</a:t>
                </a:r>
                <a:r>
                  <a:rPr lang="bg-BG" sz="3000" dirty="0">
                    <a:solidFill>
                      <a:schemeClr val="tx2">
                        <a:lumMod val="75000"/>
                      </a:schemeClr>
                    </a:solidFill>
                  </a:rPr>
                  <a:t>-1</a:t>
                </a:r>
              </a:p>
              <a:p>
                <a:pPr marL="609494" lvl="2" indent="-304747">
                  <a:lnSpc>
                    <a:spcPct val="110000"/>
                  </a:lnSpc>
                  <a:buClr>
                    <a:srgbClr val="F2B254"/>
                  </a:buClr>
                  <a:buSzPct val="100000"/>
                </a:pPr>
                <a:r>
                  <a:rPr lang="bg-BG" dirty="0"/>
                  <a:t>Ако се раздели, значи е композитно</a:t>
                </a:r>
              </a:p>
              <a:p>
                <a:pPr marL="609494" lvl="2" indent="-304747">
                  <a:lnSpc>
                    <a:spcPct val="110000"/>
                  </a:lnSpc>
                  <a:buClr>
                    <a:srgbClr val="F2B254"/>
                  </a:buClr>
                  <a:buSzPct val="100000"/>
                </a:pPr>
                <a:r>
                  <a:rPr lang="bg-BG" dirty="0"/>
                  <a:t>Ако не се раздели, значи е просто</a:t>
                </a:r>
                <a:endParaRPr lang="en-US" dirty="0"/>
              </a:p>
              <a:p>
                <a:pPr marL="304747" lvl="1" indent="-304747">
                  <a:lnSpc>
                    <a:spcPct val="110000"/>
                  </a:lnSpc>
                  <a:buClr>
                    <a:srgbClr val="F2B254"/>
                  </a:buClr>
                  <a:buSzPct val="100000"/>
                </a:pPr>
                <a:r>
                  <a:rPr lang="bg-BG" dirty="0"/>
                  <a:t>Оптимизация: вместо до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n-1</a:t>
                </a:r>
                <a:r>
                  <a:rPr lang="en-US" dirty="0"/>
                  <a:t> </a:t>
                </a:r>
                <a:r>
                  <a:rPr lang="bg-BG" dirty="0"/>
                  <a:t>да се проверяват делители до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b="1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413" y="1066800"/>
                <a:ext cx="11804822" cy="5570355"/>
              </a:xfrm>
              <a:blipFill rotWithShape="0">
                <a:blip r:embed="rId2"/>
                <a:stretch>
                  <a:fillRect l="-1033" t="-1641" b="-3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Прости числа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169" y="3772557"/>
            <a:ext cx="2385443" cy="2088054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622EF2A-F4A2-42DE-98D6-459C66AA0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5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900" dirty="0"/>
              <a:t>Проверка за просто число. Оператор break</a:t>
            </a:r>
            <a:endParaRPr lang="en-US" sz="39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2812" y="1234619"/>
            <a:ext cx="10366376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 = int.Parse(Console.ReadLine());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prime = true;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(var i = 2; i &lt;= Math.Sqrt(n); i++)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if (n % i == 0) {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prime = false;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break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}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(prime) Console.WriteLine("Prime");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 Console.WriteLine("Not prime");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98260" y="4038600"/>
            <a:ext cx="4294496" cy="704249"/>
          </a:xfrm>
          <a:prstGeom prst="wedgeRoundRectCallout">
            <a:avLst>
              <a:gd name="adj1" fmla="val -61280"/>
              <a:gd name="adj2" fmla="val -3508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break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излиза от цикъла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967404" y="4106840"/>
            <a:ext cx="1066800" cy="1025856"/>
          </a:xfrm>
          <a:prstGeom prst="bentConnector3">
            <a:avLst>
              <a:gd name="adj1" fmla="val 14339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418" y="3860442"/>
            <a:ext cx="2432515" cy="1999661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1BBEDAC3-B434-4F5C-998D-1163D4E61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0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7140</TotalTime>
  <Words>1464</Words>
  <Application>Microsoft Office PowerPoint</Application>
  <PresentationFormat>Custom</PresentationFormat>
  <Paragraphs>265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Consolas</vt:lpstr>
      <vt:lpstr>Wingdings</vt:lpstr>
      <vt:lpstr>Wingdings 2</vt:lpstr>
      <vt:lpstr>SoftUni 16x9</vt:lpstr>
      <vt:lpstr>Повторения от по-висока сложност</vt:lpstr>
      <vt:lpstr>Съдържание</vt:lpstr>
      <vt:lpstr>Do…While цикъл</vt:lpstr>
      <vt:lpstr>Изчисляване на факториел</vt:lpstr>
      <vt:lpstr>Сумиране на цифрите на число</vt:lpstr>
      <vt:lpstr>Безкрайни цикли и оператор Break</vt:lpstr>
      <vt:lpstr>Безкраен цикъл</vt:lpstr>
      <vt:lpstr>Прости числа</vt:lpstr>
      <vt:lpstr>Проверка за просто число. Оператор break</vt:lpstr>
      <vt:lpstr>Оператор Break в безкраен цикъл</vt:lpstr>
      <vt:lpstr>Справяне с грешни числа: try … catch</vt:lpstr>
      <vt:lpstr>Задачи с цикли</vt:lpstr>
      <vt:lpstr>Числа на Фибоначи</vt:lpstr>
      <vt:lpstr>Пирамида от числа</vt:lpstr>
      <vt:lpstr>Пирамида от числа – решение</vt:lpstr>
      <vt:lpstr>Таблица с числа</vt:lpstr>
      <vt:lpstr>Таблица с числа – решение</vt:lpstr>
      <vt:lpstr>PowerPoint Presentation</vt:lpstr>
      <vt:lpstr>Какво научихме днес?</vt:lpstr>
      <vt:lpstr>Повторения от по-висока сложност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Повторения от по-висока сложност</dc:title>
  <dc:subject>Coding 101 Course</dc:subject>
  <dc:creator>Software University Foundation</dc:creator>
  <cp:keywords>Sofware University; SoftUni; programming; coding; software development; education; training; course; курс; програмиране; кодене; кодиране; СофтУни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2019-12-16T18:41:57Z</dcterms:modified>
  <cp:category>computer programming;programming;C#;програмиране;кодиране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