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8"/>
  </p:notesMasterIdLst>
  <p:handoutMasterIdLst>
    <p:handoutMasterId r:id="rId19"/>
  </p:handoutMasterIdLst>
  <p:sldIdLst>
    <p:sldId id="475" r:id="rId3"/>
    <p:sldId id="476" r:id="rId4"/>
    <p:sldId id="446" r:id="rId5"/>
    <p:sldId id="453" r:id="rId6"/>
    <p:sldId id="455" r:id="rId7"/>
    <p:sldId id="456" r:id="rId8"/>
    <p:sldId id="457" r:id="rId9"/>
    <p:sldId id="474" r:id="rId10"/>
    <p:sldId id="454" r:id="rId11"/>
    <p:sldId id="459" r:id="rId12"/>
    <p:sldId id="458" r:id="rId13"/>
    <p:sldId id="460" r:id="rId14"/>
    <p:sldId id="478" r:id="rId15"/>
    <p:sldId id="479" r:id="rId16"/>
    <p:sldId id="481" r:id="rId1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9B935C6C-854C-409C-A9FF-CDBDAD6DEB26}">
          <p14:sldIdLst>
            <p14:sldId id="475"/>
            <p14:sldId id="476"/>
          </p14:sldIdLst>
        </p14:section>
        <p14:section name="Двоична, десетична и шестнадесетична бройни системи" id="{495434AF-8696-45C4-B256-E8C9D623FEF6}">
          <p14:sldIdLst>
            <p14:sldId id="446"/>
            <p14:sldId id="453"/>
            <p14:sldId id="455"/>
            <p14:sldId id="456"/>
            <p14:sldId id="457"/>
            <p14:sldId id="474"/>
            <p14:sldId id="454"/>
            <p14:sldId id="459"/>
            <p14:sldId id="458"/>
            <p14:sldId id="460"/>
          </p14:sldIdLst>
        </p14:section>
        <p14:section name="Заключения" id="{9BBEE89A-F552-4D12-8771-E5A902D98C86}">
          <p14:sldIdLst>
            <p14:sldId id="478"/>
            <p14:sldId id="479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1D282A45-2B06-4A4F-B489-4332BEE356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84444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643E6DA4-332C-40FA-AB07-FD557FDF0C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649410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42274AD4-0E28-46C3-ABCF-97E358125E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44773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B307BC7-6058-4791-9BAE-547D7BEE59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224604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6B12235-96EF-4087-8B1B-F1878A7C4B2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96957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hyperlink" Target="https://it-kariera.mon.bg/e-learnin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5.jpeg"/><Relationship Id="rId4" Type="http://schemas.openxmlformats.org/officeDocument/2006/relationships/image" Target="../media/image22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2812" y="457200"/>
            <a:ext cx="10577299" cy="788071"/>
          </a:xfrm>
        </p:spPr>
        <p:txBody>
          <a:bodyPr>
            <a:normAutofit/>
          </a:bodyPr>
          <a:lstStyle/>
          <a:p>
            <a:r>
              <a:rPr lang="bg-BG" altLang="en-US" dirty="0">
                <a:latin typeface="+mn-ea"/>
              </a:rPr>
              <a:t>Бройни системи</a:t>
            </a:r>
            <a:endParaRPr lang="x-none" altLang="en-US" dirty="0">
              <a:latin typeface="+mn-ea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8012" y="1554117"/>
            <a:ext cx="10882098" cy="803801"/>
          </a:xfrm>
        </p:spPr>
        <p:txBody>
          <a:bodyPr>
            <a:normAutofit fontScale="82500" lnSpcReduction="10000"/>
          </a:bodyPr>
          <a:lstStyle/>
          <a:p>
            <a:r>
              <a:rPr lang="bg-BG" altLang="en-US" dirty="0">
                <a:latin typeface="+mn-ea"/>
              </a:rPr>
              <a:t>Преобразуване от една бройна система в друга</a:t>
            </a:r>
            <a:endParaRPr lang="x-none" altLang="en-US" dirty="0">
              <a:latin typeface="+mn-ea"/>
            </a:endParaRPr>
          </a:p>
        </p:txBody>
      </p:sp>
      <p:pic>
        <p:nvPicPr>
          <p:cNvPr id="15" name="Picture 14" descr="http://upload.wikimedia.org/wikipedia/commons/2/2c/Seven_segment_display-galle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091" y="2666764"/>
            <a:ext cx="1360681" cy="169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pixabay.com/static/uploads/photo/2013/02/26/05/28/binary-86218_6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936" y="2601827"/>
            <a:ext cx="2402804" cy="169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encrypted-tbn1.gstatic.com/images?q=tbn:ANd9GcT_JWs5i3Xa5FIBW18TxgTpc_Rv45-GeWuY09P6vO8sUWEjqA9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2" y="4542716"/>
            <a:ext cx="3393960" cy="169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611887E-914F-4C01-A3D4-7AFA392485BC}"/>
              </a:ext>
            </a:extLst>
          </p:cNvPr>
          <p:cNvSpPr txBox="1"/>
          <p:nvPr/>
        </p:nvSpPr>
        <p:spPr>
          <a:xfrm rot="1839686">
            <a:off x="4830491" y="3657125"/>
            <a:ext cx="233096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Програмиране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098749-9B40-49D3-A1D0-6264779A1198}"/>
              </a:ext>
            </a:extLst>
          </p:cNvPr>
          <p:cNvGrpSpPr/>
          <p:nvPr/>
        </p:nvGrpSpPr>
        <p:grpSpPr>
          <a:xfrm>
            <a:off x="760412" y="3583505"/>
            <a:ext cx="5043827" cy="2524722"/>
            <a:chOff x="745783" y="3624633"/>
            <a:chExt cx="5043827" cy="2524722"/>
          </a:xfrm>
        </p:grpSpPr>
        <p:pic>
          <p:nvPicPr>
            <p:cNvPr id="30" name="Picture 29" descr="http://softuni.bg">
              <a:extLst>
                <a:ext uri="{FF2B5EF4-FFF2-40B4-BE49-F238E27FC236}">
                  <a16:creationId xmlns:a16="http://schemas.microsoft.com/office/drawing/2014/main" id="{16881913-DF02-42E4-9EBC-E141DC7DC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pic>
          <p:nvPicPr>
            <p:cNvPr id="31" name="Picture 4" title="CC-BY-NC-SA License">
              <a:hlinkClick r:id="rId7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AAEE9D08-9825-4F96-99D4-A7ED93616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32" name="Text Placeholder 7">
              <a:extLst>
                <a:ext uri="{FF2B5EF4-FFF2-40B4-BE49-F238E27FC236}">
                  <a16:creationId xmlns:a16="http://schemas.microsoft.com/office/drawing/2014/main" id="{34F06293-DF9A-40A6-931B-669DD95C137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 dirty="0"/>
                <a:t> екип</a:t>
              </a:r>
            </a:p>
          </p:txBody>
        </p:sp>
        <p:sp>
          <p:nvSpPr>
            <p:cNvPr id="33" name="Text Placeholder 10">
              <a:extLst>
                <a:ext uri="{FF2B5EF4-FFF2-40B4-BE49-F238E27FC236}">
                  <a16:creationId xmlns:a16="http://schemas.microsoft.com/office/drawing/2014/main" id="{72B03FE8-C6E4-4509-A840-9BD557107EE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dirty="0"/>
                <a:t>Обучение за ИТ кариера</a:t>
              </a:r>
            </a:p>
          </p:txBody>
        </p:sp>
        <p:sp>
          <p:nvSpPr>
            <p:cNvPr id="34" name="Text Placeholder 11">
              <a:extLst>
                <a:ext uri="{FF2B5EF4-FFF2-40B4-BE49-F238E27FC236}">
                  <a16:creationId xmlns:a16="http://schemas.microsoft.com/office/drawing/2014/main" id="{87DCEA06-2201-42A9-A72A-4DA1675B715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hlinkClick r:id="rId9"/>
                </a:rPr>
                <a:t>https://it-kariera.mon.bg/e-learning/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453932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282575" algn="l"/>
                <a:tab pos="1798638" algn="l"/>
                <a:tab pos="3406775" algn="l"/>
                <a:tab pos="5024438" algn="l"/>
              </a:tabLst>
            </a:pPr>
            <a:r>
              <a:rPr lang="bg-BG" altLang="he-IL" dirty="0">
                <a:solidFill>
                  <a:schemeClr val="tx2">
                    <a:lumMod val="75000"/>
                  </a:schemeClr>
                </a:solidFill>
              </a:rPr>
              <a:t>Умножаваме</a:t>
            </a:r>
            <a:r>
              <a:rPr lang="en-US" altLang="he-IL" dirty="0"/>
              <a:t> </a:t>
            </a:r>
            <a:r>
              <a:rPr lang="bg-BG" altLang="he-IL" dirty="0"/>
              <a:t>всяка цифра по </a:t>
            </a:r>
            <a:r>
              <a:rPr lang="bg-BG" altLang="he-IL" dirty="0">
                <a:solidFill>
                  <a:schemeClr val="tx2">
                    <a:lumMod val="75000"/>
                  </a:schemeClr>
                </a:solidFill>
              </a:rPr>
              <a:t>основата</a:t>
            </a:r>
            <a:r>
              <a:rPr lang="bg-BG" altLang="he-IL" dirty="0"/>
              <a:t> </a:t>
            </a:r>
            <a:r>
              <a:rPr lang="bg-BG" altLang="he-IL" dirty="0">
                <a:solidFill>
                  <a:schemeClr val="tx2">
                    <a:lumMod val="75000"/>
                  </a:schemeClr>
                </a:solidFill>
              </a:rPr>
              <a:t>на</a:t>
            </a:r>
            <a:r>
              <a:rPr lang="bg-BG" altLang="he-IL" dirty="0"/>
              <a:t> </a:t>
            </a:r>
            <a:r>
              <a:rPr lang="bg-BG" altLang="he-IL" dirty="0">
                <a:solidFill>
                  <a:schemeClr val="tx2">
                    <a:lumMod val="75000"/>
                  </a:schemeClr>
                </a:solidFill>
              </a:rPr>
              <a:t>съответния</a:t>
            </a:r>
            <a:r>
              <a:rPr lang="bg-BG" altLang="he-IL" dirty="0"/>
              <a:t> </a:t>
            </a:r>
            <a:r>
              <a:rPr lang="bg-BG" altLang="he-IL" dirty="0">
                <a:solidFill>
                  <a:schemeClr val="tx2">
                    <a:lumMod val="75000"/>
                  </a:schemeClr>
                </a:solidFill>
              </a:rPr>
              <a:t>степенен показател</a:t>
            </a:r>
            <a:r>
              <a:rPr lang="en-US" altLang="he-IL" dirty="0"/>
              <a:t>:</a:t>
            </a:r>
            <a:endParaRPr lang="en-US" altLang="he-IL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1800"/>
              </a:spcBef>
              <a:tabLst>
                <a:tab pos="282575" algn="l"/>
                <a:tab pos="1798638" algn="l"/>
                <a:tab pos="3316288" algn="l"/>
                <a:tab pos="4933950" algn="l"/>
              </a:tabLst>
            </a:pPr>
            <a:r>
              <a:rPr lang="en-US" altLang="he-IL" noProof="1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</a:t>
            </a:r>
            <a:r>
              <a:rPr lang="en-US" altLang="he-IL" noProof="1">
                <a:solidFill>
                  <a:schemeClr val="accent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en-US" altLang="he-IL" baseline="-16000" noProof="1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hex</a:t>
            </a:r>
            <a:r>
              <a:rPr lang="bg-BG" altLang="he-IL" baseline="-16000" noProof="1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he-IL" noProof="1">
                <a:latin typeface="Consolas" pitchFamily="49" charset="0"/>
                <a:cs typeface="Consolas" pitchFamily="49" charset="0"/>
              </a:rPr>
              <a:t>=</a:t>
            </a:r>
            <a:r>
              <a:rPr lang="en-US" altLang="he-IL" noProof="1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he-IL" noProof="1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noProof="1">
                <a:latin typeface="Consolas" pitchFamily="49" charset="0"/>
                <a:cs typeface="Consolas" pitchFamily="49" charset="0"/>
              </a:rPr>
              <a:t>*16</a:t>
            </a:r>
            <a:r>
              <a:rPr lang="en-US" altLang="he-IL" baseline="30000" noProof="1">
                <a:latin typeface="Consolas" pitchFamily="49" charset="0"/>
                <a:cs typeface="Consolas" pitchFamily="49" charset="0"/>
              </a:rPr>
              <a:t>2 </a:t>
            </a:r>
            <a:r>
              <a:rPr lang="en-US" altLang="he-IL" noProof="1">
                <a:latin typeface="Consolas" pitchFamily="49" charset="0"/>
                <a:cs typeface="Consolas" pitchFamily="49" charset="0"/>
              </a:rPr>
              <a:t>+ </a:t>
            </a:r>
            <a:r>
              <a:rPr lang="en-US" altLang="he-IL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15</a:t>
            </a:r>
            <a:r>
              <a:rPr lang="en-US" altLang="he-IL" noProof="1">
                <a:latin typeface="Consolas" pitchFamily="49" charset="0"/>
                <a:cs typeface="Consolas" pitchFamily="49" charset="0"/>
              </a:rPr>
              <a:t>*16</a:t>
            </a:r>
            <a:r>
              <a:rPr lang="en-US" altLang="he-IL" baseline="30000" noProof="1"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noProof="1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noProof="1">
                <a:solidFill>
                  <a:schemeClr val="accent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en-US" altLang="he-IL" noProof="1">
                <a:latin typeface="Consolas" pitchFamily="49" charset="0"/>
                <a:cs typeface="Consolas" pitchFamily="49" charset="0"/>
              </a:rPr>
              <a:t>*16</a:t>
            </a:r>
            <a:r>
              <a:rPr lang="en-US" altLang="he-IL" baseline="30000" noProof="1">
                <a:latin typeface="Consolas" pitchFamily="49" charset="0"/>
                <a:cs typeface="Consolas" pitchFamily="49" charset="0"/>
              </a:rPr>
              <a:t>0</a:t>
            </a:r>
            <a:r>
              <a:rPr lang="en-US" altLang="he-IL" noProof="1">
                <a:latin typeface="Consolas" pitchFamily="49" charset="0"/>
                <a:cs typeface="Consolas" pitchFamily="49" charset="0"/>
              </a:rPr>
              <a:t> =</a:t>
            </a:r>
            <a:endParaRPr lang="bg-BG" altLang="he-IL" noProof="1">
              <a:latin typeface="Consolas" pitchFamily="49" charset="0"/>
              <a:cs typeface="Consolas" pitchFamily="49" charset="0"/>
            </a:endParaRPr>
          </a:p>
          <a:p>
            <a:pPr lvl="1">
              <a:lnSpc>
                <a:spcPct val="100000"/>
              </a:lnSpc>
              <a:buNone/>
              <a:tabLst>
                <a:tab pos="282575" algn="l"/>
                <a:tab pos="1798638" algn="l"/>
                <a:tab pos="3316288" algn="l"/>
                <a:tab pos="4933950" algn="l"/>
              </a:tabLst>
            </a:pPr>
            <a:r>
              <a:rPr lang="bg-BG" altLang="he-IL" noProof="1">
                <a:latin typeface="Consolas" pitchFamily="49" charset="0"/>
                <a:cs typeface="Consolas" pitchFamily="49" charset="0"/>
              </a:rPr>
              <a:t>		=</a:t>
            </a:r>
            <a:r>
              <a:rPr lang="en-US" altLang="he-IL" noProof="1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he-IL" noProof="1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noProof="1">
                <a:latin typeface="Consolas" pitchFamily="49" charset="0"/>
                <a:cs typeface="Consolas" pitchFamily="49" charset="0"/>
              </a:rPr>
              <a:t>*256 +</a:t>
            </a:r>
            <a:r>
              <a:rPr lang="bg-BG" altLang="he-IL" noProof="1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he-IL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15</a:t>
            </a:r>
            <a:r>
              <a:rPr lang="en-US" altLang="he-IL" noProof="1">
                <a:latin typeface="Consolas" pitchFamily="49" charset="0"/>
                <a:cs typeface="Consolas" pitchFamily="49" charset="0"/>
              </a:rPr>
              <a:t>*16 + </a:t>
            </a:r>
            <a:r>
              <a:rPr lang="en-US" altLang="he-IL" noProof="1">
                <a:solidFill>
                  <a:schemeClr val="accent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en-US" altLang="he-IL" noProof="1">
                <a:latin typeface="Consolas" pitchFamily="49" charset="0"/>
                <a:cs typeface="Consolas" pitchFamily="49" charset="0"/>
              </a:rPr>
              <a:t>*1 =</a:t>
            </a:r>
            <a:endParaRPr lang="bg-BG" altLang="he-IL" noProof="1">
              <a:latin typeface="Consolas" pitchFamily="49" charset="0"/>
              <a:cs typeface="Consolas" pitchFamily="49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None/>
              <a:tabLst>
                <a:tab pos="282575" algn="l"/>
                <a:tab pos="1798638" algn="l"/>
                <a:tab pos="3316288" algn="l"/>
                <a:tab pos="4933950" algn="l"/>
              </a:tabLst>
            </a:pPr>
            <a:r>
              <a:rPr lang="bg-BG" altLang="he-IL" noProof="1">
                <a:latin typeface="Consolas" pitchFamily="49" charset="0"/>
                <a:cs typeface="Consolas" pitchFamily="49" charset="0"/>
              </a:rPr>
              <a:t>		=</a:t>
            </a:r>
            <a:r>
              <a:rPr lang="bg-BG" altLang="he-IL" noProof="1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he-IL" noProof="1">
                <a:latin typeface="Consolas" pitchFamily="49" charset="0"/>
                <a:cs typeface="Consolas" pitchFamily="49" charset="0"/>
              </a:rPr>
              <a:t>500</a:t>
            </a:r>
            <a:r>
              <a:rPr lang="en-US" altLang="he-IL" baseline="-16000" noProof="1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d</a:t>
            </a:r>
            <a:endParaRPr lang="en-US" altLang="he-IL" baseline="-16000" noProof="1">
              <a:latin typeface="Consolas" pitchFamily="49" charset="0"/>
              <a:cs typeface="Consolas" pitchFamily="49" charset="0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  <a:tabLst>
                <a:tab pos="282575" algn="l"/>
                <a:tab pos="1798638" algn="l"/>
                <a:tab pos="3406775" algn="l"/>
                <a:tab pos="5024438" algn="l"/>
              </a:tabLst>
            </a:pPr>
            <a:r>
              <a:rPr lang="en-US" altLang="he-IL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</a:t>
            </a:r>
            <a:r>
              <a:rPr lang="en-US" altLang="he-IL" noProof="1">
                <a:solidFill>
                  <a:schemeClr val="accent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F</a:t>
            </a:r>
            <a:r>
              <a:rPr lang="en-US" altLang="he-IL" baseline="-18000" noProof="1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hex</a:t>
            </a:r>
            <a:r>
              <a:rPr lang="bg-BG" altLang="he-IL" baseline="-18000" noProof="1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he-IL" noProof="1">
                <a:latin typeface="Consolas" pitchFamily="49" charset="0"/>
                <a:cs typeface="Consolas" pitchFamily="49" charset="0"/>
              </a:rPr>
              <a:t>= </a:t>
            </a:r>
            <a:r>
              <a:rPr lang="en-US" altLang="he-IL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15</a:t>
            </a:r>
            <a:r>
              <a:rPr lang="en-US" altLang="he-IL" noProof="1">
                <a:latin typeface="Consolas" pitchFamily="49" charset="0"/>
                <a:cs typeface="Consolas" pitchFamily="49" charset="0"/>
              </a:rPr>
              <a:t>*16</a:t>
            </a:r>
            <a:r>
              <a:rPr lang="en-US" altLang="he-IL" baseline="30000" noProof="1"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noProof="1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noProof="1">
                <a:solidFill>
                  <a:schemeClr val="accent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15</a:t>
            </a:r>
            <a:r>
              <a:rPr lang="en-US" altLang="he-IL" noProof="1">
                <a:latin typeface="Consolas" pitchFamily="49" charset="0"/>
                <a:cs typeface="Consolas" pitchFamily="49" charset="0"/>
              </a:rPr>
              <a:t>*16</a:t>
            </a:r>
            <a:r>
              <a:rPr lang="en-US" altLang="he-IL" baseline="30000" noProof="1">
                <a:latin typeface="Consolas" pitchFamily="49" charset="0"/>
                <a:cs typeface="Consolas" pitchFamily="49" charset="0"/>
              </a:rPr>
              <a:t>0</a:t>
            </a:r>
            <a:r>
              <a:rPr lang="en-US" altLang="he-IL" noProof="1">
                <a:latin typeface="Consolas" pitchFamily="49" charset="0"/>
                <a:cs typeface="Consolas" pitchFamily="49" charset="0"/>
              </a:rPr>
              <a:t> = </a:t>
            </a:r>
            <a:r>
              <a:rPr lang="en-US" altLang="he-IL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240</a:t>
            </a:r>
            <a:r>
              <a:rPr lang="en-US" altLang="he-IL" noProof="1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noProof="1">
                <a:solidFill>
                  <a:schemeClr val="accent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15</a:t>
            </a:r>
            <a:r>
              <a:rPr lang="en-US" altLang="he-IL" noProof="1">
                <a:latin typeface="Consolas" pitchFamily="49" charset="0"/>
                <a:cs typeface="Consolas" pitchFamily="49" charset="0"/>
              </a:rPr>
              <a:t> =</a:t>
            </a:r>
            <a:endParaRPr lang="bg-BG" altLang="he-IL" noProof="1">
              <a:latin typeface="Consolas" pitchFamily="49" charset="0"/>
              <a:cs typeface="Consolas" pitchFamily="49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None/>
              <a:tabLst>
                <a:tab pos="282575" algn="l"/>
                <a:tab pos="1798638" algn="l"/>
                <a:tab pos="3316288" algn="l"/>
                <a:tab pos="4933950" algn="l"/>
              </a:tabLst>
            </a:pPr>
            <a:r>
              <a:rPr lang="bg-BG" altLang="he-IL" noProof="1">
                <a:latin typeface="Consolas" pitchFamily="49" charset="0"/>
                <a:cs typeface="Consolas" pitchFamily="49" charset="0"/>
              </a:rPr>
              <a:t>		= 25</a:t>
            </a:r>
            <a:r>
              <a:rPr lang="en-US" altLang="he-IL" noProof="1">
                <a:latin typeface="Consolas" pitchFamily="49" charset="0"/>
                <a:cs typeface="Consolas" pitchFamily="49" charset="0"/>
              </a:rPr>
              <a:t>5</a:t>
            </a:r>
            <a:r>
              <a:rPr lang="en-US" altLang="he-IL" baseline="-16000" noProof="1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d</a:t>
            </a:r>
            <a:endParaRPr lang="en-US" altLang="he-IL" baseline="-16000" noProof="1">
              <a:latin typeface="Consolas" pitchFamily="49" charset="0"/>
              <a:cs typeface="Consolas" pitchFamily="49" charset="0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  <a:tabLst>
                <a:tab pos="282575" algn="l"/>
                <a:tab pos="1798638" algn="l"/>
                <a:tab pos="3406775" algn="l"/>
                <a:tab pos="5024438" algn="l"/>
              </a:tabLst>
            </a:pPr>
            <a:r>
              <a:rPr lang="en-US" altLang="he-IL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1D</a:t>
            </a:r>
            <a:r>
              <a:rPr lang="en-US" altLang="he-IL" baseline="-18000" noProof="1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hex</a:t>
            </a:r>
            <a:r>
              <a:rPr lang="bg-BG" altLang="he-IL" baseline="-18000" noProof="1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he-IL" noProof="1">
                <a:latin typeface="Consolas" pitchFamily="49" charset="0"/>
                <a:cs typeface="Consolas" pitchFamily="49" charset="0"/>
              </a:rPr>
              <a:t>= </a:t>
            </a:r>
            <a:r>
              <a:rPr lang="en-US" altLang="he-IL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noProof="1">
                <a:latin typeface="Consolas" pitchFamily="49" charset="0"/>
                <a:cs typeface="Consolas" pitchFamily="49" charset="0"/>
              </a:rPr>
              <a:t>*16</a:t>
            </a:r>
            <a:r>
              <a:rPr lang="en-US" altLang="he-IL" baseline="30000" noProof="1"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noProof="1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noProof="1">
                <a:solidFill>
                  <a:schemeClr val="accent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13</a:t>
            </a:r>
            <a:r>
              <a:rPr lang="en-US" altLang="he-IL" noProof="1">
                <a:latin typeface="Consolas" pitchFamily="49" charset="0"/>
                <a:cs typeface="Consolas" pitchFamily="49" charset="0"/>
              </a:rPr>
              <a:t>*16</a:t>
            </a:r>
            <a:r>
              <a:rPr lang="en-US" altLang="he-IL" baseline="30000" noProof="1">
                <a:latin typeface="Consolas" pitchFamily="49" charset="0"/>
                <a:cs typeface="Consolas" pitchFamily="49" charset="0"/>
              </a:rPr>
              <a:t>0</a:t>
            </a:r>
            <a:r>
              <a:rPr lang="en-US" altLang="he-IL" noProof="1">
                <a:latin typeface="Consolas" pitchFamily="49" charset="0"/>
                <a:cs typeface="Consolas" pitchFamily="49" charset="0"/>
              </a:rPr>
              <a:t> = </a:t>
            </a:r>
            <a:r>
              <a:rPr lang="en-US" altLang="he-IL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16</a:t>
            </a:r>
            <a:r>
              <a:rPr lang="en-US" altLang="he-IL" noProof="1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noProof="1">
                <a:solidFill>
                  <a:schemeClr val="accent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13</a:t>
            </a:r>
            <a:r>
              <a:rPr lang="en-US" altLang="he-IL" noProof="1">
                <a:latin typeface="Consolas" pitchFamily="49" charset="0"/>
                <a:cs typeface="Consolas" pitchFamily="49" charset="0"/>
              </a:rPr>
              <a:t> =</a:t>
            </a:r>
            <a:endParaRPr lang="bg-BG" altLang="he-IL" noProof="1">
              <a:latin typeface="Consolas" pitchFamily="49" charset="0"/>
              <a:cs typeface="Consolas" pitchFamily="49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None/>
              <a:tabLst>
                <a:tab pos="282575" algn="l"/>
                <a:tab pos="1798638" algn="l"/>
                <a:tab pos="3406775" algn="l"/>
                <a:tab pos="5024438" algn="l"/>
              </a:tabLst>
            </a:pPr>
            <a:r>
              <a:rPr lang="bg-BG" altLang="he-IL" noProof="1">
                <a:latin typeface="Consolas" pitchFamily="49" charset="0"/>
                <a:cs typeface="Consolas" pitchFamily="49" charset="0"/>
              </a:rPr>
              <a:t>		= </a:t>
            </a:r>
            <a:r>
              <a:rPr lang="en-US" altLang="he-IL" noProof="1">
                <a:latin typeface="Consolas" pitchFamily="49" charset="0"/>
                <a:cs typeface="Consolas" pitchFamily="49" charset="0"/>
              </a:rPr>
              <a:t>29</a:t>
            </a:r>
            <a:r>
              <a:rPr lang="en-US" altLang="he-IL" baseline="-16000" noProof="1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d</a:t>
            </a:r>
            <a:endParaRPr lang="en-US" altLang="he-IL" noProof="1">
              <a:latin typeface="Consolas" pitchFamily="49" charset="0"/>
              <a:cs typeface="Consolas" pitchFamily="49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None/>
              <a:tabLst>
                <a:tab pos="282575" algn="l"/>
                <a:tab pos="1798638" algn="l"/>
                <a:tab pos="3406775" algn="l"/>
                <a:tab pos="5024438" algn="l"/>
              </a:tabLst>
            </a:pPr>
            <a:endParaRPr lang="en-US" altLang="he-IL" noProof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Преобразуване на числа от шестнадесетична към десетична БС</a:t>
            </a:r>
            <a:endParaRPr lang="en-GB" dirty="0"/>
          </a:p>
        </p:txBody>
      </p:sp>
      <p:pic>
        <p:nvPicPr>
          <p:cNvPr id="6" name="Picture 1" descr="C:\Trash\convert.pn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lum bright="10000" contrast="10000"/>
          </a:blip>
          <a:srcRect/>
          <a:stretch>
            <a:fillRect/>
          </a:stretch>
        </p:blipFill>
        <p:spPr bwMode="auto">
          <a:xfrm rot="265311">
            <a:off x="9618261" y="2576644"/>
            <a:ext cx="1706975" cy="2526323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72DA95BF-A769-4375-8E1D-9B3658D9B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63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bg-BG" altLang="he-IL" dirty="0"/>
              <a:t>Делим на 16 и прибавяме остатъците в обратен ред</a:t>
            </a:r>
            <a:endParaRPr lang="en-US" altLang="he-I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Преобразуване на числа от десетична към шестнадесетична БС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219201" y="2362200"/>
            <a:ext cx="4113211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he-IL" sz="3200" dirty="0">
                <a:latin typeface="Consolas" pitchFamily="49" charset="0"/>
                <a:cs typeface="Consolas" pitchFamily="49" charset="0"/>
              </a:rPr>
              <a:t>500/16 = 31 (4)</a:t>
            </a:r>
          </a:p>
          <a:p>
            <a:pPr>
              <a:lnSpc>
                <a:spcPct val="10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he-IL" sz="3200" dirty="0">
                <a:latin typeface="Consolas" pitchFamily="49" charset="0"/>
                <a:cs typeface="Consolas" pitchFamily="49" charset="0"/>
              </a:rPr>
              <a:t>31/16  = 1  (F)</a:t>
            </a:r>
            <a:endParaRPr lang="en-US" altLang="he-IL" sz="3200" baseline="-18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he-IL" sz="3200" dirty="0">
                <a:latin typeface="Consolas" pitchFamily="49" charset="0"/>
                <a:cs typeface="Consolas" pitchFamily="49" charset="0"/>
              </a:rPr>
              <a:t>1/16   = 0  (1)</a:t>
            </a:r>
            <a:endParaRPr lang="en-US" altLang="he-IL" sz="3200" dirty="0"/>
          </a:p>
        </p:txBody>
      </p:sp>
      <p:sp>
        <p:nvSpPr>
          <p:cNvPr id="3" name="Rectangle 2"/>
          <p:cNvSpPr/>
          <p:nvPr/>
        </p:nvSpPr>
        <p:spPr>
          <a:xfrm>
            <a:off x="1746485" y="5416686"/>
            <a:ext cx="28216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he-IL" sz="3200" dirty="0">
                <a:latin typeface="Consolas" pitchFamily="49" charset="0"/>
                <a:cs typeface="Consolas" pitchFamily="49" charset="0"/>
              </a:rPr>
              <a:t>500</a:t>
            </a:r>
            <a:r>
              <a:rPr lang="en-US" altLang="he-IL" sz="3200" baseline="-18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cs typeface="Consolas" pitchFamily="49" charset="0"/>
              </a:rPr>
              <a:t>d</a:t>
            </a:r>
            <a:r>
              <a:rPr lang="en-US" altLang="he-IL" sz="3200" dirty="0">
                <a:latin typeface="Consolas" pitchFamily="49" charset="0"/>
                <a:cs typeface="Consolas" pitchFamily="49" charset="0"/>
              </a:rPr>
              <a:t> = 1F4</a:t>
            </a:r>
            <a:r>
              <a:rPr lang="en-US" altLang="he-IL" sz="3200" baseline="-18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cs typeface="Consolas" pitchFamily="49" charset="0"/>
              </a:rPr>
              <a:t>hex</a:t>
            </a:r>
            <a:endParaRPr lang="en-GB" sz="3200" dirty="0"/>
          </a:p>
        </p:txBody>
      </p:sp>
      <p:pic>
        <p:nvPicPr>
          <p:cNvPr id="10248" name="Picture 8" descr="File:Hexadecimal multiplication tabl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353" y="2097741"/>
            <a:ext cx="4226859" cy="422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4"/>
          <p:cNvSpPr>
            <a:spLocks noChangeShapeType="1"/>
          </p:cNvSpPr>
          <p:nvPr/>
        </p:nvSpPr>
        <p:spPr bwMode="auto">
          <a:xfrm rot="5400000" flipV="1">
            <a:off x="2359026" y="4727575"/>
            <a:ext cx="1225550" cy="0"/>
          </a:xfrm>
          <a:prstGeom prst="line">
            <a:avLst/>
          </a:prstGeom>
          <a:noFill/>
          <a:ln w="571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B13D9046-2EC1-4FA6-A712-52095AD1E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29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altLang="en-US" dirty="0">
                <a:solidFill>
                  <a:srgbClr val="FFC000"/>
                </a:solidFill>
              </a:rPr>
              <a:t>Лесно </a:t>
            </a:r>
            <a:r>
              <a:rPr lang="ru-RU" altLang="en-US" dirty="0"/>
              <a:t>преобразуване</a:t>
            </a:r>
            <a:r>
              <a:rPr lang="ru-RU" altLang="en-US" dirty="0">
                <a:solidFill>
                  <a:srgbClr val="FFC000"/>
                </a:solidFill>
              </a:rPr>
              <a:t> </a:t>
            </a:r>
            <a:r>
              <a:rPr lang="ru-RU" altLang="en-US" dirty="0"/>
              <a:t>на</a:t>
            </a:r>
            <a:r>
              <a:rPr lang="ru-RU" altLang="en-US" dirty="0">
                <a:solidFill>
                  <a:srgbClr val="FFC000"/>
                </a:solidFill>
              </a:rPr>
              <a:t> двоично </a:t>
            </a:r>
            <a:r>
              <a:rPr lang="ru-RU" altLang="en-US" dirty="0"/>
              <a:t>число</a:t>
            </a:r>
            <a:r>
              <a:rPr lang="ru-RU" altLang="en-US" dirty="0">
                <a:solidFill>
                  <a:srgbClr val="FFC000"/>
                </a:solidFill>
              </a:rPr>
              <a:t> в шестнадесетично</a:t>
            </a:r>
          </a:p>
          <a:p>
            <a:pPr lvl="1">
              <a:lnSpc>
                <a:spcPct val="100000"/>
              </a:lnSpc>
            </a:pPr>
            <a:r>
              <a:rPr lang="bg-BG" altLang="en-US" dirty="0"/>
              <a:t>Всяка</a:t>
            </a:r>
            <a:r>
              <a:rPr lang="en-US" altLang="en-US" dirty="0"/>
              <a:t> </a:t>
            </a:r>
            <a:r>
              <a:rPr lang="bg-BG" altLang="en-US" dirty="0">
                <a:solidFill>
                  <a:srgbClr val="FFC000"/>
                </a:solidFill>
              </a:rPr>
              <a:t>шестнадесетична цифра </a:t>
            </a:r>
            <a:r>
              <a:rPr lang="bg-BG" altLang="en-US" dirty="0"/>
              <a:t>отговаря на </a:t>
            </a:r>
            <a:r>
              <a:rPr lang="en-US" altLang="en-US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en-US" altLang="en-US" dirty="0">
                <a:solidFill>
                  <a:srgbClr val="FFC000"/>
                </a:solidFill>
              </a:rPr>
              <a:t> </a:t>
            </a:r>
            <a:r>
              <a:rPr lang="bg-BG" altLang="en-US" dirty="0">
                <a:solidFill>
                  <a:srgbClr val="FFC000"/>
                </a:solidFill>
              </a:rPr>
              <a:t>двоични цифри</a:t>
            </a:r>
            <a:r>
              <a:rPr lang="en-US" altLang="en-US" dirty="0"/>
              <a:t>:</a:t>
            </a:r>
            <a:endParaRPr lang="bg-BG" altLang="en-US" dirty="0"/>
          </a:p>
          <a:p>
            <a:pPr lvl="1">
              <a:lnSpc>
                <a:spcPct val="100000"/>
              </a:lnSpc>
            </a:pPr>
            <a:r>
              <a:rPr lang="bg-BG" altLang="en-US" dirty="0"/>
              <a:t>Работи двупосочно</a:t>
            </a:r>
          </a:p>
          <a:p>
            <a:pPr lvl="1">
              <a:lnSpc>
                <a:spcPct val="100000"/>
              </a:lnSpc>
            </a:pPr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Преобразуване на числа от шестнадесетична в двоична БС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360612" y="3089970"/>
            <a:ext cx="6858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buFontTx/>
              <a:buNone/>
              <a:tabLst>
                <a:tab pos="1798638" algn="l"/>
                <a:tab pos="4210050" algn="l"/>
              </a:tabLst>
            </a:pPr>
            <a:r>
              <a:rPr lang="en-US" altLang="en-US" sz="2800" dirty="0">
                <a:latin typeface="Consolas" pitchFamily="49" charset="0"/>
                <a:cs typeface="Consolas" pitchFamily="49" charset="0"/>
              </a:rPr>
              <a:t>0x0 = 0000	0x8 = 1000</a:t>
            </a:r>
            <a:br>
              <a:rPr lang="en-US" altLang="en-US" sz="2800" dirty="0">
                <a:latin typeface="Consolas" pitchFamily="49" charset="0"/>
                <a:cs typeface="Consolas" pitchFamily="49" charset="0"/>
              </a:rPr>
            </a:br>
            <a:r>
              <a:rPr lang="en-US" altLang="en-US" sz="2800" dirty="0">
                <a:latin typeface="Consolas" pitchFamily="49" charset="0"/>
                <a:cs typeface="Consolas" pitchFamily="49" charset="0"/>
              </a:rPr>
              <a:t>0x1 = 0001</a:t>
            </a:r>
            <a:r>
              <a:rPr lang="bg-BG" altLang="en-US" sz="28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 sz="2800" dirty="0">
                <a:latin typeface="Consolas" pitchFamily="49" charset="0"/>
                <a:cs typeface="Consolas" pitchFamily="49" charset="0"/>
              </a:rPr>
              <a:t>0x9 = 1001</a:t>
            </a:r>
            <a:br>
              <a:rPr lang="en-US" altLang="en-US" sz="2800" dirty="0">
                <a:latin typeface="Consolas" pitchFamily="49" charset="0"/>
                <a:cs typeface="Consolas" pitchFamily="49" charset="0"/>
              </a:rPr>
            </a:br>
            <a:r>
              <a:rPr lang="en-US" altLang="en-US" sz="2800" dirty="0">
                <a:latin typeface="Consolas" pitchFamily="49" charset="0"/>
                <a:cs typeface="Consolas" pitchFamily="49" charset="0"/>
              </a:rPr>
              <a:t>0x2 = 0010</a:t>
            </a:r>
            <a:r>
              <a:rPr lang="bg-BG" altLang="en-US" sz="28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 sz="2800" dirty="0">
                <a:latin typeface="Consolas" pitchFamily="49" charset="0"/>
                <a:cs typeface="Consolas" pitchFamily="49" charset="0"/>
              </a:rPr>
              <a:t>0xA = 1010</a:t>
            </a:r>
            <a:br>
              <a:rPr lang="en-US" altLang="en-US" sz="2800" dirty="0">
                <a:latin typeface="Consolas" pitchFamily="49" charset="0"/>
                <a:cs typeface="Consolas" pitchFamily="49" charset="0"/>
              </a:rPr>
            </a:br>
            <a:r>
              <a:rPr lang="en-US" altLang="en-US" sz="2800" dirty="0">
                <a:latin typeface="Consolas" pitchFamily="49" charset="0"/>
                <a:cs typeface="Consolas" pitchFamily="49" charset="0"/>
              </a:rPr>
              <a:t>0x3 = 0011</a:t>
            </a:r>
            <a:r>
              <a:rPr lang="bg-BG" altLang="en-US" sz="28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 sz="2800" dirty="0">
                <a:latin typeface="Consolas" pitchFamily="49" charset="0"/>
                <a:cs typeface="Consolas" pitchFamily="49" charset="0"/>
              </a:rPr>
              <a:t>0xB = 1011</a:t>
            </a:r>
            <a:br>
              <a:rPr lang="en-US" altLang="en-US" sz="2800" dirty="0">
                <a:latin typeface="Consolas" pitchFamily="49" charset="0"/>
                <a:cs typeface="Consolas" pitchFamily="49" charset="0"/>
              </a:rPr>
            </a:br>
            <a:r>
              <a:rPr lang="en-US" altLang="en-US" sz="2800" dirty="0">
                <a:latin typeface="Consolas" pitchFamily="49" charset="0"/>
                <a:cs typeface="Consolas" pitchFamily="49" charset="0"/>
              </a:rPr>
              <a:t>0x4 = 0100	0xC = 1100</a:t>
            </a:r>
            <a:br>
              <a:rPr lang="en-US" altLang="en-US" sz="2800" dirty="0">
                <a:latin typeface="Consolas" pitchFamily="49" charset="0"/>
                <a:cs typeface="Consolas" pitchFamily="49" charset="0"/>
              </a:rPr>
            </a:br>
            <a:r>
              <a:rPr lang="en-US" altLang="en-US" sz="2800" dirty="0">
                <a:latin typeface="Consolas" pitchFamily="49" charset="0"/>
                <a:cs typeface="Consolas" pitchFamily="49" charset="0"/>
              </a:rPr>
              <a:t>0x5 = 0101</a:t>
            </a:r>
            <a:r>
              <a:rPr lang="bg-BG" altLang="en-US" sz="28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 sz="2800" dirty="0">
                <a:latin typeface="Consolas" pitchFamily="49" charset="0"/>
                <a:cs typeface="Consolas" pitchFamily="49" charset="0"/>
              </a:rPr>
              <a:t>0xD = 1101</a:t>
            </a:r>
            <a:br>
              <a:rPr lang="en-US" altLang="en-US" sz="2800" dirty="0">
                <a:latin typeface="Consolas" pitchFamily="49" charset="0"/>
                <a:cs typeface="Consolas" pitchFamily="49" charset="0"/>
              </a:rPr>
            </a:br>
            <a:r>
              <a:rPr lang="en-US" altLang="en-US" sz="2800" dirty="0">
                <a:latin typeface="Consolas" pitchFamily="49" charset="0"/>
                <a:cs typeface="Consolas" pitchFamily="49" charset="0"/>
              </a:rPr>
              <a:t>0x6 = 0110</a:t>
            </a:r>
            <a:r>
              <a:rPr lang="bg-BG" altLang="en-US" sz="28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 sz="2800" dirty="0">
                <a:latin typeface="Consolas" pitchFamily="49" charset="0"/>
                <a:cs typeface="Consolas" pitchFamily="49" charset="0"/>
              </a:rPr>
              <a:t>0xE = 1110</a:t>
            </a:r>
            <a:br>
              <a:rPr lang="en-US" altLang="en-US" sz="2800" dirty="0">
                <a:latin typeface="Consolas" pitchFamily="49" charset="0"/>
                <a:cs typeface="Consolas" pitchFamily="49" charset="0"/>
              </a:rPr>
            </a:br>
            <a:r>
              <a:rPr lang="en-US" altLang="en-US" sz="2800" dirty="0">
                <a:latin typeface="Consolas" pitchFamily="49" charset="0"/>
                <a:cs typeface="Consolas" pitchFamily="49" charset="0"/>
              </a:rPr>
              <a:t>0x7 = 0111</a:t>
            </a:r>
            <a:r>
              <a:rPr lang="bg-BG" altLang="en-US" sz="28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 sz="2800" dirty="0">
                <a:latin typeface="Consolas" pitchFamily="49" charset="0"/>
                <a:cs typeface="Consolas" pitchFamily="49" charset="0"/>
              </a:rPr>
              <a:t>0xF = 1111</a:t>
            </a:r>
            <a:endParaRPr lang="en-US" sz="2800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B63EE72-BF8F-495F-8AA8-72CD6AF22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80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151121"/>
            <a:ext cx="8214853" cy="5570355"/>
          </a:xfrm>
        </p:spPr>
        <p:txBody>
          <a:bodyPr>
            <a:normAutofit/>
          </a:bodyPr>
          <a:lstStyle/>
          <a:p>
            <a:r>
              <a:rPr lang="bg-BG" dirty="0"/>
              <a:t>Бройни системи</a:t>
            </a:r>
            <a:endParaRPr lang="en-US" dirty="0"/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Двоична</a:t>
            </a:r>
            <a:r>
              <a:rPr lang="bg-BG" dirty="0"/>
              <a:t>,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десетична</a:t>
            </a:r>
            <a:r>
              <a:rPr lang="bg-BG" dirty="0"/>
              <a:t>,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шестнадесетична</a:t>
            </a:r>
          </a:p>
          <a:p>
            <a:pPr lvl="1"/>
            <a:r>
              <a:rPr lang="bg-BG" dirty="0"/>
              <a:t>Числата се използват за броене, за количествена мярка и имат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различен запис </a:t>
            </a:r>
            <a:r>
              <a:rPr lang="bg-BG" dirty="0"/>
              <a:t>в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различните</a:t>
            </a:r>
            <a:r>
              <a:rPr lang="bg-BG" dirty="0"/>
              <a:t> позиционни бройни системи, но с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един и същи</a:t>
            </a:r>
            <a:r>
              <a:rPr lang="bg-BG" dirty="0"/>
              <a:t> смисъл – представляват един и същи брой, едно и също количество</a:t>
            </a:r>
          </a:p>
          <a:p>
            <a:pPr marL="377825" lvl="1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4838B7-579A-45B7-A3FC-9A52F0ADB432}"/>
              </a:ext>
            </a:extLst>
          </p:cNvPr>
          <p:cNvGrpSpPr/>
          <p:nvPr/>
        </p:nvGrpSpPr>
        <p:grpSpPr>
          <a:xfrm>
            <a:off x="7681373" y="1377743"/>
            <a:ext cx="4179385" cy="3499057"/>
            <a:chOff x="8532812" y="1377743"/>
            <a:chExt cx="3327946" cy="278621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812" y="1377743"/>
              <a:ext cx="2209800" cy="141201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9752012" y="1881767"/>
              <a:ext cx="2108746" cy="2282193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D0043D5-638E-41FE-9EDF-16768F178FAD}"/>
              </a:ext>
            </a:extLst>
          </p:cNvPr>
          <p:cNvGrpSpPr/>
          <p:nvPr/>
        </p:nvGrpSpPr>
        <p:grpSpPr>
          <a:xfrm>
            <a:off x="6475412" y="5334000"/>
            <a:ext cx="4839048" cy="1121015"/>
            <a:chOff x="6475412" y="5334000"/>
            <a:chExt cx="4839048" cy="1121015"/>
          </a:xfrm>
        </p:grpSpPr>
        <p:pic>
          <p:nvPicPr>
            <p:cNvPr id="13" name="Picture 12" descr="http://upload.wikimedia.org/wikipedia/commons/2/2c/Seven_segment_display-gallery.png">
              <a:extLst>
                <a:ext uri="{FF2B5EF4-FFF2-40B4-BE49-F238E27FC236}">
                  <a16:creationId xmlns:a16="http://schemas.microsoft.com/office/drawing/2014/main" id="{DCB0D3E1-7658-4255-A949-56DB964360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1069" y="5374738"/>
              <a:ext cx="853614" cy="1064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pixabay.com/static/uploads/photo/2013/02/26/05/28/binary-86218_640.jpg">
              <a:extLst>
                <a:ext uri="{FF2B5EF4-FFF2-40B4-BE49-F238E27FC236}">
                  <a16:creationId xmlns:a16="http://schemas.microsoft.com/office/drawing/2014/main" id="{CFCFFCED-C2FD-4D07-BBC1-5339115258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412" y="5334000"/>
              <a:ext cx="1507383" cy="1064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https://encrypted-tbn1.gstatic.com/images?q=tbn:ANd9GcT_JWs5i3Xa5FIBW18TxgTpc_Rv45-GeWuY09P6vO8sUWEjqA9b">
              <a:extLst>
                <a:ext uri="{FF2B5EF4-FFF2-40B4-BE49-F238E27FC236}">
                  <a16:creationId xmlns:a16="http://schemas.microsoft.com/office/drawing/2014/main" id="{042AFC4A-88EE-4C42-B35B-CB4F36346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5281" y="5390426"/>
              <a:ext cx="2129179" cy="1064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13D0FE5F-AE85-4134-850C-FAF55DF32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94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>
                <a:latin typeface="+mn-ea"/>
              </a:rPr>
              <a:t>Бройни системи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5175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</a:t>
            </a:r>
            <a:r>
              <a:rPr lang="en-US">
                <a:hlinkClick r:id="rId3"/>
              </a:rPr>
              <a:t>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49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AF2C2414-9FFE-40FC-99FE-E7C3C3F9A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4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" y="41275"/>
            <a:ext cx="5053965" cy="1110615"/>
          </a:xfrm>
        </p:spPr>
        <p:txBody>
          <a:bodyPr>
            <a:normAutofit/>
          </a:bodyPr>
          <a:lstStyle/>
          <a:p>
            <a:r>
              <a:rPr lang="x-none" dirty="0">
                <a:cs typeface="+mn-lt"/>
              </a:rPr>
              <a:t>Съдържание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4" y="1191467"/>
            <a:ext cx="9942598" cy="5530010"/>
          </a:xfrm>
        </p:spPr>
        <p:txBody>
          <a:bodyPr>
            <a:normAutofit/>
          </a:bodyPr>
          <a:lstStyle/>
          <a:p>
            <a:pPr marL="447675" lvl="0" indent="-447675" defTabSz="1218987">
              <a:buFont typeface="+mj-lt"/>
              <a:buAutoNum type="arabicPeriod"/>
            </a:pPr>
            <a:r>
              <a:rPr lang="bg-BG" dirty="0">
                <a:solidFill>
                  <a:prstClr val="white"/>
                </a:solidFill>
              </a:rPr>
              <a:t>Десетична бройна система</a:t>
            </a:r>
          </a:p>
          <a:p>
            <a:pPr marL="447675" lvl="0" indent="-447675" defTabSz="1218987">
              <a:buFont typeface="+mj-lt"/>
              <a:buAutoNum type="arabicPeriod"/>
            </a:pPr>
            <a:r>
              <a:rPr lang="bg-BG" dirty="0">
                <a:solidFill>
                  <a:prstClr val="white"/>
                </a:solidFill>
              </a:rPr>
              <a:t>Двоична бройна система</a:t>
            </a:r>
          </a:p>
          <a:p>
            <a:pPr marL="447675" lvl="0" indent="-447675" defTabSz="1218987">
              <a:buFont typeface="+mj-lt"/>
              <a:buAutoNum type="arabicPeriod"/>
            </a:pPr>
            <a:r>
              <a:rPr lang="bg-BG" dirty="0">
                <a:solidFill>
                  <a:prstClr val="white"/>
                </a:solidFill>
              </a:rPr>
              <a:t>Шестнадесетична бройна </a:t>
            </a:r>
          </a:p>
          <a:p>
            <a:pPr marL="0" lvl="0" indent="0" defTabSz="1218987">
              <a:buNone/>
            </a:pPr>
            <a:r>
              <a:rPr lang="bg-BG" dirty="0">
                <a:solidFill>
                  <a:prstClr val="white"/>
                </a:solidFill>
              </a:rPr>
              <a:t>     система 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1" y="2821904"/>
            <a:ext cx="3406801" cy="3515818"/>
          </a:xfrm>
          <a:prstGeom prst="rect">
            <a:avLst/>
          </a:prstGeom>
        </p:spPr>
      </p:pic>
      <p:pic>
        <p:nvPicPr>
          <p:cNvPr id="6" name="Picture 2" descr="http://pixabay.com/static/uploads/photo/2014/03/27/09/41/mathematics-299384_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874" y="4114800"/>
            <a:ext cx="3147499" cy="222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upload.wikimedia.org/wikipedia/commons/2/2c/Seven_segment_display-galler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849" y="4576919"/>
            <a:ext cx="1360681" cy="169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pixabay.com/static/uploads/photo/2013/02/26/05/28/binary-86218_6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50" y="4579813"/>
            <a:ext cx="2402804" cy="169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encrypted-tbn1.gstatic.com/images?q=tbn:ANd9GcT_JWs5i3Xa5FIBW18TxgTpc_Rv45-GeWuY09P6vO8sUWEjqA9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2" y="1549542"/>
            <a:ext cx="3393960" cy="169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C03B192A-7BFD-4316-B927-55C92044A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786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bg-BG" altLang="he-IL" dirty="0">
                <a:solidFill>
                  <a:schemeClr val="tx2">
                    <a:lumMod val="75000"/>
                  </a:schemeClr>
                </a:solidFill>
              </a:rPr>
              <a:t>Десетични</a:t>
            </a:r>
            <a:r>
              <a:rPr lang="en-US" altLang="he-IL" dirty="0"/>
              <a:t> </a:t>
            </a:r>
            <a:r>
              <a:rPr lang="bg-BG" altLang="he-IL" dirty="0"/>
              <a:t>числа</a:t>
            </a:r>
            <a:r>
              <a:rPr lang="en-US" altLang="he-IL" dirty="0"/>
              <a:t> (</a:t>
            </a:r>
            <a:r>
              <a:rPr lang="bg-BG" altLang="he-IL" dirty="0"/>
              <a:t>основа</a:t>
            </a:r>
            <a:r>
              <a:rPr lang="en-US" altLang="he-IL" dirty="0"/>
              <a:t> 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10</a:t>
            </a:r>
            <a:r>
              <a:rPr lang="en-US" altLang="he-IL" dirty="0"/>
              <a:t>)</a:t>
            </a:r>
          </a:p>
          <a:p>
            <a:pPr lvl="1">
              <a:lnSpc>
                <a:spcPct val="110000"/>
              </a:lnSpc>
            </a:pPr>
            <a:r>
              <a:rPr lang="bg-BG" altLang="he-IL" dirty="0"/>
              <a:t>Представяни, чрез </a:t>
            </a:r>
            <a:r>
              <a:rPr lang="en-US" altLang="he-IL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10</a:t>
            </a:r>
            <a:r>
              <a:rPr lang="en-US" altLang="he-I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altLang="he-IL" dirty="0">
                <a:solidFill>
                  <a:schemeClr val="tx2">
                    <a:lumMod val="75000"/>
                  </a:schemeClr>
                </a:solidFill>
              </a:rPr>
              <a:t>цифри</a:t>
            </a:r>
            <a:r>
              <a:rPr lang="en-US" altLang="he-IL" dirty="0"/>
              <a:t>: </a:t>
            </a:r>
            <a:br>
              <a:rPr lang="en-US" altLang="he-IL" dirty="0"/>
            </a:br>
            <a:r>
              <a:rPr lang="en-US" altLang="he-IL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altLang="he-IL" dirty="0">
                <a:cs typeface="Consolas" pitchFamily="49" charset="0"/>
              </a:rPr>
              <a:t>, </a:t>
            </a:r>
            <a:r>
              <a:rPr lang="en-US" altLang="he-IL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cs typeface="Consolas" pitchFamily="49" charset="0"/>
              </a:rPr>
              <a:t>, </a:t>
            </a:r>
            <a:r>
              <a:rPr lang="en-US" altLang="he-IL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n-US" altLang="he-IL" dirty="0">
                <a:cs typeface="Consolas" pitchFamily="49" charset="0"/>
              </a:rPr>
              <a:t>, </a:t>
            </a:r>
            <a:r>
              <a:rPr lang="en-US" altLang="he-IL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3</a:t>
            </a:r>
            <a:r>
              <a:rPr lang="en-US" altLang="he-IL" dirty="0">
                <a:cs typeface="Consolas" pitchFamily="49" charset="0"/>
              </a:rPr>
              <a:t>, </a:t>
            </a:r>
            <a:r>
              <a:rPr lang="en-US" altLang="he-IL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en-US" altLang="he-IL" dirty="0">
                <a:cs typeface="Consolas" pitchFamily="49" charset="0"/>
              </a:rPr>
              <a:t>, </a:t>
            </a:r>
            <a:r>
              <a:rPr lang="en-US" altLang="he-IL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5</a:t>
            </a:r>
            <a:r>
              <a:rPr lang="en-US" altLang="he-IL" dirty="0">
                <a:cs typeface="Consolas" pitchFamily="49" charset="0"/>
              </a:rPr>
              <a:t>, </a:t>
            </a:r>
            <a:r>
              <a:rPr lang="en-US" altLang="he-IL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6</a:t>
            </a:r>
            <a:r>
              <a:rPr lang="en-US" altLang="he-IL" dirty="0">
                <a:cs typeface="Consolas" pitchFamily="49" charset="0"/>
              </a:rPr>
              <a:t>, </a:t>
            </a:r>
            <a:r>
              <a:rPr lang="en-US" altLang="he-IL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7</a:t>
            </a:r>
            <a:r>
              <a:rPr lang="en-US" altLang="he-IL" dirty="0">
                <a:cs typeface="Consolas" pitchFamily="49" charset="0"/>
              </a:rPr>
              <a:t>, </a:t>
            </a:r>
            <a:r>
              <a:rPr lang="en-US" altLang="he-IL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8</a:t>
            </a:r>
            <a:r>
              <a:rPr lang="en-US" altLang="he-IL" dirty="0">
                <a:cs typeface="Consolas" pitchFamily="49" charset="0"/>
              </a:rPr>
              <a:t>, </a:t>
            </a:r>
            <a:r>
              <a:rPr lang="en-US" altLang="he-IL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9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bg-BG" altLang="he-IL" dirty="0"/>
              <a:t>Всяка позиция представлява </a:t>
            </a:r>
            <a:r>
              <a:rPr lang="bg-BG" altLang="he-IL" dirty="0">
                <a:solidFill>
                  <a:schemeClr val="tx2">
                    <a:lumMod val="75000"/>
                  </a:schemeClr>
                </a:solidFill>
              </a:rPr>
              <a:t>умножение по </a:t>
            </a:r>
            <a:r>
              <a:rPr lang="en-US" altLang="he-IL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10</a:t>
            </a:r>
            <a:r>
              <a:rPr lang="en-US" altLang="he-IL" dirty="0"/>
              <a:t>: </a:t>
            </a:r>
          </a:p>
          <a:p>
            <a:pPr lvl="1">
              <a:lnSpc>
                <a:spcPct val="110000"/>
              </a:lnSpc>
              <a:tabLst>
                <a:tab pos="1617663" algn="l"/>
              </a:tabLst>
            </a:pPr>
            <a:r>
              <a:rPr lang="bg-BG" altLang="he-IL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en-US" altLang="he-IL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altLang="he-IL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bg-BG" altLang="he-IL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= </a:t>
            </a:r>
            <a:r>
              <a:rPr lang="bg-BG" altLang="he-IL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*10</a:t>
            </a:r>
            <a:r>
              <a:rPr lang="en-US" altLang="he-IL" baseline="30000" dirty="0">
                <a:latin typeface="Consolas" pitchFamily="49" charset="0"/>
                <a:cs typeface="Consolas" pitchFamily="49" charset="0"/>
              </a:rPr>
              <a:t>2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*10</a:t>
            </a:r>
            <a:r>
              <a:rPr lang="en-US" altLang="he-IL" baseline="30000" dirty="0"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*10</a:t>
            </a:r>
            <a:r>
              <a:rPr lang="en-US" altLang="he-IL" baseline="30000" dirty="0">
                <a:latin typeface="Consolas" pitchFamily="49" charset="0"/>
                <a:cs typeface="Consolas" pitchFamily="49" charset="0"/>
              </a:rPr>
              <a:t>0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= </a:t>
            </a:r>
            <a:r>
              <a:rPr lang="bg-BG" altLang="he-IL" noProof="1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en-US" altLang="he-IL" noProof="1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00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</a:p>
          <a:p>
            <a:pPr lvl="1">
              <a:lnSpc>
                <a:spcPct val="110000"/>
              </a:lnSpc>
              <a:tabLst>
                <a:tab pos="1617663" algn="l"/>
              </a:tabLst>
            </a:pPr>
            <a:r>
              <a:rPr lang="en-US" altLang="he-IL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bg-BG" altLang="he-IL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3</a:t>
            </a:r>
            <a:r>
              <a:rPr lang="en-US" altLang="he-IL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bg-BG" altLang="he-IL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altLang="he-IL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*10</a:t>
            </a:r>
            <a:r>
              <a:rPr lang="en-US" altLang="he-IL" baseline="30000" dirty="0">
                <a:latin typeface="Consolas" pitchFamily="49" charset="0"/>
                <a:cs typeface="Consolas" pitchFamily="49" charset="0"/>
              </a:rPr>
              <a:t>2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+ </a:t>
            </a:r>
            <a:r>
              <a:rPr lang="bg-BG" altLang="he-IL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3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*10</a:t>
            </a:r>
            <a:r>
              <a:rPr lang="en-US" altLang="he-IL" baseline="30000" dirty="0"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+</a:t>
            </a:r>
            <a:r>
              <a:rPr lang="en-US" altLang="he-IL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he-IL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*10</a:t>
            </a:r>
            <a:r>
              <a:rPr lang="en-US" altLang="he-IL" baseline="30000" dirty="0">
                <a:latin typeface="Consolas" pitchFamily="49" charset="0"/>
                <a:cs typeface="Consolas" pitchFamily="49" charset="0"/>
              </a:rPr>
              <a:t>0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altLang="he-IL" noProof="1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100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+ </a:t>
            </a:r>
            <a:r>
              <a:rPr lang="bg-BG" altLang="he-IL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3</a:t>
            </a:r>
            <a:r>
              <a:rPr lang="en-US" altLang="he-IL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0</a:t>
            </a:r>
          </a:p>
          <a:p>
            <a:pPr lvl="1">
              <a:lnSpc>
                <a:spcPct val="110000"/>
              </a:lnSpc>
              <a:tabLst>
                <a:tab pos="1617663" algn="l"/>
              </a:tabLst>
            </a:pPr>
            <a:r>
              <a:rPr lang="en-US" altLang="he-IL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9</a:t>
            </a:r>
            <a:r>
              <a:rPr lang="en-US" altLang="he-IL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7</a:t>
            </a:r>
            <a:r>
              <a:rPr lang="en-US" altLang="he-IL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8</a:t>
            </a:r>
            <a:r>
              <a:rPr lang="en-US" altLang="he-IL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6</a:t>
            </a:r>
            <a:r>
              <a:rPr lang="bg-BG" altLang="he-IL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altLang="he-IL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9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*10</a:t>
            </a:r>
            <a:r>
              <a:rPr lang="en-US" altLang="he-IL" baseline="30000" dirty="0">
                <a:latin typeface="Consolas" pitchFamily="49" charset="0"/>
                <a:cs typeface="Consolas" pitchFamily="49" charset="0"/>
              </a:rPr>
              <a:t>3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7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*10</a:t>
            </a:r>
            <a:r>
              <a:rPr lang="en-US" altLang="he-IL" baseline="30000" dirty="0">
                <a:latin typeface="Consolas" pitchFamily="49" charset="0"/>
                <a:cs typeface="Consolas" pitchFamily="49" charset="0"/>
              </a:rPr>
              <a:t>2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8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*10</a:t>
            </a:r>
            <a:r>
              <a:rPr lang="en-US" altLang="he-IL" baseline="30000" dirty="0"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6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*10</a:t>
            </a:r>
            <a:r>
              <a:rPr lang="en-US" altLang="he-IL" baseline="30000" dirty="0">
                <a:latin typeface="Consolas" pitchFamily="49" charset="0"/>
                <a:cs typeface="Consolas" pitchFamily="49" charset="0"/>
              </a:rPr>
              <a:t>0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=</a:t>
            </a:r>
            <a:br>
              <a:rPr lang="en-US" altLang="he-IL" dirty="0">
                <a:latin typeface="Consolas" pitchFamily="49" charset="0"/>
                <a:cs typeface="Consolas" pitchFamily="49" charset="0"/>
              </a:rPr>
            </a:br>
            <a:r>
              <a:rPr lang="bg-BG" altLang="he-IL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altLang="he-IL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9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*1000 +</a:t>
            </a:r>
            <a:r>
              <a:rPr lang="en-US" altLang="he-IL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he-IL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7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*100 + </a:t>
            </a:r>
            <a:r>
              <a:rPr lang="en-US" altLang="he-IL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8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*10 + </a:t>
            </a:r>
            <a:r>
              <a:rPr lang="en-US" altLang="he-IL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6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*1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Десетична бройна система</a:t>
            </a:r>
            <a:endParaRPr lang="en-GB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2187C81-6641-4AA4-B96C-3AF66EBF4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2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7420" y="1151121"/>
            <a:ext cx="11804822" cy="5277413"/>
          </a:xfrm>
        </p:spPr>
        <p:txBody>
          <a:bodyPr>
            <a:normAutofit/>
          </a:bodyPr>
          <a:lstStyle/>
          <a:p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Двоичните</a:t>
            </a:r>
            <a:r>
              <a:rPr lang="en-GB" sz="3200" dirty="0"/>
              <a:t> </a:t>
            </a:r>
            <a:r>
              <a:rPr lang="bg-BG" sz="3200" dirty="0"/>
              <a:t>числа</a:t>
            </a:r>
            <a:r>
              <a:rPr lang="en-GB" sz="3200" dirty="0"/>
              <a:t> </a:t>
            </a:r>
            <a:r>
              <a:rPr lang="bg-BG" sz="3200" dirty="0"/>
              <a:t>се преставят като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последователност</a:t>
            </a:r>
            <a:r>
              <a:rPr lang="en-GB" sz="3200" dirty="0"/>
              <a:t> </a:t>
            </a:r>
            <a:r>
              <a:rPr lang="bg-BG" sz="3200" dirty="0"/>
              <a:t>от битове</a:t>
            </a:r>
            <a:endParaRPr lang="en-GB" sz="3200" dirty="0"/>
          </a:p>
          <a:p>
            <a:pPr lvl="1"/>
            <a:r>
              <a:rPr lang="bg-BG" sz="3000" dirty="0"/>
              <a:t>Най-малката единица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информация</a:t>
            </a:r>
            <a:r>
              <a:rPr lang="en-GB" sz="3000" dirty="0"/>
              <a:t> – 0 </a:t>
            </a:r>
            <a:r>
              <a:rPr lang="bg-BG" sz="3000" dirty="0"/>
              <a:t>или</a:t>
            </a:r>
            <a:r>
              <a:rPr lang="en-GB" sz="3000" dirty="0"/>
              <a:t> 1</a:t>
            </a:r>
          </a:p>
          <a:p>
            <a:pPr lvl="1"/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Битовете</a:t>
            </a:r>
            <a:r>
              <a:rPr lang="en-GB" sz="3000" dirty="0"/>
              <a:t> </a:t>
            </a:r>
            <a:r>
              <a:rPr lang="bg-BG" sz="3000" dirty="0"/>
              <a:t>лесно се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представят</a:t>
            </a:r>
            <a:r>
              <a:rPr lang="bg-BG" sz="3000" dirty="0"/>
              <a:t> в електрониката</a:t>
            </a:r>
            <a:endParaRPr lang="en-GB" sz="3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Двоична бройна система</a:t>
            </a:r>
            <a:endParaRPr lang="en-GB" dirty="0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522412" y="5506760"/>
            <a:ext cx="8839200" cy="1046440"/>
          </a:xfrm>
          <a:prstGeom prst="rect">
            <a:avLst/>
          </a:prstGeom>
          <a:solidFill>
            <a:srgbClr val="10101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kumimoji="0" lang="en-US" sz="6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1    0    1    1    0    </a:t>
            </a:r>
            <a:r>
              <a:rPr lang="en-US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0</a:t>
            </a:r>
            <a:r>
              <a:rPr kumimoji="0" lang="en-US" sz="6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1    0</a:t>
            </a:r>
          </a:p>
        </p:txBody>
      </p:sp>
      <p:pic>
        <p:nvPicPr>
          <p:cNvPr id="8" name="Picture 2" descr="fig7_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78" r="-878"/>
          <a:stretch>
            <a:fillRect/>
          </a:stretch>
        </p:blipFill>
        <p:spPr bwMode="auto">
          <a:xfrm>
            <a:off x="1504259" y="3286169"/>
            <a:ext cx="8839200" cy="2216150"/>
          </a:xfrm>
          <a:prstGeom prst="roundRect">
            <a:avLst>
              <a:gd name="adj" fmla="val 8031"/>
            </a:avLst>
          </a:prstGeom>
          <a:solidFill>
            <a:srgbClr val="FFFFFF"/>
          </a:solidFill>
        </p:spPr>
      </p:pic>
      <p:pic>
        <p:nvPicPr>
          <p:cNvPr id="9" name="Picture 3" descr="fig7_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384667" y="3613819"/>
            <a:ext cx="914400" cy="1295400"/>
          </a:xfrm>
          <a:prstGeom prst="rect">
            <a:avLst/>
          </a:prstGeom>
          <a:noFill/>
        </p:spPr>
      </p:pic>
      <p:pic>
        <p:nvPicPr>
          <p:cNvPr id="10" name="Picture 4" descr="fig7_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78626" y="3629280"/>
            <a:ext cx="914400" cy="1295400"/>
          </a:xfrm>
          <a:prstGeom prst="rect">
            <a:avLst/>
          </a:prstGeom>
          <a:noFill/>
        </p:spPr>
      </p:pic>
      <p:pic>
        <p:nvPicPr>
          <p:cNvPr id="11" name="Picture 5" descr="fig7_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56421" y="3629280"/>
            <a:ext cx="914400" cy="1295400"/>
          </a:xfrm>
          <a:prstGeom prst="rect">
            <a:avLst/>
          </a:prstGeom>
          <a:noFill/>
        </p:spPr>
      </p:pic>
      <p:pic>
        <p:nvPicPr>
          <p:cNvPr id="12" name="Picture 6" descr="fig7_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49831" y="3629280"/>
            <a:ext cx="914400" cy="1295400"/>
          </a:xfrm>
          <a:prstGeom prst="rect">
            <a:avLst/>
          </a:prstGeom>
          <a:noFill/>
        </p:spPr>
      </p:pic>
      <p:pic>
        <p:nvPicPr>
          <p:cNvPr id="13" name="Picture 7" descr="fig7_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21938" y="3633721"/>
            <a:ext cx="914400" cy="1295400"/>
          </a:xfrm>
          <a:prstGeom prst="rect">
            <a:avLst/>
          </a:prstGeom>
          <a:noFill/>
        </p:spPr>
      </p:pic>
      <p:pic>
        <p:nvPicPr>
          <p:cNvPr id="14" name="Picture 8" descr="fig7_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6806" y="3643357"/>
            <a:ext cx="914400" cy="1295400"/>
          </a:xfrm>
          <a:prstGeom prst="rect">
            <a:avLst/>
          </a:prstGeom>
          <a:noFill/>
        </p:spPr>
      </p:pic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522412" y="5503799"/>
            <a:ext cx="8839200" cy="1046440"/>
          </a:xfrm>
          <a:prstGeom prst="rect">
            <a:avLst/>
          </a:prstGeom>
          <a:solidFill>
            <a:srgbClr val="10101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kumimoji="0" lang="en-US" sz="6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1    0    </a:t>
            </a:r>
            <a:r>
              <a:rPr lang="en-US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0</a:t>
            </a:r>
            <a:r>
              <a:rPr kumimoji="0" lang="en-US" sz="6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1    0    </a:t>
            </a:r>
            <a:r>
              <a:rPr lang="en-US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0</a:t>
            </a:r>
            <a:r>
              <a:rPr kumimoji="0" lang="en-US" sz="6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1    0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1522412" y="5503799"/>
            <a:ext cx="8839200" cy="1046440"/>
          </a:xfrm>
          <a:prstGeom prst="rect">
            <a:avLst/>
          </a:prstGeom>
          <a:solidFill>
            <a:srgbClr val="10101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kumimoji="0" lang="en-US" sz="6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1    0    </a:t>
            </a:r>
            <a:r>
              <a:rPr lang="en-US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0</a:t>
            </a:r>
            <a:r>
              <a:rPr kumimoji="0" lang="en-US" sz="6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1    0    </a:t>
            </a:r>
            <a:r>
              <a:rPr lang="en-US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0</a:t>
            </a:r>
            <a:r>
              <a:rPr kumimoji="0" lang="en-US" sz="6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1    </a:t>
            </a:r>
            <a:r>
              <a:rPr lang="en-US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</a:t>
            </a:r>
            <a:endParaRPr kumimoji="0" lang="en-US" sz="6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1522412" y="5503799"/>
            <a:ext cx="8839200" cy="1046440"/>
          </a:xfrm>
          <a:prstGeom prst="rect">
            <a:avLst/>
          </a:prstGeom>
          <a:solidFill>
            <a:srgbClr val="10101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kumimoji="0" lang="en-US" sz="6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    </a:t>
            </a:r>
            <a:r>
              <a:rPr lang="en-US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</a:t>
            </a:r>
            <a:r>
              <a:rPr kumimoji="0" lang="en-US" sz="6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</a:t>
            </a:r>
            <a:r>
              <a:rPr lang="en-US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</a:t>
            </a:r>
            <a:r>
              <a:rPr kumimoji="0" lang="en-US" sz="6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1    1    </a:t>
            </a:r>
            <a:r>
              <a:rPr lang="en-US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</a:t>
            </a:r>
            <a:r>
              <a:rPr kumimoji="0" lang="en-US" sz="6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1    </a:t>
            </a:r>
            <a:r>
              <a:rPr lang="en-US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</a:t>
            </a:r>
            <a:endParaRPr kumimoji="0" lang="en-US" sz="6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6" name="Slide Number Placeholder">
            <a:extLst>
              <a:ext uri="{FF2B5EF4-FFF2-40B4-BE49-F238E27FC236}">
                <a16:creationId xmlns:a16="http://schemas.microsoft.com/office/drawing/2014/main" id="{41B60DD7-46BF-4B71-BB3A-91A3C36FF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9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altLang="he-IL" dirty="0">
                <a:solidFill>
                  <a:schemeClr val="tx2">
                    <a:lumMod val="75000"/>
                  </a:schemeClr>
                </a:solidFill>
              </a:rPr>
              <a:t>Двоични </a:t>
            </a:r>
            <a:r>
              <a:rPr lang="bg-BG" altLang="he-IL" dirty="0"/>
              <a:t>числа</a:t>
            </a:r>
            <a:r>
              <a:rPr lang="en-US" altLang="he-IL" dirty="0"/>
              <a:t> (</a:t>
            </a:r>
            <a:r>
              <a:rPr lang="bg-BG" altLang="he-IL" dirty="0"/>
              <a:t>основа</a:t>
            </a:r>
            <a:r>
              <a:rPr lang="en-US" altLang="he-IL" dirty="0"/>
              <a:t> 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2</a:t>
            </a:r>
            <a:r>
              <a:rPr lang="en-US" altLang="he-IL" dirty="0"/>
              <a:t>)</a:t>
            </a:r>
          </a:p>
          <a:p>
            <a:pPr lvl="1">
              <a:lnSpc>
                <a:spcPct val="100000"/>
              </a:lnSpc>
            </a:pPr>
            <a:r>
              <a:rPr lang="bg-BG" altLang="he-IL" dirty="0"/>
              <a:t>Представя се с </a:t>
            </a:r>
            <a:r>
              <a:rPr lang="en-US" altLang="he-IL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n-US" altLang="he-I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altLang="he-IL" dirty="0">
                <a:solidFill>
                  <a:schemeClr val="tx2">
                    <a:lumMod val="75000"/>
                  </a:schemeClr>
                </a:solidFill>
              </a:rPr>
              <a:t>цифри</a:t>
            </a:r>
            <a:r>
              <a:rPr lang="en-US" altLang="he-IL" dirty="0"/>
              <a:t>: </a:t>
            </a:r>
            <a:r>
              <a:rPr lang="bg-BG" altLang="he-IL" dirty="0"/>
              <a:t> </a:t>
            </a:r>
            <a:r>
              <a:rPr lang="en-US" altLang="he-IL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altLang="he-IL" dirty="0"/>
              <a:t> and </a:t>
            </a:r>
            <a:r>
              <a:rPr lang="en-US" altLang="he-IL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bg-BG" altLang="he-IL" dirty="0"/>
              <a:t>Всяка позиция преставлява </a:t>
            </a:r>
            <a:r>
              <a:rPr lang="bg-BG" altLang="he-IL" dirty="0">
                <a:solidFill>
                  <a:schemeClr val="tx2">
                    <a:lumMod val="75000"/>
                  </a:schemeClr>
                </a:solidFill>
              </a:rPr>
              <a:t>умножение</a:t>
            </a:r>
            <a:r>
              <a:rPr lang="bg-BG" altLang="he-IL" dirty="0"/>
              <a:t> </a:t>
            </a:r>
            <a:r>
              <a:rPr lang="bg-BG" altLang="he-IL" dirty="0">
                <a:solidFill>
                  <a:schemeClr val="tx2">
                    <a:lumMod val="75000"/>
                  </a:schemeClr>
                </a:solidFill>
              </a:rPr>
              <a:t>по</a:t>
            </a:r>
            <a:r>
              <a:rPr lang="bg-BG" altLang="he-IL" dirty="0"/>
              <a:t> </a:t>
            </a:r>
            <a:r>
              <a:rPr lang="en-US" altLang="he-IL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n-US" altLang="he-IL" dirty="0"/>
              <a:t>: </a:t>
            </a:r>
          </a:p>
          <a:p>
            <a:pPr marL="542925" lvl="1" indent="-271463">
              <a:lnSpc>
                <a:spcPct val="100000"/>
              </a:lnSpc>
              <a:spcAft>
                <a:spcPts val="0"/>
              </a:spcAft>
              <a:tabLst>
                <a:tab pos="1798638" algn="l"/>
              </a:tabLst>
            </a:pPr>
            <a:r>
              <a:rPr lang="en-US" altLang="he-IL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altLang="he-IL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baseline="-160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US" altLang="he-IL" baseline="-200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altLang="he-IL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*2</a:t>
            </a:r>
            <a:r>
              <a:rPr lang="en-US" altLang="he-IL" baseline="30000" dirty="0">
                <a:latin typeface="Consolas" pitchFamily="49" charset="0"/>
                <a:cs typeface="Consolas" pitchFamily="49" charset="0"/>
              </a:rPr>
              <a:t>2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*2</a:t>
            </a:r>
            <a:r>
              <a:rPr lang="en-US" altLang="he-IL" baseline="30000" dirty="0"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*2</a:t>
            </a:r>
            <a:r>
              <a:rPr lang="en-US" altLang="he-IL" baseline="30000" dirty="0">
                <a:latin typeface="Consolas" pitchFamily="49" charset="0"/>
                <a:cs typeface="Consolas" pitchFamily="49" charset="0"/>
              </a:rPr>
              <a:t>0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altLang="he-IL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100</a:t>
            </a:r>
            <a:r>
              <a:rPr lang="en-US" altLang="he-IL" baseline="-160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baseline="-160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=</a:t>
            </a:r>
            <a:br>
              <a:rPr lang="en-US" altLang="he-IL" dirty="0">
                <a:latin typeface="Consolas" pitchFamily="49" charset="0"/>
                <a:cs typeface="Consolas" pitchFamily="49" charset="0"/>
              </a:rPr>
            </a:br>
            <a:r>
              <a:rPr lang="en-US" altLang="he-IL" dirty="0">
                <a:latin typeface="Consolas" pitchFamily="49" charset="0"/>
                <a:cs typeface="Consolas" pitchFamily="49" charset="0"/>
              </a:rPr>
              <a:t>		= </a:t>
            </a:r>
            <a:r>
              <a:rPr lang="en-US" altLang="he-IL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en-US" altLang="he-IL" dirty="0">
                <a:cs typeface="Consolas" pitchFamily="49" charset="0"/>
              </a:rPr>
              <a:t> 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+</a:t>
            </a:r>
            <a:r>
              <a:rPr lang="en-US" altLang="he-IL" dirty="0">
                <a:cs typeface="Consolas" pitchFamily="49" charset="0"/>
              </a:rPr>
              <a:t> </a:t>
            </a:r>
            <a:r>
              <a:rPr lang="en-US" altLang="he-IL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bg-BG" altLang="he-IL" dirty="0">
                <a:solidFill>
                  <a:schemeClr val="accent1">
                    <a:lumMod val="60000"/>
                    <a:lumOff val="40000"/>
                  </a:schemeClr>
                </a:solidFill>
                <a:cs typeface="Consolas" pitchFamily="49" charset="0"/>
              </a:rPr>
              <a:t> 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= </a:t>
            </a:r>
            <a:r>
              <a:rPr lang="bg-BG" altLang="he-IL" dirty="0">
                <a:latin typeface="Consolas" pitchFamily="49" charset="0"/>
                <a:cs typeface="Consolas" pitchFamily="49" charset="0"/>
              </a:rPr>
              <a:t>5</a:t>
            </a:r>
            <a:endParaRPr lang="en-US" altLang="he-IL" dirty="0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542925" lvl="1" indent="-271463">
              <a:lnSpc>
                <a:spcPct val="100000"/>
              </a:lnSpc>
              <a:spcAft>
                <a:spcPts val="0"/>
              </a:spcAft>
              <a:tabLst>
                <a:tab pos="1798638" algn="l"/>
              </a:tabLst>
            </a:pPr>
            <a:r>
              <a:rPr lang="en-US" altLang="he-IL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altLang="he-IL" baseline="-160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		= </a:t>
            </a:r>
            <a:r>
              <a:rPr lang="en-US" altLang="he-IL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*2</a:t>
            </a:r>
            <a:r>
              <a:rPr lang="en-US" altLang="he-IL" baseline="30000" dirty="0">
                <a:latin typeface="Consolas" pitchFamily="49" charset="0"/>
                <a:cs typeface="Consolas" pitchFamily="49" charset="0"/>
              </a:rPr>
              <a:t>2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*2</a:t>
            </a:r>
            <a:r>
              <a:rPr lang="en-US" altLang="he-IL" baseline="30000" dirty="0"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*2</a:t>
            </a:r>
            <a:r>
              <a:rPr lang="en-US" altLang="he-IL" baseline="30000" dirty="0">
                <a:latin typeface="Consolas" pitchFamily="49" charset="0"/>
                <a:cs typeface="Consolas" pitchFamily="49" charset="0"/>
              </a:rPr>
              <a:t>0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altLang="he-IL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100</a:t>
            </a:r>
            <a:r>
              <a:rPr lang="en-US" altLang="he-IL" baseline="-160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10</a:t>
            </a:r>
            <a:r>
              <a:rPr lang="en-US" altLang="he-IL" baseline="-160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=</a:t>
            </a:r>
            <a:br>
              <a:rPr lang="en-US" altLang="he-IL" dirty="0">
                <a:latin typeface="Consolas" pitchFamily="49" charset="0"/>
                <a:cs typeface="Consolas" pitchFamily="49" charset="0"/>
              </a:rPr>
            </a:br>
            <a:r>
              <a:rPr lang="en-US" altLang="he-IL" dirty="0">
                <a:latin typeface="Consolas" pitchFamily="49" charset="0"/>
                <a:cs typeface="Consolas" pitchFamily="49" charset="0"/>
              </a:rPr>
              <a:t>		= </a:t>
            </a:r>
            <a:r>
              <a:rPr lang="en-US" altLang="he-IL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en-US" altLang="he-IL" dirty="0">
                <a:cs typeface="Consolas" pitchFamily="49" charset="0"/>
              </a:rPr>
              <a:t> 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+</a:t>
            </a:r>
            <a:r>
              <a:rPr lang="en-US" altLang="he-IL" dirty="0">
                <a:cs typeface="Consolas" pitchFamily="49" charset="0"/>
              </a:rPr>
              <a:t> </a:t>
            </a:r>
            <a:r>
              <a:rPr lang="en-US" altLang="he-IL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bg-BG" altLang="he-IL" dirty="0">
                <a:solidFill>
                  <a:schemeClr val="accent1">
                    <a:lumMod val="60000"/>
                    <a:lumOff val="40000"/>
                  </a:schemeClr>
                </a:solidFill>
                <a:cs typeface="Consolas" pitchFamily="49" charset="0"/>
              </a:rPr>
              <a:t> 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= </a:t>
            </a:r>
            <a:r>
              <a:rPr lang="bg-BG" altLang="he-IL" dirty="0">
                <a:latin typeface="Consolas" pitchFamily="49" charset="0"/>
                <a:cs typeface="Consolas" pitchFamily="49" charset="0"/>
              </a:rPr>
              <a:t>6</a:t>
            </a:r>
            <a:endParaRPr lang="en-US" altLang="he-IL" dirty="0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542925" lvl="1" indent="-271463">
              <a:lnSpc>
                <a:spcPct val="100000"/>
              </a:lnSpc>
              <a:spcAft>
                <a:spcPts val="0"/>
              </a:spcAft>
              <a:tabLst>
                <a:tab pos="1798638" algn="l"/>
              </a:tabLst>
            </a:pPr>
            <a:r>
              <a:rPr lang="en-US" altLang="he-IL" dirty="0">
                <a:solidFill>
                  <a:srgbClr val="ABABAB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altLang="he-IL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altLang="he-IL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baseline="-160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US" altLang="he-IL" baseline="-18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altLang="he-IL" dirty="0">
                <a:solidFill>
                  <a:srgbClr val="ABABAB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*2</a:t>
            </a:r>
            <a:r>
              <a:rPr lang="en-US" altLang="he-IL" baseline="30000" dirty="0">
                <a:latin typeface="Consolas" pitchFamily="49" charset="0"/>
                <a:cs typeface="Consolas" pitchFamily="49" charset="0"/>
              </a:rPr>
              <a:t>5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*2</a:t>
            </a:r>
            <a:r>
              <a:rPr lang="en-US" altLang="he-IL" baseline="30000" dirty="0">
                <a:latin typeface="Consolas" pitchFamily="49" charset="0"/>
                <a:cs typeface="Consolas" pitchFamily="49" charset="0"/>
              </a:rPr>
              <a:t>4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*2</a:t>
            </a:r>
            <a:r>
              <a:rPr lang="en-US" altLang="he-IL" baseline="30000" dirty="0">
                <a:latin typeface="Consolas" pitchFamily="49" charset="0"/>
                <a:cs typeface="Consolas" pitchFamily="49" charset="0"/>
              </a:rPr>
              <a:t>3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*2</a:t>
            </a:r>
            <a:r>
              <a:rPr lang="en-US" altLang="he-IL" baseline="30000" dirty="0">
                <a:latin typeface="Consolas" pitchFamily="49" charset="0"/>
                <a:cs typeface="Consolas" pitchFamily="49" charset="0"/>
              </a:rPr>
              <a:t>2 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+ </a:t>
            </a:r>
            <a:r>
              <a:rPr lang="en-US" altLang="he-IL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*2</a:t>
            </a:r>
            <a:r>
              <a:rPr lang="en-US" altLang="he-IL" baseline="30000" dirty="0"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cs typeface="Consolas" pitchFamily="49" charset="0"/>
              </a:rPr>
              <a:t> 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+ </a:t>
            </a:r>
            <a:r>
              <a:rPr lang="en-US" altLang="he-IL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*2</a:t>
            </a:r>
            <a:r>
              <a:rPr lang="en-US" altLang="he-IL" baseline="30000" dirty="0">
                <a:latin typeface="Consolas" pitchFamily="49" charset="0"/>
                <a:cs typeface="Consolas" pitchFamily="49" charset="0"/>
              </a:rPr>
              <a:t>0</a:t>
            </a:r>
            <a:r>
              <a:rPr lang="bg-BG" altLang="he-IL" dirty="0">
                <a:solidFill>
                  <a:schemeClr val="accent1">
                    <a:lumMod val="60000"/>
                    <a:lumOff val="40000"/>
                  </a:schemeClr>
                </a:solidFill>
                <a:cs typeface="Consolas" pitchFamily="49" charset="0"/>
              </a:rPr>
              <a:t> 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=</a:t>
            </a:r>
            <a:endParaRPr lang="en-US" altLang="he-IL" baseline="30000" dirty="0">
              <a:latin typeface="Consolas" pitchFamily="49" charset="0"/>
              <a:cs typeface="Consolas" pitchFamily="49" charset="0"/>
            </a:endParaRPr>
          </a:p>
          <a:p>
            <a:pPr marL="542925" lvl="2" indent="-271463">
              <a:lnSpc>
                <a:spcPct val="100000"/>
              </a:lnSpc>
              <a:spcBef>
                <a:spcPts val="0"/>
              </a:spcBef>
              <a:buNone/>
              <a:tabLst>
                <a:tab pos="1798638" algn="l"/>
              </a:tabLst>
            </a:pPr>
            <a:r>
              <a:rPr lang="bg-BG" altLang="he-IL" sz="32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he-IL" sz="3200" dirty="0">
                <a:latin typeface="Consolas" pitchFamily="49" charset="0"/>
                <a:cs typeface="Consolas" pitchFamily="49" charset="0"/>
              </a:rPr>
              <a:t>	= </a:t>
            </a:r>
            <a:r>
              <a:rPr lang="en-US" altLang="he-IL" sz="3200" dirty="0">
                <a:solidFill>
                  <a:srgbClr val="ABABAB"/>
                </a:solidFill>
                <a:latin typeface="Consolas" pitchFamily="49" charset="0"/>
                <a:cs typeface="Consolas" pitchFamily="49" charset="0"/>
              </a:rPr>
              <a:t>32</a:t>
            </a:r>
            <a:r>
              <a:rPr lang="en-US" altLang="he-IL" sz="3200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sz="3200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16</a:t>
            </a:r>
            <a:r>
              <a:rPr lang="en-US" altLang="he-IL" sz="3200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en-US" altLang="he-IL" sz="3200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sz="32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altLang="he-IL" sz="3200" dirty="0">
                <a:solidFill>
                  <a:schemeClr val="tx1">
                    <a:lumMod val="40000"/>
                    <a:lumOff val="60000"/>
                  </a:schemeClr>
                </a:solidFill>
                <a:latin typeface="Consolas" pitchFamily="49" charset="0"/>
                <a:cs typeface="Consolas" pitchFamily="49" charset="0"/>
              </a:rPr>
              <a:t>53</a:t>
            </a:r>
            <a:endParaRPr lang="en-US" altLang="he-IL" sz="3200" baseline="-16000" dirty="0">
              <a:solidFill>
                <a:schemeClr val="hlin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Двоична бройна система</a:t>
            </a:r>
            <a:endParaRPr lang="en-GB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45F9FAE-BCC2-4B1B-915B-754B147B4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663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bg-BG" altLang="he-IL" dirty="0">
                <a:solidFill>
                  <a:schemeClr val="tx2">
                    <a:lumMod val="75000"/>
                  </a:schemeClr>
                </a:solidFill>
              </a:rPr>
              <a:t>Умножаваме</a:t>
            </a:r>
            <a:r>
              <a:rPr lang="en-US" altLang="he-IL" dirty="0"/>
              <a:t> </a:t>
            </a:r>
            <a:r>
              <a:rPr lang="bg-BG" altLang="he-IL" dirty="0"/>
              <a:t>всяка цифра по </a:t>
            </a:r>
            <a:r>
              <a:rPr lang="bg-BG" altLang="he-IL">
                <a:solidFill>
                  <a:schemeClr val="tx2">
                    <a:lumMod val="75000"/>
                  </a:schemeClr>
                </a:solidFill>
              </a:rPr>
              <a:t>основата</a:t>
            </a:r>
            <a:r>
              <a:rPr lang="bg-BG" altLang="he-IL"/>
              <a:t> 2 </a:t>
            </a:r>
            <a:r>
              <a:rPr lang="bg-BG" altLang="he-IL">
                <a:solidFill>
                  <a:schemeClr val="tx2">
                    <a:lumMod val="75000"/>
                  </a:schemeClr>
                </a:solidFill>
              </a:rPr>
              <a:t>на</a:t>
            </a:r>
            <a:r>
              <a:rPr lang="bg-BG" altLang="he-IL"/>
              <a:t> </a:t>
            </a:r>
            <a:r>
              <a:rPr lang="bg-BG" altLang="he-IL" dirty="0">
                <a:solidFill>
                  <a:schemeClr val="tx2">
                    <a:lumMod val="75000"/>
                  </a:schemeClr>
                </a:solidFill>
              </a:rPr>
              <a:t>съответния</a:t>
            </a:r>
            <a:r>
              <a:rPr lang="bg-BG" altLang="he-IL" dirty="0"/>
              <a:t> </a:t>
            </a:r>
            <a:r>
              <a:rPr lang="bg-BG" altLang="he-IL" dirty="0">
                <a:solidFill>
                  <a:schemeClr val="tx2">
                    <a:lumMod val="75000"/>
                  </a:schemeClr>
                </a:solidFill>
              </a:rPr>
              <a:t>степенен показател</a:t>
            </a:r>
            <a:r>
              <a:rPr lang="en-US" altLang="he-IL" dirty="0"/>
              <a:t>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tabLst>
                <a:tab pos="2060575" algn="l"/>
                <a:tab pos="3316288" algn="l"/>
                <a:tab pos="4572000" algn="l"/>
                <a:tab pos="5827713" algn="l"/>
                <a:tab pos="7083425" algn="l"/>
              </a:tabLst>
            </a:pPr>
            <a:r>
              <a:rPr lang="en-US" altLang="he-IL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altLang="he-IL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altLang="he-IL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baseline="-160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b	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=</a:t>
            </a:r>
            <a:r>
              <a:rPr lang="en-US" altLang="he-IL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 1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*2</a:t>
            </a:r>
            <a:r>
              <a:rPr lang="en-US" altLang="he-IL" baseline="30000" dirty="0">
                <a:latin typeface="Consolas" pitchFamily="49" charset="0"/>
                <a:cs typeface="Consolas" pitchFamily="49" charset="0"/>
              </a:rPr>
              <a:t>3 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+ </a:t>
            </a:r>
            <a:r>
              <a:rPr lang="en-US" altLang="he-IL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*2</a:t>
            </a:r>
            <a:r>
              <a:rPr lang="en-US" altLang="he-IL" baseline="30000" dirty="0">
                <a:latin typeface="Consolas" pitchFamily="49" charset="0"/>
                <a:cs typeface="Consolas" pitchFamily="49" charset="0"/>
              </a:rPr>
              <a:t>0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altLang="he-IL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*8 + </a:t>
            </a:r>
            <a:r>
              <a:rPr lang="en-US" altLang="he-IL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*1 =</a:t>
            </a:r>
            <a:endParaRPr lang="bg-BG" altLang="he-IL" dirty="0">
              <a:latin typeface="Consolas" pitchFamily="49" charset="0"/>
              <a:cs typeface="Consolas" pitchFamily="49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None/>
              <a:tabLst>
                <a:tab pos="2060575" algn="l"/>
                <a:tab pos="3316288" algn="l"/>
                <a:tab pos="4572000" algn="l"/>
                <a:tab pos="5827713" algn="l"/>
                <a:tab pos="7083425" algn="l"/>
              </a:tabLst>
            </a:pPr>
            <a:r>
              <a:rPr lang="en-US" altLang="he-IL" dirty="0">
                <a:latin typeface="Consolas" pitchFamily="49" charset="0"/>
                <a:cs typeface="Consolas" pitchFamily="49" charset="0"/>
              </a:rPr>
              <a:t> 		= </a:t>
            </a:r>
            <a:r>
              <a:rPr lang="bg-BG" altLang="he-IL" dirty="0">
                <a:latin typeface="Consolas" pitchFamily="49" charset="0"/>
                <a:cs typeface="Consolas" pitchFamily="49" charset="0"/>
              </a:rPr>
              <a:t>9</a:t>
            </a:r>
            <a:endParaRPr lang="en-US" altLang="he-IL" dirty="0">
              <a:latin typeface="Consolas" pitchFamily="49" charset="0"/>
              <a:cs typeface="Consolas" pitchFamily="49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tabLst>
                <a:tab pos="2060575" algn="l"/>
                <a:tab pos="3316288" algn="l"/>
                <a:tab pos="4572000" algn="l"/>
                <a:tab pos="5827713" algn="l"/>
                <a:tab pos="7083425" algn="l"/>
              </a:tabLst>
            </a:pPr>
            <a:r>
              <a:rPr lang="en-US" altLang="he-IL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altLang="he-IL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baseline="-180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b	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altLang="he-IL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*2</a:t>
            </a:r>
            <a:r>
              <a:rPr lang="en-US" altLang="he-IL" baseline="30000" dirty="0">
                <a:latin typeface="Consolas" pitchFamily="49" charset="0"/>
                <a:cs typeface="Consolas" pitchFamily="49" charset="0"/>
              </a:rPr>
              <a:t>3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*2</a:t>
            </a:r>
            <a:r>
              <a:rPr lang="en-US" altLang="he-IL" baseline="30000" dirty="0">
                <a:latin typeface="Consolas" pitchFamily="49" charset="0"/>
                <a:cs typeface="Consolas" pitchFamily="49" charset="0"/>
              </a:rPr>
              <a:t>2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*2</a:t>
            </a:r>
            <a:r>
              <a:rPr lang="en-US" altLang="he-IL" baseline="30000" dirty="0"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*2</a:t>
            </a:r>
            <a:r>
              <a:rPr lang="en-US" altLang="he-IL" baseline="30000" dirty="0">
                <a:latin typeface="Consolas" pitchFamily="49" charset="0"/>
                <a:cs typeface="Consolas" pitchFamily="49" charset="0"/>
              </a:rPr>
              <a:t>0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</a:t>
            </a:r>
            <a:r>
              <a:rPr lang="bg-BG" altLang="he-IL" dirty="0">
                <a:latin typeface="Consolas" pitchFamily="49" charset="0"/>
                <a:cs typeface="Consolas" pitchFamily="49" charset="0"/>
              </a:rPr>
              <a:t>=</a:t>
            </a:r>
            <a:br>
              <a:rPr lang="en-US" altLang="he-IL" dirty="0">
                <a:latin typeface="Consolas" pitchFamily="49" charset="0"/>
                <a:cs typeface="Consolas" pitchFamily="49" charset="0"/>
              </a:rPr>
            </a:br>
            <a:r>
              <a:rPr lang="en-US" altLang="he-IL" dirty="0">
                <a:latin typeface="Consolas" pitchFamily="49" charset="0"/>
                <a:cs typeface="Consolas" pitchFamily="49" charset="0"/>
              </a:rPr>
              <a:t>	= </a:t>
            </a:r>
            <a:r>
              <a:rPr lang="en-US" altLang="he-IL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100</a:t>
            </a:r>
            <a:r>
              <a:rPr lang="en-US" altLang="he-IL" baseline="-180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10</a:t>
            </a:r>
            <a:r>
              <a:rPr lang="en-US" altLang="he-IL" baseline="-180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baseline="-180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US" altLang="he-IL" baseline="-25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altLang="he-IL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bg-BG" altLang="he-IL" dirty="0">
                <a:latin typeface="Consolas" pitchFamily="49" charset="0"/>
                <a:cs typeface="Consolas" pitchFamily="49" charset="0"/>
              </a:rPr>
              <a:t> =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None/>
              <a:tabLst>
                <a:tab pos="2060575" algn="l"/>
                <a:tab pos="3316288" algn="l"/>
                <a:tab pos="4572000" algn="l"/>
                <a:tab pos="5827713" algn="l"/>
                <a:tab pos="7083425" algn="l"/>
              </a:tabLst>
            </a:pPr>
            <a:r>
              <a:rPr lang="bg-BG" altLang="he-IL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= 7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tabLst>
                <a:tab pos="2060575" algn="l"/>
                <a:tab pos="3316288" algn="l"/>
              </a:tabLst>
            </a:pPr>
            <a:r>
              <a:rPr lang="en-US" altLang="he-IL" dirty="0">
                <a:solidFill>
                  <a:srgbClr val="ABABAB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altLang="he-IL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altLang="he-IL" baseline="-180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US" altLang="he-IL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altLang="he-IL" dirty="0">
                <a:solidFill>
                  <a:srgbClr val="ABABAB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*2</a:t>
            </a:r>
            <a:r>
              <a:rPr lang="en-US" altLang="he-IL" baseline="30000" dirty="0">
                <a:latin typeface="Consolas" pitchFamily="49" charset="0"/>
                <a:cs typeface="Consolas" pitchFamily="49" charset="0"/>
              </a:rPr>
              <a:t>5</a:t>
            </a:r>
            <a:r>
              <a:rPr lang="bg-BG" altLang="he-IL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+ </a:t>
            </a:r>
            <a:r>
              <a:rPr lang="en-US" altLang="he-IL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*2</a:t>
            </a:r>
            <a:r>
              <a:rPr lang="en-US" altLang="he-IL" baseline="30000" dirty="0">
                <a:latin typeface="Consolas" pitchFamily="49" charset="0"/>
                <a:cs typeface="Consolas" pitchFamily="49" charset="0"/>
              </a:rPr>
              <a:t>4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*2</a:t>
            </a:r>
            <a:r>
              <a:rPr lang="en-US" altLang="he-IL" baseline="30000" dirty="0">
                <a:latin typeface="Consolas" pitchFamily="49" charset="0"/>
                <a:cs typeface="Consolas" pitchFamily="49" charset="0"/>
              </a:rPr>
              <a:t>3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*2</a:t>
            </a:r>
            <a:r>
              <a:rPr lang="en-US" altLang="he-IL" baseline="30000" dirty="0">
                <a:latin typeface="Consolas" pitchFamily="49" charset="0"/>
                <a:cs typeface="Consolas" pitchFamily="49" charset="0"/>
              </a:rPr>
              <a:t>2 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+</a:t>
            </a:r>
            <a:r>
              <a:rPr lang="bg-BG" altLang="he-IL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he-IL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*2</a:t>
            </a:r>
            <a:r>
              <a:rPr lang="en-US" altLang="he-IL" baseline="30000" dirty="0">
                <a:latin typeface="Consolas" pitchFamily="49" charset="0"/>
                <a:cs typeface="Consolas" pitchFamily="49" charset="0"/>
              </a:rPr>
              <a:t>1</a:t>
            </a:r>
            <a:r>
              <a:rPr lang="bg-BG" altLang="he-IL" baseline="30000" dirty="0">
                <a:cs typeface="Consolas" pitchFamily="49" charset="0"/>
              </a:rPr>
              <a:t>  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= </a:t>
            </a:r>
            <a:br>
              <a:rPr lang="en-US" altLang="he-IL" dirty="0">
                <a:latin typeface="Consolas" pitchFamily="49" charset="0"/>
                <a:cs typeface="Consolas" pitchFamily="49" charset="0"/>
              </a:rPr>
            </a:br>
            <a:r>
              <a:rPr lang="en-US" altLang="he-IL" dirty="0">
                <a:latin typeface="Consolas" pitchFamily="49" charset="0"/>
                <a:cs typeface="Consolas" pitchFamily="49" charset="0"/>
              </a:rPr>
              <a:t>	= </a:t>
            </a:r>
            <a:r>
              <a:rPr lang="en-US" altLang="he-IL" dirty="0">
                <a:solidFill>
                  <a:srgbClr val="ABABAB"/>
                </a:solidFill>
                <a:latin typeface="Consolas" pitchFamily="49" charset="0"/>
                <a:cs typeface="Consolas" pitchFamily="49" charset="0"/>
              </a:rPr>
              <a:t>100000</a:t>
            </a:r>
            <a:r>
              <a:rPr lang="en-US" altLang="he-IL" baseline="-180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10000</a:t>
            </a:r>
            <a:r>
              <a:rPr lang="en-US" altLang="he-IL" baseline="-180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100</a:t>
            </a:r>
            <a:r>
              <a:rPr lang="en-US" altLang="he-IL" baseline="-180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10</a:t>
            </a:r>
            <a:r>
              <a:rPr lang="en-US" altLang="he-IL" baseline="-180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bg-BG" altLang="he-IL" baseline="-180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= </a:t>
            </a:r>
            <a:br>
              <a:rPr lang="en-US" altLang="he-IL" baseline="-25000" dirty="0">
                <a:latin typeface="Consolas" pitchFamily="49" charset="0"/>
                <a:cs typeface="Consolas" pitchFamily="49" charset="0"/>
              </a:rPr>
            </a:br>
            <a:r>
              <a:rPr lang="en-US" altLang="he-IL" baseline="-25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altLang="he-IL" dirty="0">
                <a:solidFill>
                  <a:srgbClr val="ABABAB"/>
                </a:solidFill>
                <a:latin typeface="Consolas" pitchFamily="49" charset="0"/>
                <a:cs typeface="Consolas" pitchFamily="49" charset="0"/>
              </a:rPr>
              <a:t>32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dirty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16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altLang="he-IL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 = </a:t>
            </a:r>
            <a:br>
              <a:rPr lang="en-US" altLang="he-IL" dirty="0">
                <a:latin typeface="Consolas" pitchFamily="49" charset="0"/>
                <a:cs typeface="Consolas" pitchFamily="49" charset="0"/>
              </a:rPr>
            </a:br>
            <a:r>
              <a:rPr lang="en-US" altLang="he-IL" dirty="0">
                <a:latin typeface="Consolas" pitchFamily="49" charset="0"/>
                <a:cs typeface="Consolas" pitchFamily="49" charset="0"/>
              </a:rPr>
              <a:t>	= 54</a:t>
            </a:r>
            <a:endParaRPr lang="en-US" alt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Двоична бройна система</a:t>
            </a:r>
            <a:endParaRPr lang="en-GB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91E7D10-1999-409C-ACF7-6F535ECCF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19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lIns="108000" tIns="36000" rIns="108000" bIns="3600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bg-BG" altLang="he-IL" dirty="0"/>
              <a:t>Делим на две и прибавяме в обратен ред остатъците</a:t>
            </a:r>
            <a:r>
              <a:rPr lang="en-US" altLang="he-IL" dirty="0"/>
              <a:t>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Преобразуване от десетична в двоична бройна система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315202" y="1981200"/>
            <a:ext cx="396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he-IL" sz="3200" dirty="0">
                <a:latin typeface="Consolas" pitchFamily="49" charset="0"/>
                <a:cs typeface="Consolas" pitchFamily="49" charset="0"/>
              </a:rPr>
              <a:t>500/2  = 250 (0)</a:t>
            </a:r>
          </a:p>
          <a:p>
            <a:pPr>
              <a:buFontTx/>
              <a:buNone/>
            </a:pPr>
            <a:r>
              <a:rPr lang="en-US" altLang="he-IL" sz="3200" dirty="0">
                <a:latin typeface="Consolas" pitchFamily="49" charset="0"/>
                <a:cs typeface="Consolas" pitchFamily="49" charset="0"/>
              </a:rPr>
              <a:t>250/2  = 125 (0)</a:t>
            </a:r>
          </a:p>
          <a:p>
            <a:pPr>
              <a:buFontTx/>
              <a:buNone/>
            </a:pPr>
            <a:r>
              <a:rPr lang="en-US" altLang="he-IL" sz="3200" dirty="0">
                <a:latin typeface="Consolas" pitchFamily="49" charset="0"/>
                <a:cs typeface="Consolas" pitchFamily="49" charset="0"/>
              </a:rPr>
              <a:t>125/2  = 62  (1)</a:t>
            </a:r>
          </a:p>
          <a:p>
            <a:pPr>
              <a:buFontTx/>
              <a:buNone/>
            </a:pPr>
            <a:r>
              <a:rPr lang="en-US" altLang="he-IL" sz="3200" dirty="0">
                <a:latin typeface="Consolas" pitchFamily="49" charset="0"/>
                <a:cs typeface="Consolas" pitchFamily="49" charset="0"/>
              </a:rPr>
              <a:t> 62/2  = 31  (0)</a:t>
            </a:r>
          </a:p>
          <a:p>
            <a:pPr>
              <a:buFontTx/>
              <a:buNone/>
            </a:pPr>
            <a:r>
              <a:rPr lang="en-US" altLang="he-IL" sz="3200" dirty="0">
                <a:latin typeface="Consolas" pitchFamily="49" charset="0"/>
                <a:cs typeface="Consolas" pitchFamily="49" charset="0"/>
              </a:rPr>
              <a:t> 31/2  = 15  (1)</a:t>
            </a:r>
          </a:p>
          <a:p>
            <a:pPr>
              <a:buFontTx/>
              <a:buNone/>
            </a:pPr>
            <a:r>
              <a:rPr lang="en-US" altLang="he-IL" sz="3200" dirty="0">
                <a:latin typeface="Consolas" pitchFamily="49" charset="0"/>
                <a:cs typeface="Consolas" pitchFamily="49" charset="0"/>
              </a:rPr>
              <a:t> 15/2  = 7   (1)</a:t>
            </a:r>
          </a:p>
          <a:p>
            <a:pPr>
              <a:buFontTx/>
              <a:buNone/>
            </a:pPr>
            <a:r>
              <a:rPr lang="en-US" altLang="he-IL" sz="3200" dirty="0">
                <a:latin typeface="Consolas" pitchFamily="49" charset="0"/>
                <a:cs typeface="Consolas" pitchFamily="49" charset="0"/>
              </a:rPr>
              <a:t>  7/2  = 3   (1)</a:t>
            </a:r>
          </a:p>
          <a:p>
            <a:pPr>
              <a:buFontTx/>
              <a:buNone/>
            </a:pPr>
            <a:r>
              <a:rPr lang="en-US" altLang="he-IL" sz="3200" dirty="0">
                <a:latin typeface="Consolas" pitchFamily="49" charset="0"/>
                <a:cs typeface="Consolas" pitchFamily="49" charset="0"/>
              </a:rPr>
              <a:t>  3/2  = 1   (1)</a:t>
            </a:r>
          </a:p>
          <a:p>
            <a:pPr>
              <a:buFontTx/>
              <a:buNone/>
            </a:pPr>
            <a:r>
              <a:rPr lang="en-US" altLang="he-IL" sz="3200" dirty="0">
                <a:latin typeface="Consolas" pitchFamily="49" charset="0"/>
                <a:cs typeface="Consolas" pitchFamily="49" charset="0"/>
              </a:rPr>
              <a:t>  1/2  = 0   (1)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5277602" y="3256996"/>
            <a:ext cx="1225550" cy="0"/>
          </a:xfrm>
          <a:prstGeom prst="line">
            <a:avLst/>
          </a:prstGeom>
          <a:noFill/>
          <a:ln w="571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560438" y="3075721"/>
            <a:ext cx="3876382" cy="4671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800"/>
              </a:lnSpc>
              <a:buFontTx/>
              <a:buNone/>
            </a:pPr>
            <a:r>
              <a:rPr lang="en-US" altLang="he-IL" sz="3200" dirty="0">
                <a:solidFill>
                  <a:schemeClr val="tx1">
                    <a:lumMod val="40000"/>
                    <a:lumOff val="60000"/>
                  </a:schemeClr>
                </a:solidFill>
                <a:latin typeface="Consolas" pitchFamily="49" charset="0"/>
                <a:cs typeface="Consolas" pitchFamily="49" charset="0"/>
              </a:rPr>
              <a:t>500</a:t>
            </a:r>
            <a:r>
              <a:rPr lang="en-US" altLang="he-IL" sz="3200" baseline="-180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d</a:t>
            </a:r>
            <a:r>
              <a:rPr lang="en-US" altLang="he-IL" sz="3200" dirty="0">
                <a:solidFill>
                  <a:schemeClr val="tx1">
                    <a:lumMod val="40000"/>
                    <a:lumOff val="60000"/>
                  </a:schemeClr>
                </a:solidFill>
                <a:latin typeface="Consolas" pitchFamily="49" charset="0"/>
                <a:cs typeface="Consolas" pitchFamily="49" charset="0"/>
              </a:rPr>
              <a:t> = 111110100</a:t>
            </a:r>
            <a:r>
              <a:rPr lang="en-US" altLang="he-IL" sz="3200" baseline="-180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b</a:t>
            </a:r>
          </a:p>
        </p:txBody>
      </p:sp>
      <p:pic>
        <p:nvPicPr>
          <p:cNvPr id="9" name="Picture 2" descr="http://www.sbca.com/assets/images/photos/library/man_with_computer_screen_reflected_in_glasses_and_binary_cod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27813" y="4456023"/>
            <a:ext cx="4190999" cy="1858009"/>
          </a:xfrm>
          <a:prstGeom prst="round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26F2347-7006-4497-B641-7228D45C4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00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Примери за двоични числа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653977" y="2163434"/>
            <a:ext cx="9816306" cy="466666"/>
            <a:chOff x="264318" y="1686892"/>
            <a:chExt cx="9816306" cy="466666"/>
          </a:xfrm>
        </p:grpSpPr>
        <p:grpSp>
          <p:nvGrpSpPr>
            <p:cNvPr id="24" name="Group 23"/>
            <p:cNvGrpSpPr/>
            <p:nvPr/>
          </p:nvGrpSpPr>
          <p:grpSpPr>
            <a:xfrm>
              <a:off x="264318" y="1691893"/>
              <a:ext cx="1319212" cy="461665"/>
              <a:chOff x="264318" y="1691893"/>
              <a:chExt cx="1319212" cy="461665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264318" y="1691893"/>
                <a:ext cx="1243012" cy="46166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64318" y="1691893"/>
                <a:ext cx="1319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1010011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674812" y="1686894"/>
              <a:ext cx="1319212" cy="461665"/>
              <a:chOff x="1674812" y="1686894"/>
              <a:chExt cx="1319212" cy="461665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674812" y="1686894"/>
                <a:ext cx="1243012" cy="46166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674812" y="1686894"/>
                <a:ext cx="1319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1101111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072606" y="1691892"/>
              <a:ext cx="1319212" cy="461665"/>
              <a:chOff x="3072606" y="1691892"/>
              <a:chExt cx="1319212" cy="461665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3072606" y="1691892"/>
                <a:ext cx="1243012" cy="46166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072606" y="1691892"/>
                <a:ext cx="1319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1100110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4428330" y="1686894"/>
              <a:ext cx="1319212" cy="461665"/>
              <a:chOff x="4428330" y="1686894"/>
              <a:chExt cx="1319212" cy="461665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4428330" y="1686894"/>
                <a:ext cx="1243012" cy="46166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428330" y="1686894"/>
                <a:ext cx="1319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1110100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5865812" y="1686893"/>
              <a:ext cx="1319212" cy="461665"/>
              <a:chOff x="5865812" y="1686893"/>
              <a:chExt cx="1319212" cy="461665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5865812" y="1686893"/>
                <a:ext cx="1243012" cy="46166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865812" y="1686893"/>
                <a:ext cx="1319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1010101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313612" y="1691893"/>
              <a:ext cx="1319212" cy="461665"/>
              <a:chOff x="7313612" y="1691893"/>
              <a:chExt cx="1319212" cy="461665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7313612" y="1691893"/>
                <a:ext cx="1243012" cy="46166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313612" y="1691893"/>
                <a:ext cx="1319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1101110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8761412" y="1686892"/>
              <a:ext cx="1319212" cy="461665"/>
              <a:chOff x="8761412" y="1686892"/>
              <a:chExt cx="1319212" cy="461665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8761412" y="1686892"/>
                <a:ext cx="1243012" cy="46166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761412" y="1686892"/>
                <a:ext cx="1319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1101001</a:t>
                </a: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2275483" y="2732117"/>
            <a:ext cx="8535194" cy="533400"/>
            <a:chOff x="1807765" y="2286000"/>
            <a:chExt cx="8535194" cy="533400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1807765" y="2286000"/>
              <a:ext cx="0" cy="5334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3218259" y="2286000"/>
              <a:ext cx="0" cy="5334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4654153" y="2286000"/>
              <a:ext cx="0" cy="5334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6003130" y="2286000"/>
              <a:ext cx="0" cy="5334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7447359" y="2286000"/>
              <a:ext cx="0" cy="5334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8887618" y="2286000"/>
              <a:ext cx="0" cy="5334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0342959" y="2286000"/>
              <a:ext cx="0" cy="5334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1653977" y="3417917"/>
            <a:ext cx="9816306" cy="466666"/>
            <a:chOff x="264318" y="1686892"/>
            <a:chExt cx="9816306" cy="466666"/>
          </a:xfrm>
        </p:grpSpPr>
        <p:grpSp>
          <p:nvGrpSpPr>
            <p:cNvPr id="48" name="Group 47"/>
            <p:cNvGrpSpPr/>
            <p:nvPr/>
          </p:nvGrpSpPr>
          <p:grpSpPr>
            <a:xfrm>
              <a:off x="264318" y="1691893"/>
              <a:ext cx="1319212" cy="461665"/>
              <a:chOff x="264318" y="1691893"/>
              <a:chExt cx="1319212" cy="461665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264318" y="1691893"/>
                <a:ext cx="1243012" cy="46166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64318" y="1691893"/>
                <a:ext cx="1319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83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674812" y="1686894"/>
              <a:ext cx="1319212" cy="461665"/>
              <a:chOff x="1674812" y="1686894"/>
              <a:chExt cx="1319212" cy="461665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1674812" y="1686894"/>
                <a:ext cx="1243012" cy="46166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674812" y="1686894"/>
                <a:ext cx="1319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111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3072606" y="1691892"/>
              <a:ext cx="1319212" cy="461665"/>
              <a:chOff x="3072606" y="1691892"/>
              <a:chExt cx="1319212" cy="461665"/>
            </a:xfrm>
          </p:grpSpPr>
          <p:sp>
            <p:nvSpPr>
              <p:cNvPr id="63" name="Rounded Rectangle 62"/>
              <p:cNvSpPr/>
              <p:nvPr/>
            </p:nvSpPr>
            <p:spPr>
              <a:xfrm>
                <a:off x="3072606" y="1691892"/>
                <a:ext cx="1243012" cy="46166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072606" y="1691892"/>
                <a:ext cx="1319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102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4428330" y="1686894"/>
              <a:ext cx="1319212" cy="461665"/>
              <a:chOff x="4428330" y="1686894"/>
              <a:chExt cx="1319212" cy="461665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4428330" y="1686894"/>
                <a:ext cx="1243012" cy="46166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428330" y="1686894"/>
                <a:ext cx="1319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116</a:t>
                </a: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5865812" y="1686893"/>
              <a:ext cx="1319212" cy="461665"/>
              <a:chOff x="5865812" y="1686893"/>
              <a:chExt cx="1319212" cy="461665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5865812" y="1686893"/>
                <a:ext cx="1243012" cy="46166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865812" y="1686893"/>
                <a:ext cx="1319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85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7313612" y="1691893"/>
              <a:ext cx="1319212" cy="461665"/>
              <a:chOff x="7313612" y="1691893"/>
              <a:chExt cx="1319212" cy="461665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7313612" y="1691893"/>
                <a:ext cx="1243012" cy="46166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7313612" y="1691893"/>
                <a:ext cx="1319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110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8761412" y="1686892"/>
              <a:ext cx="1319212" cy="461665"/>
              <a:chOff x="8761412" y="1686892"/>
              <a:chExt cx="1319212" cy="461665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8761412" y="1686892"/>
                <a:ext cx="1243012" cy="46166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8761412" y="1686892"/>
                <a:ext cx="1319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105</a:t>
                </a:r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354012" y="1601817"/>
            <a:ext cx="177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he-IL" sz="3200" dirty="0">
                <a:solidFill>
                  <a:schemeClr val="tx2">
                    <a:lumMod val="75000"/>
                  </a:schemeClr>
                </a:solidFill>
              </a:rPr>
              <a:t>Двоично</a:t>
            </a:r>
            <a:endParaRPr lang="en-US" sz="3100" dirty="0"/>
          </a:p>
        </p:txBody>
      </p:sp>
      <p:sp>
        <p:nvSpPr>
          <p:cNvPr id="70" name="TextBox 69"/>
          <p:cNvSpPr txBox="1"/>
          <p:nvPr/>
        </p:nvSpPr>
        <p:spPr>
          <a:xfrm>
            <a:off x="339723" y="2819400"/>
            <a:ext cx="3433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he-IL" sz="3200" dirty="0">
                <a:solidFill>
                  <a:schemeClr val="tx2">
                    <a:lumMod val="75000"/>
                  </a:schemeClr>
                </a:solidFill>
              </a:rPr>
              <a:t>ASCII</a:t>
            </a:r>
            <a:r>
              <a:rPr lang="bg-BG" altLang="he-IL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he-IL" sz="32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bg-BG" altLang="he-IL" sz="3200" dirty="0">
                <a:solidFill>
                  <a:schemeClr val="tx2">
                    <a:lumMod val="75000"/>
                  </a:schemeClr>
                </a:solidFill>
              </a:rPr>
              <a:t>десетично</a:t>
            </a:r>
            <a:r>
              <a:rPr lang="en-US" altLang="he-IL" sz="3200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sz="31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2313583" y="4103717"/>
            <a:ext cx="8535194" cy="533400"/>
            <a:chOff x="1807765" y="2286000"/>
            <a:chExt cx="8535194" cy="533400"/>
          </a:xfrm>
        </p:grpSpPr>
        <p:cxnSp>
          <p:nvCxnSpPr>
            <p:cNvPr id="73" name="Straight Arrow Connector 72"/>
            <p:cNvCxnSpPr/>
            <p:nvPr/>
          </p:nvCxnSpPr>
          <p:spPr>
            <a:xfrm>
              <a:off x="1807765" y="2286000"/>
              <a:ext cx="0" cy="5334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3218259" y="2286000"/>
              <a:ext cx="0" cy="5334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4654153" y="2286000"/>
              <a:ext cx="0" cy="5334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6003130" y="2286000"/>
              <a:ext cx="0" cy="5334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7447359" y="2286000"/>
              <a:ext cx="0" cy="5334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8887618" y="2286000"/>
              <a:ext cx="0" cy="5334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10342959" y="2286000"/>
              <a:ext cx="0" cy="5334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1692077" y="4789517"/>
            <a:ext cx="9816306" cy="466666"/>
            <a:chOff x="264318" y="1686892"/>
            <a:chExt cx="9816306" cy="466666"/>
          </a:xfrm>
        </p:grpSpPr>
        <p:grpSp>
          <p:nvGrpSpPr>
            <p:cNvPr id="81" name="Group 80"/>
            <p:cNvGrpSpPr/>
            <p:nvPr/>
          </p:nvGrpSpPr>
          <p:grpSpPr>
            <a:xfrm>
              <a:off x="264318" y="1691893"/>
              <a:ext cx="1319212" cy="461665"/>
              <a:chOff x="264318" y="1691893"/>
              <a:chExt cx="1319212" cy="461665"/>
            </a:xfrm>
          </p:grpSpPr>
          <p:sp>
            <p:nvSpPr>
              <p:cNvPr id="100" name="Rounded Rectangle 99"/>
              <p:cNvSpPr/>
              <p:nvPr/>
            </p:nvSpPr>
            <p:spPr>
              <a:xfrm>
                <a:off x="264318" y="1691893"/>
                <a:ext cx="1243012" cy="46166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264318" y="1691893"/>
                <a:ext cx="1319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S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674812" y="1686894"/>
              <a:ext cx="1319212" cy="461665"/>
              <a:chOff x="1674812" y="1686894"/>
              <a:chExt cx="1319212" cy="461665"/>
            </a:xfrm>
          </p:grpSpPr>
          <p:sp>
            <p:nvSpPr>
              <p:cNvPr id="98" name="Rounded Rectangle 97"/>
              <p:cNvSpPr/>
              <p:nvPr/>
            </p:nvSpPr>
            <p:spPr>
              <a:xfrm>
                <a:off x="1674812" y="1686894"/>
                <a:ext cx="1243012" cy="46166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1674812" y="1686894"/>
                <a:ext cx="1319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o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3072606" y="1691892"/>
              <a:ext cx="1319212" cy="461665"/>
              <a:chOff x="3072606" y="1691892"/>
              <a:chExt cx="1319212" cy="461665"/>
            </a:xfrm>
          </p:grpSpPr>
          <p:sp>
            <p:nvSpPr>
              <p:cNvPr id="96" name="Rounded Rectangle 95"/>
              <p:cNvSpPr/>
              <p:nvPr/>
            </p:nvSpPr>
            <p:spPr>
              <a:xfrm>
                <a:off x="3072606" y="1691892"/>
                <a:ext cx="1243012" cy="46166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3072606" y="1691892"/>
                <a:ext cx="1319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f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4428330" y="1686894"/>
              <a:ext cx="1319212" cy="461665"/>
              <a:chOff x="4428330" y="1686894"/>
              <a:chExt cx="1319212" cy="461665"/>
            </a:xfrm>
          </p:grpSpPr>
          <p:sp>
            <p:nvSpPr>
              <p:cNvPr id="94" name="Rounded Rectangle 93"/>
              <p:cNvSpPr/>
              <p:nvPr/>
            </p:nvSpPr>
            <p:spPr>
              <a:xfrm>
                <a:off x="4428330" y="1686894"/>
                <a:ext cx="1243012" cy="46166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428330" y="1686894"/>
                <a:ext cx="1319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t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5865812" y="1686893"/>
              <a:ext cx="1319212" cy="461665"/>
              <a:chOff x="5865812" y="1686893"/>
              <a:chExt cx="1319212" cy="461665"/>
            </a:xfrm>
          </p:grpSpPr>
          <p:sp>
            <p:nvSpPr>
              <p:cNvPr id="92" name="Rounded Rectangle 91"/>
              <p:cNvSpPr/>
              <p:nvPr/>
            </p:nvSpPr>
            <p:spPr>
              <a:xfrm>
                <a:off x="5865812" y="1686893"/>
                <a:ext cx="1243012" cy="46166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865812" y="1686893"/>
                <a:ext cx="1319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U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313612" y="1691893"/>
              <a:ext cx="1319212" cy="461665"/>
              <a:chOff x="7313612" y="1691893"/>
              <a:chExt cx="1319212" cy="461665"/>
            </a:xfrm>
          </p:grpSpPr>
          <p:sp>
            <p:nvSpPr>
              <p:cNvPr id="90" name="Rounded Rectangle 89"/>
              <p:cNvSpPr/>
              <p:nvPr/>
            </p:nvSpPr>
            <p:spPr>
              <a:xfrm>
                <a:off x="7313612" y="1691893"/>
                <a:ext cx="1243012" cy="46166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7313612" y="1691893"/>
                <a:ext cx="1319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n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8761412" y="1686892"/>
              <a:ext cx="1319212" cy="461665"/>
              <a:chOff x="8761412" y="1686892"/>
              <a:chExt cx="1319212" cy="461665"/>
            </a:xfrm>
          </p:grpSpPr>
          <p:sp>
            <p:nvSpPr>
              <p:cNvPr id="88" name="Rounded Rectangle 87"/>
              <p:cNvSpPr/>
              <p:nvPr/>
            </p:nvSpPr>
            <p:spPr>
              <a:xfrm>
                <a:off x="8761412" y="1686892"/>
                <a:ext cx="1243012" cy="46166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8761412" y="1686892"/>
                <a:ext cx="1319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i</a:t>
                </a:r>
              </a:p>
            </p:txBody>
          </p:sp>
        </p:grpSp>
      </p:grpSp>
      <p:sp>
        <p:nvSpPr>
          <p:cNvPr id="102" name="TextBox 101"/>
          <p:cNvSpPr txBox="1"/>
          <p:nvPr/>
        </p:nvSpPr>
        <p:spPr>
          <a:xfrm>
            <a:off x="354012" y="4204742"/>
            <a:ext cx="1830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he-IL" sz="3200" dirty="0">
                <a:solidFill>
                  <a:schemeClr val="tx2">
                    <a:lumMod val="75000"/>
                  </a:schemeClr>
                </a:solidFill>
              </a:rPr>
              <a:t>Символи</a:t>
            </a:r>
            <a:endParaRPr lang="en-US" sz="3100" dirty="0"/>
          </a:p>
        </p:txBody>
      </p:sp>
      <p:sp>
        <p:nvSpPr>
          <p:cNvPr id="103" name="Slide Number Placeholder">
            <a:extLst>
              <a:ext uri="{FF2B5EF4-FFF2-40B4-BE49-F238E27FC236}">
                <a16:creationId xmlns:a16="http://schemas.microsoft.com/office/drawing/2014/main" id="{64FCD8C1-663C-47D0-BD7A-A0E8D221F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8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1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altLang="he-IL" dirty="0">
                <a:solidFill>
                  <a:schemeClr val="tx2">
                    <a:lumMod val="75000"/>
                  </a:schemeClr>
                </a:solidFill>
              </a:rPr>
              <a:t>Шестнадесетични</a:t>
            </a:r>
            <a:r>
              <a:rPr lang="en-US" altLang="he-IL" dirty="0"/>
              <a:t> </a:t>
            </a:r>
            <a:r>
              <a:rPr lang="bg-BG" altLang="he-IL" dirty="0"/>
              <a:t>числа</a:t>
            </a:r>
            <a:r>
              <a:rPr lang="en-US" altLang="he-IL" dirty="0"/>
              <a:t> (</a:t>
            </a:r>
            <a:r>
              <a:rPr lang="bg-BG" altLang="he-IL" dirty="0"/>
              <a:t>основа</a:t>
            </a:r>
            <a:r>
              <a:rPr lang="en-US" altLang="he-IL" dirty="0"/>
              <a:t> </a:t>
            </a:r>
            <a:r>
              <a:rPr lang="en-US" altLang="he-IL" dirty="0">
                <a:latin typeface="Consolas" pitchFamily="49" charset="0"/>
                <a:cs typeface="Consolas" pitchFamily="49" charset="0"/>
              </a:rPr>
              <a:t>16</a:t>
            </a:r>
            <a:r>
              <a:rPr lang="en-US" altLang="he-IL" dirty="0"/>
              <a:t>)</a:t>
            </a:r>
          </a:p>
          <a:p>
            <a:pPr lvl="1"/>
            <a:r>
              <a:rPr lang="bg-BG" altLang="he-IL" dirty="0"/>
              <a:t>Представяни чрез </a:t>
            </a:r>
            <a:r>
              <a:rPr lang="en-US" altLang="he-IL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16</a:t>
            </a:r>
            <a:r>
              <a:rPr lang="en-US" altLang="he-I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altLang="he-IL" dirty="0">
                <a:solidFill>
                  <a:schemeClr val="tx2">
                    <a:lumMod val="75000"/>
                  </a:schemeClr>
                </a:solidFill>
              </a:rPr>
              <a:t>цифри</a:t>
            </a:r>
            <a:r>
              <a:rPr lang="en-US" altLang="he-IL" dirty="0"/>
              <a:t>: </a:t>
            </a:r>
            <a:br>
              <a:rPr lang="en-US" altLang="he-IL" dirty="0"/>
            </a:br>
            <a:r>
              <a:rPr lang="en-US" altLang="he-IL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altLang="he-IL" dirty="0"/>
              <a:t>, </a:t>
            </a:r>
            <a:r>
              <a:rPr lang="en-US" altLang="he-IL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he-IL" dirty="0"/>
              <a:t>, </a:t>
            </a:r>
            <a:r>
              <a:rPr lang="en-US" altLang="he-IL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n-US" altLang="he-IL" dirty="0"/>
              <a:t>, 3, 4, 5, 6, 7, 8, </a:t>
            </a:r>
            <a:r>
              <a:rPr lang="en-US" altLang="he-IL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9</a:t>
            </a:r>
            <a:r>
              <a:rPr lang="en-US" altLang="he-IL" dirty="0"/>
              <a:t>, </a:t>
            </a:r>
            <a:r>
              <a:rPr lang="en-US" altLang="he-IL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A</a:t>
            </a:r>
            <a:r>
              <a:rPr lang="en-US" altLang="he-IL" dirty="0"/>
              <a:t>, </a:t>
            </a:r>
            <a:r>
              <a:rPr lang="en-US" altLang="he-IL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US" altLang="he-IL" dirty="0"/>
              <a:t>, </a:t>
            </a:r>
            <a:r>
              <a:rPr lang="en-US" altLang="he-IL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US" altLang="he-IL" dirty="0"/>
              <a:t>, </a:t>
            </a:r>
            <a:r>
              <a:rPr lang="en-US" altLang="he-IL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D</a:t>
            </a:r>
            <a:r>
              <a:rPr lang="en-US" altLang="he-IL" dirty="0"/>
              <a:t>, </a:t>
            </a:r>
            <a:r>
              <a:rPr lang="en-US" altLang="he-IL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</a:t>
            </a:r>
            <a:r>
              <a:rPr lang="en-US" altLang="he-IL" dirty="0"/>
              <a:t> </a:t>
            </a:r>
            <a:r>
              <a:rPr lang="bg-BG" altLang="he-IL" dirty="0"/>
              <a:t>и</a:t>
            </a:r>
            <a:r>
              <a:rPr lang="en-US" altLang="he-IL" dirty="0"/>
              <a:t> </a:t>
            </a:r>
            <a:r>
              <a:rPr lang="en-US" altLang="he-IL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</a:t>
            </a:r>
          </a:p>
          <a:p>
            <a:pPr>
              <a:spcBef>
                <a:spcPts val="1800"/>
              </a:spcBef>
            </a:pPr>
            <a:r>
              <a:rPr lang="bg-BG" altLang="he-IL" dirty="0"/>
              <a:t>В програмирането обикновено се ползва </a:t>
            </a:r>
            <a:r>
              <a:rPr lang="bg-BG" altLang="he-IL" dirty="0">
                <a:solidFill>
                  <a:schemeClr val="tx2">
                    <a:lumMod val="75000"/>
                  </a:schemeClr>
                </a:solidFill>
              </a:rPr>
              <a:t>префикс</a:t>
            </a:r>
            <a:r>
              <a:rPr lang="en-US" altLang="he-IL" dirty="0"/>
              <a:t> </a:t>
            </a:r>
            <a:r>
              <a:rPr lang="en-US" altLang="he-IL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0x</a:t>
            </a:r>
            <a:r>
              <a:rPr lang="en-US" altLang="he-IL" dirty="0"/>
              <a:t>	</a:t>
            </a:r>
          </a:p>
          <a:p>
            <a:pPr marL="0" indent="0">
              <a:lnSpc>
                <a:spcPct val="100000"/>
              </a:lnSpc>
              <a:buFontTx/>
              <a:buNone/>
              <a:tabLst>
                <a:tab pos="1074738" algn="l"/>
                <a:tab pos="3044825" algn="l"/>
              </a:tabLst>
            </a:pPr>
            <a:r>
              <a:rPr lang="en-US" altLang="he-IL" sz="2800" dirty="0">
                <a:latin typeface="Consolas" pitchFamily="49" charset="0"/>
                <a:cs typeface="Consolas" pitchFamily="49" charset="0"/>
              </a:rPr>
              <a:t>	0 </a:t>
            </a:r>
            <a:r>
              <a:rPr lang="en-US" altLang="he-IL" sz="2800" dirty="0">
                <a:latin typeface="Consolas" pitchFamily="49" charset="0"/>
                <a:cs typeface="Consolas" pitchFamily="49" charset="0"/>
                <a:sym typeface="Wingdings" pitchFamily="2" charset="2"/>
              </a:rPr>
              <a:t> 0x0</a:t>
            </a:r>
            <a:r>
              <a:rPr lang="en-US" altLang="he-IL" sz="2800" dirty="0">
                <a:latin typeface="Consolas" pitchFamily="49" charset="0"/>
                <a:cs typeface="Consolas" pitchFamily="49" charset="0"/>
              </a:rPr>
              <a:t>	4 </a:t>
            </a:r>
            <a:r>
              <a:rPr lang="en-US" altLang="he-IL" sz="2800" dirty="0">
                <a:latin typeface="Consolas" pitchFamily="49" charset="0"/>
                <a:cs typeface="Consolas" pitchFamily="49" charset="0"/>
                <a:sym typeface="Wingdings" pitchFamily="2" charset="2"/>
              </a:rPr>
              <a:t> 0x4	</a:t>
            </a:r>
            <a:r>
              <a:rPr lang="en-US" altLang="he-IL" sz="2800" dirty="0">
                <a:latin typeface="Consolas" pitchFamily="49" charset="0"/>
                <a:cs typeface="Consolas" pitchFamily="49" charset="0"/>
              </a:rPr>
              <a:t> 8 </a:t>
            </a:r>
            <a:r>
              <a:rPr lang="en-US" altLang="he-IL" sz="2800" dirty="0">
                <a:latin typeface="Consolas" pitchFamily="49" charset="0"/>
                <a:cs typeface="Consolas" pitchFamily="49" charset="0"/>
                <a:sym typeface="Wingdings" pitchFamily="2" charset="2"/>
              </a:rPr>
              <a:t> 0x8	</a:t>
            </a:r>
            <a:r>
              <a:rPr lang="en-US" altLang="he-IL" sz="2800" dirty="0">
                <a:latin typeface="Consolas" pitchFamily="49" charset="0"/>
                <a:cs typeface="Consolas" pitchFamily="49" charset="0"/>
              </a:rPr>
              <a:t>12 </a:t>
            </a:r>
            <a:r>
              <a:rPr lang="en-US" altLang="he-IL" sz="2800" dirty="0">
                <a:latin typeface="Consolas" pitchFamily="49" charset="0"/>
                <a:cs typeface="Consolas" pitchFamily="49" charset="0"/>
                <a:sym typeface="Wingdings" pitchFamily="2" charset="2"/>
              </a:rPr>
              <a:t> 0xC</a:t>
            </a:r>
            <a:endParaRPr lang="en-US" altLang="he-IL" sz="2800" dirty="0">
              <a:latin typeface="Consolas" pitchFamily="49" charset="0"/>
              <a:cs typeface="Consolas" pitchFamily="49" charset="0"/>
            </a:endParaRPr>
          </a:p>
          <a:p>
            <a:pPr marL="0" indent="0">
              <a:lnSpc>
                <a:spcPct val="100000"/>
              </a:lnSpc>
              <a:buNone/>
              <a:tabLst>
                <a:tab pos="1074738" algn="l"/>
                <a:tab pos="3044825" algn="l"/>
              </a:tabLst>
            </a:pPr>
            <a:r>
              <a:rPr lang="en-US" altLang="he-IL" sz="2800" dirty="0">
                <a:latin typeface="Consolas" pitchFamily="49" charset="0"/>
                <a:cs typeface="Consolas" pitchFamily="49" charset="0"/>
              </a:rPr>
              <a:t>	1 </a:t>
            </a:r>
            <a:r>
              <a:rPr lang="en-US" altLang="he-IL" sz="2800" dirty="0">
                <a:latin typeface="Consolas" pitchFamily="49" charset="0"/>
                <a:cs typeface="Consolas" pitchFamily="49" charset="0"/>
                <a:sym typeface="Wingdings" pitchFamily="2" charset="2"/>
              </a:rPr>
              <a:t> 0x1</a:t>
            </a:r>
            <a:r>
              <a:rPr lang="en-US" altLang="he-IL" sz="2800" dirty="0">
                <a:latin typeface="Consolas" pitchFamily="49" charset="0"/>
                <a:cs typeface="Consolas" pitchFamily="49" charset="0"/>
              </a:rPr>
              <a:t>	5 </a:t>
            </a:r>
            <a:r>
              <a:rPr lang="en-US" altLang="he-IL" sz="2800" dirty="0">
                <a:latin typeface="Consolas" pitchFamily="49" charset="0"/>
                <a:cs typeface="Consolas" pitchFamily="49" charset="0"/>
                <a:sym typeface="Wingdings" pitchFamily="2" charset="2"/>
              </a:rPr>
              <a:t> 0x5	</a:t>
            </a:r>
            <a:r>
              <a:rPr lang="en-US" altLang="he-IL" sz="2800" dirty="0">
                <a:latin typeface="Consolas" pitchFamily="49" charset="0"/>
                <a:cs typeface="Consolas" pitchFamily="49" charset="0"/>
              </a:rPr>
              <a:t> 9 </a:t>
            </a:r>
            <a:r>
              <a:rPr lang="en-US" altLang="he-IL" sz="2800" dirty="0">
                <a:latin typeface="Consolas" pitchFamily="49" charset="0"/>
                <a:cs typeface="Consolas" pitchFamily="49" charset="0"/>
                <a:sym typeface="Wingdings" pitchFamily="2" charset="2"/>
              </a:rPr>
              <a:t> 0x9	</a:t>
            </a:r>
            <a:r>
              <a:rPr lang="en-US" altLang="he-IL" sz="2800" dirty="0">
                <a:latin typeface="Consolas" pitchFamily="49" charset="0"/>
                <a:cs typeface="Consolas" pitchFamily="49" charset="0"/>
              </a:rPr>
              <a:t>13 </a:t>
            </a:r>
            <a:r>
              <a:rPr lang="en-US" altLang="he-IL" sz="2800" dirty="0">
                <a:latin typeface="Consolas" pitchFamily="49" charset="0"/>
                <a:cs typeface="Consolas" pitchFamily="49" charset="0"/>
                <a:sym typeface="Wingdings" pitchFamily="2" charset="2"/>
              </a:rPr>
              <a:t> 0xD</a:t>
            </a:r>
            <a:endParaRPr lang="en-US" altLang="he-IL" sz="2800" dirty="0">
              <a:latin typeface="Consolas" pitchFamily="49" charset="0"/>
              <a:cs typeface="Consolas" pitchFamily="49" charset="0"/>
            </a:endParaRPr>
          </a:p>
          <a:p>
            <a:pPr marL="0" indent="0">
              <a:lnSpc>
                <a:spcPct val="100000"/>
              </a:lnSpc>
              <a:buNone/>
              <a:tabLst>
                <a:tab pos="1074738" algn="l"/>
                <a:tab pos="3044825" algn="l"/>
              </a:tabLst>
            </a:pPr>
            <a:r>
              <a:rPr lang="en-US" altLang="he-IL" sz="2800" dirty="0">
                <a:latin typeface="Consolas" pitchFamily="49" charset="0"/>
                <a:cs typeface="Consolas" pitchFamily="49" charset="0"/>
              </a:rPr>
              <a:t>	2 </a:t>
            </a:r>
            <a:r>
              <a:rPr lang="en-US" altLang="he-IL" sz="2800" dirty="0">
                <a:latin typeface="Consolas" pitchFamily="49" charset="0"/>
                <a:cs typeface="Consolas" pitchFamily="49" charset="0"/>
                <a:sym typeface="Wingdings" pitchFamily="2" charset="2"/>
              </a:rPr>
              <a:t> 0x2</a:t>
            </a:r>
            <a:r>
              <a:rPr lang="en-US" altLang="he-IL" sz="2800" dirty="0">
                <a:latin typeface="Consolas" pitchFamily="49" charset="0"/>
                <a:cs typeface="Consolas" pitchFamily="49" charset="0"/>
              </a:rPr>
              <a:t>	6 </a:t>
            </a:r>
            <a:r>
              <a:rPr lang="en-US" altLang="he-IL" sz="2800" dirty="0">
                <a:latin typeface="Consolas" pitchFamily="49" charset="0"/>
                <a:cs typeface="Consolas" pitchFamily="49" charset="0"/>
                <a:sym typeface="Wingdings" pitchFamily="2" charset="2"/>
              </a:rPr>
              <a:t> 0x6 	</a:t>
            </a:r>
            <a:r>
              <a:rPr lang="en-US" altLang="he-IL" sz="2800" dirty="0">
                <a:latin typeface="Consolas" pitchFamily="49" charset="0"/>
                <a:cs typeface="Consolas" pitchFamily="49" charset="0"/>
              </a:rPr>
              <a:t>10 </a:t>
            </a:r>
            <a:r>
              <a:rPr lang="en-US" altLang="he-IL" sz="2800" dirty="0">
                <a:latin typeface="Consolas" pitchFamily="49" charset="0"/>
                <a:cs typeface="Consolas" pitchFamily="49" charset="0"/>
                <a:sym typeface="Wingdings" pitchFamily="2" charset="2"/>
              </a:rPr>
              <a:t> 0xA	</a:t>
            </a:r>
            <a:r>
              <a:rPr lang="en-US" altLang="he-IL" sz="2800" dirty="0">
                <a:latin typeface="Consolas" pitchFamily="49" charset="0"/>
                <a:cs typeface="Consolas" pitchFamily="49" charset="0"/>
              </a:rPr>
              <a:t>14 </a:t>
            </a:r>
            <a:r>
              <a:rPr lang="en-US" altLang="he-IL" sz="2800" dirty="0">
                <a:latin typeface="Consolas" pitchFamily="49" charset="0"/>
                <a:cs typeface="Consolas" pitchFamily="49" charset="0"/>
                <a:sym typeface="Wingdings" pitchFamily="2" charset="2"/>
              </a:rPr>
              <a:t> 0xE</a:t>
            </a:r>
            <a:endParaRPr lang="en-US" altLang="he-IL" sz="2800" dirty="0">
              <a:latin typeface="Consolas" pitchFamily="49" charset="0"/>
              <a:cs typeface="Consolas" pitchFamily="49" charset="0"/>
            </a:endParaRPr>
          </a:p>
          <a:p>
            <a:pPr marL="0" indent="0">
              <a:lnSpc>
                <a:spcPct val="100000"/>
              </a:lnSpc>
              <a:buNone/>
              <a:tabLst>
                <a:tab pos="1074738" algn="l"/>
                <a:tab pos="3044825" algn="l"/>
              </a:tabLst>
            </a:pPr>
            <a:r>
              <a:rPr lang="en-US" altLang="he-IL" sz="2800" dirty="0">
                <a:latin typeface="Consolas" pitchFamily="49" charset="0"/>
                <a:cs typeface="Consolas" pitchFamily="49" charset="0"/>
              </a:rPr>
              <a:t>	3 </a:t>
            </a:r>
            <a:r>
              <a:rPr lang="en-US" altLang="he-IL" sz="2800" dirty="0">
                <a:latin typeface="Consolas" pitchFamily="49" charset="0"/>
                <a:cs typeface="Consolas" pitchFamily="49" charset="0"/>
                <a:sym typeface="Wingdings" pitchFamily="2" charset="2"/>
              </a:rPr>
              <a:t> 0x3</a:t>
            </a:r>
            <a:r>
              <a:rPr lang="en-US" altLang="he-IL" sz="2800" dirty="0">
                <a:latin typeface="Consolas" pitchFamily="49" charset="0"/>
                <a:cs typeface="Consolas" pitchFamily="49" charset="0"/>
              </a:rPr>
              <a:t>	7 </a:t>
            </a:r>
            <a:r>
              <a:rPr lang="en-US" altLang="he-IL" sz="2800" dirty="0">
                <a:latin typeface="Consolas" pitchFamily="49" charset="0"/>
                <a:cs typeface="Consolas" pitchFamily="49" charset="0"/>
                <a:sym typeface="Wingdings" pitchFamily="2" charset="2"/>
              </a:rPr>
              <a:t> 0x7	</a:t>
            </a:r>
            <a:r>
              <a:rPr lang="en-US" altLang="he-IL" sz="2800" dirty="0">
                <a:latin typeface="Consolas" pitchFamily="49" charset="0"/>
                <a:cs typeface="Consolas" pitchFamily="49" charset="0"/>
              </a:rPr>
              <a:t>11 </a:t>
            </a:r>
            <a:r>
              <a:rPr lang="en-US" altLang="he-IL" sz="2800" dirty="0">
                <a:latin typeface="Consolas" pitchFamily="49" charset="0"/>
                <a:cs typeface="Consolas" pitchFamily="49" charset="0"/>
                <a:sym typeface="Wingdings" pitchFamily="2" charset="2"/>
              </a:rPr>
              <a:t> 0xB	</a:t>
            </a:r>
            <a:r>
              <a:rPr lang="en-US" altLang="he-IL" sz="2800" dirty="0">
                <a:latin typeface="Consolas" pitchFamily="49" charset="0"/>
                <a:cs typeface="Consolas" pitchFamily="49" charset="0"/>
              </a:rPr>
              <a:t>15 </a:t>
            </a:r>
            <a:r>
              <a:rPr lang="en-US" altLang="he-IL" sz="2800" dirty="0">
                <a:latin typeface="Consolas" pitchFamily="49" charset="0"/>
                <a:cs typeface="Consolas" pitchFamily="49" charset="0"/>
                <a:sym typeface="Wingdings" pitchFamily="2" charset="2"/>
              </a:rPr>
              <a:t> 0xF</a:t>
            </a:r>
            <a:endParaRPr lang="en-US" altLang="he-IL" sz="2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Шестнадесетична бройна система</a:t>
            </a:r>
            <a:endParaRPr lang="en-GB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62F3E4D-2628-4799-B6ED-5992ECD34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25684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7149</TotalTime>
  <Words>1069</Words>
  <Application>Microsoft Office PowerPoint</Application>
  <PresentationFormat>Custom</PresentationFormat>
  <Paragraphs>143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Consolas</vt:lpstr>
      <vt:lpstr>Wingdings</vt:lpstr>
      <vt:lpstr>Wingdings 2</vt:lpstr>
      <vt:lpstr>SoftUni 16x9</vt:lpstr>
      <vt:lpstr>Бройни системи</vt:lpstr>
      <vt:lpstr>Съдържание</vt:lpstr>
      <vt:lpstr>Десетична бройна система</vt:lpstr>
      <vt:lpstr>Двоична бройна система</vt:lpstr>
      <vt:lpstr>Двоична бройна система</vt:lpstr>
      <vt:lpstr>Двоична бройна система</vt:lpstr>
      <vt:lpstr>Преобразуване от десетична в двоична бройна система</vt:lpstr>
      <vt:lpstr>Примери за двоични числа</vt:lpstr>
      <vt:lpstr>Шестнадесетична бройна система</vt:lpstr>
      <vt:lpstr>Преобразуване на числа от шестнадесетична към десетична БС</vt:lpstr>
      <vt:lpstr>Преобразуване на числа от десетична към шестнадесетична БС</vt:lpstr>
      <vt:lpstr>Преобразуване на числа от шестнадесетична в двоична БС</vt:lpstr>
      <vt:lpstr>Обобщение</vt:lpstr>
      <vt:lpstr>Бройни системи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for Developers</dc:title>
  <dc:subject>C# Basics Course</dc:subject>
  <dc:creator>Software University Foundation</dc:creator>
  <cp:keywords>math; mathematics; programming; algorithms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2019-12-16T19:32:33Z</dcterms:modified>
  <cp:category>computer programming;programming;math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