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1"/>
  </p:notesMasterIdLst>
  <p:handoutMasterIdLst>
    <p:handoutMasterId r:id="rId22"/>
  </p:handoutMasterIdLst>
  <p:sldIdLst>
    <p:sldId id="402" r:id="rId3"/>
    <p:sldId id="492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64" r:id="rId18"/>
    <p:sldId id="493" r:id="rId19"/>
    <p:sldId id="494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3E33770-F750-4CCC-B884-5AF231AE5BC9}">
          <p14:sldIdLst>
            <p14:sldId id="402"/>
            <p14:sldId id="492"/>
          </p14:sldIdLst>
        </p14:section>
        <p14:section name="Real Number Types" id="{6E2E373F-F535-4BA6-A888-63B327866D40}">
          <p14:sldIdLst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</p14:sldIdLst>
        </p14:section>
        <p14:section name="Conclusion" id="{68E20DC2-2D47-4D6E-B3E6-3B9FE9432249}">
          <p14:sldIdLst>
            <p14:sldId id="464"/>
            <p14:sldId id="49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06:48.933" idx="2">
    <p:pos x="10" y="10"/>
    <p:text>1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1:56.269" idx="11">
    <p:pos x="10" y="10"/>
    <p:text>3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3:28.191" idx="13">
    <p:pos x="10" y="10"/>
    <p:text>5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19:57.738" idx="3">
    <p:pos x="10" y="10"/>
    <p:text>2 мин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0:06.129" idx="4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0:18.629" idx="5">
    <p:pos x="10" y="10"/>
    <p:text>3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0:45.894" idx="6">
    <p:pos x="10" y="10"/>
    <p:text>2 минути, припомнят се закръглянията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1:01.363" idx="7">
    <p:pos x="10" y="10"/>
    <p:text>5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1:08.925" idx="8">
    <p:pos x="10" y="10"/>
    <p:text>2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1:16.988" idx="9">
    <p:pos x="10" y="10"/>
    <p:text>7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15T00:21:30.160" idx="10">
    <p:pos x="10" y="10"/>
    <p:text>8 минути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461E2DD-69DF-44FF-AD90-369256A658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5890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8E1BC00-40E4-4FBE-A948-DB99791A67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674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0F2CAE6-99C7-476B-A1DE-7BD72680E6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7679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 to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8CDC517-F057-4A59-9F6D-9454495C27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1675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goes to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8AB317-7BDD-4260-9CE6-BC3AD1A61C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5481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A36FA91-FC0C-43B6-8D0E-24438703F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73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0758194-46D4-42ED-9B4B-7E78714CEB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6142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5A6E7FA-FD40-416B-A9C9-8155027C62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1508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457200"/>
            <a:ext cx="7910299" cy="788071"/>
          </a:xfrm>
        </p:spPr>
        <p:txBody>
          <a:bodyPr>
            <a:normAutofit fontScale="90000"/>
          </a:bodyPr>
          <a:lstStyle/>
          <a:p>
            <a:r>
              <a:rPr lang="bg-BG" dirty="0"/>
              <a:t>Типове данни и променливи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554117"/>
            <a:ext cx="7910298" cy="803801"/>
          </a:xfrm>
        </p:spPr>
        <p:txBody>
          <a:bodyPr>
            <a:normAutofit/>
          </a:bodyPr>
          <a:lstStyle/>
          <a:p>
            <a:r>
              <a:rPr lang="bg-BG"/>
              <a:t>Реални типове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508594" y="3752179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4" name="Picture 2" descr="http://educhoices.org/cimages/multimages/1/free_technology_courses.jpg">
            <a:extLst>
              <a:ext uri="{FF2B5EF4-FFF2-40B4-BE49-F238E27FC236}">
                <a16:creationId xmlns:a16="http://schemas.microsoft.com/office/drawing/2014/main" id="{A527D257-65B4-4ACC-BE32-C50549DD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8" y="3764992"/>
            <a:ext cx="4364712" cy="216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764992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334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000" dirty="0"/>
              <a:t>Целочисленото деление и делението на числа с плаваща запетая са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две различни неща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Делене с плаваща запетая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2218000"/>
            <a:ext cx="10363200" cy="44114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Console.WriteLine(10 / 4); 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2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целочислено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Console.WriteLine(10 / 4.0);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2.5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реално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)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Console.WriteLine(10 / 0.0);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Infinity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Console.WriteLine(-10 / 0.0);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-Infinity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Console.WriteLine(0 / 0.0);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NaN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(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не е число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Console.WriteLine(8 % 2.5);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// 0.5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(3 * 2.5 + 0.5 = 8)</a:t>
            </a: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d = 0;</a:t>
            </a:r>
            <a:r>
              <a:rPr lang="bg-BG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Целочисленото деление работи по друг начин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!</a:t>
            </a:r>
            <a:endParaRPr lang="en-US" sz="27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Console.WriteLine(10 / d);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DivideByZeroException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39C0709-CCE2-46DE-8498-5961D469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9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Понякога изчисленията работят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неправилно</a:t>
            </a:r>
            <a:r>
              <a:rPr lang="en-US" dirty="0"/>
              <a:t>!</a:t>
            </a:r>
            <a:endParaRPr lang="bg-BG" dirty="0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dirty="0"/>
              <a:t>Аномалии при изчисления с плаваща запетая</a:t>
            </a: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760414" y="2076448"/>
            <a:ext cx="10667998" cy="41811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Console.WriteLine(100000000000000.0 + 0.3);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Result: 100000000000000 (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загуба на точност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a = 1.0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b = 0.33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sum = 1.33;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Console.WriteLine("a+b={0} sum={1} equal={2}",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a+b, sum, (a+b == sum));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a+b=1.33000001311302 sum=1.33 equal=False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one = 0;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10000; i++) one += 0.0001;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Console.WriteLine(one);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0.999999999999906</a:t>
            </a:r>
          </a:p>
        </p:txBody>
      </p:sp>
      <p:pic>
        <p:nvPicPr>
          <p:cNvPr id="2050" name="Picture 2" descr="http://www.rw-designer.com/icon-image/8387-256x256x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86" y="3197357"/>
            <a:ext cx="1920026" cy="19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1A178F6-A1A8-495C-ADAF-FD45DCFC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476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Има специален реален тип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десетична точност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C#: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decimal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 </a:t>
            </a:r>
            <a:r>
              <a:rPr lang="en-US" dirty="0"/>
              <a:t>(±1,0 × 10</a:t>
            </a:r>
            <a:r>
              <a:rPr lang="en-US" baseline="30000" dirty="0"/>
              <a:t>-28</a:t>
            </a:r>
            <a:r>
              <a:rPr lang="en-US" dirty="0"/>
              <a:t> </a:t>
            </a:r>
            <a:r>
              <a:rPr lang="bg-BG" dirty="0"/>
              <a:t>до </a:t>
            </a:r>
            <a:r>
              <a:rPr lang="en-US" dirty="0"/>
              <a:t>±7,9 × 10</a:t>
            </a:r>
            <a:r>
              <a:rPr lang="en-US" baseline="30000" dirty="0"/>
              <a:t>28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128-</a:t>
            </a:r>
            <a:r>
              <a:rPr lang="bg-BG" dirty="0"/>
              <a:t>битов</a:t>
            </a:r>
            <a:r>
              <a:rPr lang="en-US" dirty="0"/>
              <a:t>, </a:t>
            </a:r>
            <a:r>
              <a:rPr lang="bg-BG" dirty="0"/>
              <a:t>с точност до</a:t>
            </a:r>
            <a:r>
              <a:rPr lang="en-US" dirty="0"/>
              <a:t> 28-29 </a:t>
            </a:r>
            <a:r>
              <a:rPr lang="bg-BG" dirty="0"/>
              <a:t>знака</a:t>
            </a:r>
            <a:endParaRPr lang="en-US" dirty="0"/>
          </a:p>
          <a:p>
            <a:pPr lvl="1"/>
            <a:r>
              <a:rPr lang="bg-BG" dirty="0"/>
              <a:t>Използва се за финансови изчисления</a:t>
            </a:r>
          </a:p>
          <a:p>
            <a:pPr lvl="1"/>
            <a:r>
              <a:rPr lang="bg-BG" dirty="0"/>
              <a:t>Почти няма грешки при закръгляне</a:t>
            </a:r>
            <a:endParaRPr lang="en-US" dirty="0"/>
          </a:p>
          <a:p>
            <a:pPr lvl="1"/>
            <a:r>
              <a:rPr lang="bg-BG" dirty="0"/>
              <a:t>Почти няма загуба на точност</a:t>
            </a:r>
            <a:endParaRPr lang="en-US" dirty="0"/>
          </a:p>
          <a:p>
            <a:r>
              <a:rPr lang="bg-BG" dirty="0"/>
              <a:t>Стойността по подразбиране за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decimal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bg-BG" dirty="0"/>
              <a:t>е</a:t>
            </a:r>
            <a:r>
              <a:rPr lang="en-US" dirty="0"/>
              <a:t>:</a:t>
            </a:r>
          </a:p>
          <a:p>
            <a:pPr lvl="1"/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0.0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/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/>
              <a:t> </a:t>
            </a:r>
            <a:r>
              <a:rPr lang="bg-BG" dirty="0"/>
              <a:t>е наставката за десетичните числа</a:t>
            </a:r>
            <a:r>
              <a:rPr lang="en-US" dirty="0"/>
              <a:t>)</a:t>
            </a:r>
            <a:endParaRPr lang="bg-BG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Реален тип с десетична точност</a:t>
            </a:r>
          </a:p>
        </p:txBody>
      </p:sp>
      <p:pic>
        <p:nvPicPr>
          <p:cNvPr id="65540" name="Picture 4" descr="http://support2.dundas.com/OnlineDocumentation/WinChart2003/images/Formulas_Willi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1"/>
          <a:stretch>
            <a:fillRect/>
          </a:stretch>
        </p:blipFill>
        <p:spPr bwMode="auto">
          <a:xfrm>
            <a:off x="7826964" y="2910220"/>
            <a:ext cx="2991848" cy="1814180"/>
          </a:xfrm>
          <a:prstGeom prst="roundRect">
            <a:avLst>
              <a:gd name="adj" fmla="val 5770"/>
            </a:avLst>
          </a:prstGeom>
          <a:noFill/>
        </p:spPr>
      </p:pic>
      <p:pic>
        <p:nvPicPr>
          <p:cNvPr id="65538" name="Picture 2" descr="http://www.techno-archery.com/Archery%20cop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2361293"/>
            <a:ext cx="1097848" cy="1097848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146390">
            <a:off x="8887754" y="5016270"/>
            <a:ext cx="243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decimal</a:t>
            </a:r>
            <a:endParaRPr lang="en-US" sz="4400" b="1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8564675-185B-46E3-B0F3-6068641C8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235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програма, която да въвежда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числа</a:t>
            </a:r>
            <a:r>
              <a:rPr lang="en-US" dirty="0"/>
              <a:t> </a:t>
            </a:r>
            <a:r>
              <a:rPr lang="bg-BG" dirty="0"/>
              <a:t>и да изведете тяхната точна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сума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Точна сума на реални числа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2812" y="2617255"/>
            <a:ext cx="4363150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1000000000000000000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24062" y="3091230"/>
            <a:ext cx="513755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1000000000000000005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489751" y="324677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2812" y="4684563"/>
            <a:ext cx="4363150" cy="16400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0.00000000003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333333333333.3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4062" y="5158538"/>
            <a:ext cx="513755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333333333333.30000000003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84111" y="531408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6C8ECB99-AD82-48F1-8D04-B4D3F7523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Точна сума на реални числа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Този код работи, но понякога прави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грешки</a:t>
            </a:r>
            <a:r>
              <a:rPr lang="en-US" dirty="0"/>
              <a:t> </a:t>
            </a:r>
            <a:r>
              <a:rPr lang="bg-BG" dirty="0"/>
              <a:t>при закръгляне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Сменете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dirty="0"/>
              <a:t> </a:t>
            </a:r>
            <a:r>
              <a:rPr lang="bg-BG" dirty="0"/>
              <a:t>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decimal</a:t>
            </a:r>
            <a:r>
              <a:rPr lang="en-US" dirty="0"/>
              <a:t> </a:t>
            </a:r>
            <a:r>
              <a:rPr lang="bg-BG" dirty="0"/>
              <a:t>и вижте разликите</a:t>
            </a: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89014" y="2005445"/>
            <a:ext cx="10210798" cy="310351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2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n = int.Parse(Console.ReadLine());</a:t>
            </a:r>
          </a:p>
          <a:p>
            <a:pPr eaLnBrk="0" hangingPunct="0">
              <a:lnSpc>
                <a:spcPct val="12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sum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2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 eaLnBrk="0" hangingPunct="0">
              <a:lnSpc>
                <a:spcPct val="12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+=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.Parse(Console.ReadLine());</a:t>
            </a:r>
          </a:p>
          <a:p>
            <a:pPr eaLnBrk="0" hangingPunct="0">
              <a:lnSpc>
                <a:spcPct val="12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Console.WriteLine(sum);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41631CD-08A9-440E-8806-5B717C19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dual.tuhh.de/voigt/images/projects/teaser_ieee_754-2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7" r="-5477"/>
          <a:stretch/>
        </p:blipFill>
        <p:spPr bwMode="auto">
          <a:xfrm>
            <a:off x="1013910" y="1876969"/>
            <a:ext cx="2642102" cy="1600200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58190"/>
            <a:ext cx="10363200" cy="820600"/>
          </a:xfrm>
        </p:spPr>
        <p:txBody>
          <a:bodyPr/>
          <a:lstStyle/>
          <a:p>
            <a:r>
              <a:rPr lang="bg-BG" dirty="0"/>
              <a:t>Цели и реални числа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757966"/>
            <a:ext cx="10363200" cy="719034"/>
          </a:xfrm>
        </p:spPr>
        <p:txBody>
          <a:bodyPr/>
          <a:lstStyle/>
          <a:p>
            <a:r>
              <a:rPr lang="bg-BG" dirty="0"/>
              <a:t>Експерименти</a:t>
            </a:r>
            <a:endParaRPr lang="en-US" dirty="0"/>
          </a:p>
        </p:txBody>
      </p:sp>
      <p:pic>
        <p:nvPicPr>
          <p:cNvPr id="7" name="Picture 4" descr="http://support2.dundas.com/OnlineDocumentation/WinChart2003/images/Formulas_Willia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1"/>
          <a:stretch>
            <a:fillRect/>
          </a:stretch>
        </p:blipFill>
        <p:spPr bwMode="auto">
          <a:xfrm>
            <a:off x="8071577" y="1759207"/>
            <a:ext cx="2991848" cy="1814180"/>
          </a:xfrm>
          <a:prstGeom prst="roundRect">
            <a:avLst>
              <a:gd name="adj" fmla="val 5770"/>
            </a:avLst>
          </a:prstGeom>
          <a:noFill/>
        </p:spPr>
      </p:pic>
      <p:pic>
        <p:nvPicPr>
          <p:cNvPr id="9" name="Picture 2" descr="http://www.techno-archery.com/Archery%20cop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01" y="1165686"/>
            <a:ext cx="1097848" cy="1097848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364535">
            <a:off x="8607616" y="3703725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decimal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509281">
            <a:off x="1333639" y="801472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4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0875553">
            <a:off x="1631158" y="3601764"/>
            <a:ext cx="127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88" y="997914"/>
            <a:ext cx="3524026" cy="36375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1132441">
            <a:off x="9105343" y="980229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</a:t>
            </a:r>
          </a:p>
        </p:txBody>
      </p:sp>
      <p:sp>
        <p:nvSpPr>
          <p:cNvPr id="25" name="TextBox 24"/>
          <p:cNvSpPr txBox="1"/>
          <p:nvPr/>
        </p:nvSpPr>
        <p:spPr>
          <a:xfrm rot="21521100">
            <a:off x="5592931" y="695709"/>
            <a:ext cx="87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562E38C-C8F7-41DE-8974-62F36FB303F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Класически типове данни</a:t>
            </a:r>
            <a:r>
              <a:rPr lang="en-US" dirty="0"/>
              <a:t>:</a:t>
            </a:r>
            <a:endParaRPr lang="bg-BG" dirty="0"/>
          </a:p>
          <a:p>
            <a:pPr lvl="1"/>
            <a:r>
              <a:rPr lang="bg-BG" dirty="0"/>
              <a:t>Реални типове с плаваща запетая</a:t>
            </a:r>
            <a:r>
              <a:rPr lang="en-US" dirty="0"/>
              <a:t>: </a:t>
            </a:r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реални числа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Имат определена точност</a:t>
            </a:r>
          </a:p>
          <a:p>
            <a:pPr lvl="2"/>
            <a:r>
              <a:rPr lang="bg-BG" dirty="0"/>
              <a:t>Може да се наблюдават аномалии</a:t>
            </a:r>
          </a:p>
          <a:p>
            <a:pPr lvl="1"/>
            <a:r>
              <a:rPr lang="bg-BG" dirty="0"/>
              <a:t>Реален тип с десетична точност</a:t>
            </a:r>
            <a:r>
              <a:rPr lang="en-US" dirty="0"/>
              <a:t>: </a:t>
            </a:r>
            <a:r>
              <a:rPr lang="bg-BG" dirty="0"/>
              <a:t>съдържат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реални числа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Има по-висока точност</a:t>
            </a:r>
          </a:p>
          <a:p>
            <a:pPr lvl="2"/>
            <a:r>
              <a:rPr lang="bg-BG" dirty="0"/>
              <a:t>Много по-малко вероятно да се наблюдава аномалия или загуба на точност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днес?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82" y="240131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406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64EC092-E35B-4E13-B40B-731F809B7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Програмиране </a:t>
            </a:r>
            <a:r>
              <a:rPr lang="en-US" dirty="0"/>
              <a:t>– </a:t>
            </a:r>
            <a:r>
              <a:rPr lang="bg-BG" dirty="0"/>
              <a:t>Въпроси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796491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1694DA3-BBE7-49A7-BF67-09CCBB91C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4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bg-BG" dirty="0"/>
              <a:t>Реални типове с плаваща запетая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Аномалии при изчисления с плаваща запетая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Реален тип с десетична точност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1BC7AA5-1CEE-43EE-A02A-478BB3AE2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2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3886200"/>
            <a:ext cx="8938472" cy="820600"/>
          </a:xfrm>
        </p:spPr>
        <p:txBody>
          <a:bodyPr/>
          <a:lstStyle/>
          <a:p>
            <a:r>
              <a:rPr lang="bg-BG" dirty="0"/>
              <a:t>Реални числени типове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46212" y="4959235"/>
            <a:ext cx="8938472" cy="692873"/>
          </a:xfrm>
        </p:spPr>
        <p:txBody>
          <a:bodyPr/>
          <a:lstStyle/>
          <a:p>
            <a:r>
              <a:rPr lang="bg-BG" dirty="0"/>
              <a:t>И как да ги ползваме в </a:t>
            </a:r>
            <a:r>
              <a:rPr lang="en-US" dirty="0"/>
              <a:t>C#</a:t>
            </a:r>
          </a:p>
        </p:txBody>
      </p:sp>
      <p:sp>
        <p:nvSpPr>
          <p:cNvPr id="7" name="TextBox 6"/>
          <p:cNvSpPr txBox="1"/>
          <p:nvPr/>
        </p:nvSpPr>
        <p:spPr>
          <a:xfrm rot="509281">
            <a:off x="1025840" y="1377462"/>
            <a:ext cx="2416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8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875553">
            <a:off x="1301460" y="2763564"/>
            <a:ext cx="127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://dual.tuhh.de/voigt/images/projects/teaser_ieee_754-2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7" r="-5477"/>
          <a:stretch/>
        </p:blipFill>
        <p:spPr bwMode="auto">
          <a:xfrm>
            <a:off x="4594397" y="1592437"/>
            <a:ext cx="2642102" cy="1600200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 rot="21053104">
            <a:off x="8304284" y="1758063"/>
            <a:ext cx="2691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decimal</a:t>
            </a:r>
            <a:endParaRPr lang="en-US" sz="48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5280EFE-5239-4ED5-8DE2-A4D38B3A362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Типовете с плаваща запетая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Съдържат реални числа</a:t>
            </a:r>
            <a:r>
              <a:rPr lang="en-US" dirty="0"/>
              <a:t>, </a:t>
            </a:r>
            <a:r>
              <a:rPr lang="bg-BG" dirty="0"/>
              <a:t>например: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1.25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-0.38</a:t>
            </a:r>
          </a:p>
          <a:p>
            <a:pPr lvl="1"/>
            <a:r>
              <a:rPr lang="bg-BG" dirty="0"/>
              <a:t>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диапазон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точност</a:t>
            </a:r>
            <a:r>
              <a:rPr lang="en-US" dirty="0"/>
              <a:t> </a:t>
            </a:r>
            <a:r>
              <a:rPr lang="bg-BG" dirty="0"/>
              <a:t>според използваната памет</a:t>
            </a:r>
            <a:endParaRPr lang="en-US" dirty="0"/>
          </a:p>
          <a:p>
            <a:pPr lvl="1"/>
            <a:r>
              <a:rPr lang="bg-BG" dirty="0"/>
              <a:t>Понякога се наблюдават аномалии при изчисления</a:t>
            </a:r>
            <a:endParaRPr lang="en-US" dirty="0"/>
          </a:p>
          <a:p>
            <a:pPr lvl="1"/>
            <a:r>
              <a:rPr lang="bg-BG" dirty="0"/>
              <a:t>Могат да пазят много малки и много големи стойности като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0.00000000000001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10000000000000000000000000000.0</a:t>
            </a:r>
            <a:endParaRPr lang="en-US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са типовете с плаваща запетая</a:t>
            </a:r>
            <a:r>
              <a:rPr lang="en-US" dirty="0"/>
              <a:t>?</a:t>
            </a:r>
            <a:endParaRPr lang="bg-BG" dirty="0"/>
          </a:p>
        </p:txBody>
      </p:sp>
      <p:pic>
        <p:nvPicPr>
          <p:cNvPr id="66562" name="Picture 2" descr="Numbers by inconspicuous_bostonian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5181600"/>
            <a:ext cx="6781800" cy="138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1132275">
            <a:off x="7219693" y="676269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0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705665">
            <a:off x="9433522" y="1453454"/>
            <a:ext cx="107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28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EF7C1DF-2615-4FD9-8BC6-FAE27BFC8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Числа с плаваща запетая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Типовете с плаваща запетая са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(±1.5 × 10</a:t>
            </a:r>
            <a:r>
              <a:rPr lang="en-US" baseline="30000" dirty="0"/>
              <a:t>−45</a:t>
            </a:r>
            <a:r>
              <a:rPr lang="en-US" dirty="0"/>
              <a:t> </a:t>
            </a:r>
            <a:r>
              <a:rPr lang="bg-BG" dirty="0"/>
              <a:t>до</a:t>
            </a:r>
            <a:r>
              <a:rPr lang="en-US" dirty="0"/>
              <a:t> ±3.4 × 10</a:t>
            </a:r>
            <a:r>
              <a:rPr lang="en-US" baseline="30000" dirty="0"/>
              <a:t>38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32-</a:t>
            </a:r>
            <a:r>
              <a:rPr lang="bg-BG" dirty="0"/>
              <a:t>битов</a:t>
            </a:r>
            <a:r>
              <a:rPr lang="en-US" dirty="0"/>
              <a:t>, </a:t>
            </a:r>
            <a:r>
              <a:rPr lang="bg-BG" dirty="0"/>
              <a:t>точност 7 знака след запетаята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(±5.0 × 10</a:t>
            </a:r>
            <a:r>
              <a:rPr lang="en-US" baseline="30000" dirty="0"/>
              <a:t>−324</a:t>
            </a:r>
            <a:r>
              <a:rPr lang="en-US" dirty="0"/>
              <a:t> </a:t>
            </a:r>
            <a:r>
              <a:rPr lang="bg-BG" dirty="0"/>
              <a:t>до</a:t>
            </a:r>
            <a:r>
              <a:rPr lang="en-US" dirty="0"/>
              <a:t> ±1.7 × 10</a:t>
            </a:r>
            <a:r>
              <a:rPr lang="en-US" baseline="30000" dirty="0"/>
              <a:t>308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64-</a:t>
            </a:r>
            <a:r>
              <a:rPr lang="bg-BG" dirty="0"/>
              <a:t>бита</a:t>
            </a:r>
            <a:r>
              <a:rPr lang="en-US" dirty="0"/>
              <a:t>, </a:t>
            </a:r>
            <a:r>
              <a:rPr lang="bg-BG" dirty="0"/>
              <a:t>точност от</a:t>
            </a:r>
            <a:r>
              <a:rPr lang="en-US" dirty="0"/>
              <a:t> 15-16 </a:t>
            </a:r>
            <a:r>
              <a:rPr lang="bg-BG" dirty="0"/>
              <a:t>знака след запетаята</a:t>
            </a:r>
            <a:endParaRPr lang="en-US" dirty="0"/>
          </a:p>
          <a:p>
            <a:r>
              <a:rPr lang="bg-BG" dirty="0"/>
              <a:t>Стойността по подразбиране е: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0.0F</a:t>
            </a:r>
            <a:r>
              <a:rPr lang="en-US" dirty="0"/>
              <a:t> </a:t>
            </a:r>
            <a:r>
              <a:rPr lang="bg-BG" dirty="0"/>
              <a:t>за тип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endParaRPr lang="en-US" dirty="0"/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0.0D</a:t>
            </a:r>
            <a:r>
              <a:rPr lang="en-US" dirty="0"/>
              <a:t> </a:t>
            </a:r>
            <a:r>
              <a:rPr lang="bg-BG" dirty="0"/>
              <a:t>за тип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double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09281">
            <a:off x="8594538" y="1599376"/>
            <a:ext cx="2416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double</a:t>
            </a:r>
            <a:endParaRPr lang="en-US" sz="48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0875553">
            <a:off x="9132610" y="3039243"/>
            <a:ext cx="1272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float</a:t>
            </a:r>
            <a:endParaRPr 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2" descr="http://dual.tuhh.de/voigt/images/projects/teaser_ieee_754-2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7" r="-5477"/>
          <a:stretch/>
        </p:blipFill>
        <p:spPr bwMode="auto">
          <a:xfrm>
            <a:off x="8609012" y="4572000"/>
            <a:ext cx="2642102" cy="1600200"/>
          </a:xfrm>
          <a:prstGeom prst="roundRect">
            <a:avLst>
              <a:gd name="adj" fmla="val 5783"/>
            </a:avLst>
          </a:prstGeom>
          <a:solidFill>
            <a:schemeClr val="tx1"/>
          </a:solidFill>
          <a:effectLst>
            <a:softEdge rad="63500"/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0D26756-FDED-4D6E-9242-D0C253E53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dirty="0"/>
              <a:t>Разликата в точността, когато ползваме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Забележете</a:t>
            </a:r>
            <a:r>
              <a:rPr lang="en-US" dirty="0"/>
              <a:t> </a:t>
            </a:r>
            <a:r>
              <a:rPr lang="bg-BG" dirty="0"/>
              <a:t>наставката</a:t>
            </a:r>
            <a:r>
              <a:rPr lang="en-US" dirty="0"/>
              <a:t> </a:t>
            </a:r>
            <a:r>
              <a:rPr lang="bg-BG" dirty="0"/>
              <a:t>„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</a:t>
            </a:r>
            <a:r>
              <a:rPr lang="bg-BG" dirty="0"/>
              <a:t>“ след числото на първия ред</a:t>
            </a:r>
            <a:r>
              <a:rPr lang="en-US" dirty="0"/>
              <a:t>!</a:t>
            </a:r>
          </a:p>
          <a:p>
            <a:pPr lvl="1"/>
            <a:r>
              <a:rPr lang="bg-BG" dirty="0"/>
              <a:t>Реалните числа по подразбираме се възприемат за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dirty="0"/>
              <a:t>!</a:t>
            </a:r>
          </a:p>
          <a:p>
            <a:pPr lvl="1"/>
            <a:r>
              <a:rPr lang="bg-BG" dirty="0"/>
              <a:t>Ако желаем дадена стойност да се запише като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bg-BG" dirty="0"/>
              <a:t>, трябва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изрично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да я преобразуваме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Точност на Пи</a:t>
            </a:r>
            <a:r>
              <a:rPr lang="en-US" dirty="0"/>
              <a:t>  – </a:t>
            </a:r>
            <a:r>
              <a:rPr lang="bg-BG" dirty="0"/>
              <a:t>Пример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760412" y="2057400"/>
            <a:ext cx="10668000" cy="171739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float floatPI = 3.141592653589793238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doublePI = 3.141592653589793238;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Console.WriteLine("Float PI is: {0}", floatPI);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Console.WriteLine("Double PI is: {0}", doublePI);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87" y="1676400"/>
            <a:ext cx="4124325" cy="12573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D81C6A-C917-4144-BA36-DD2D442C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513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2" y="1151121"/>
            <a:ext cx="11804822" cy="5459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noProof="1">
                <a:latin typeface="Consolas" panose="020B0609020204030204" pitchFamily="49" charset="0"/>
              </a:rPr>
              <a:t>Math.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Round</a:t>
            </a:r>
            <a:r>
              <a:rPr lang="en-US" sz="3200" b="1" noProof="1">
                <a:latin typeface="Consolas" panose="020B0609020204030204" pitchFamily="49" charset="0"/>
              </a:rPr>
              <a:t>(3.45)</a:t>
            </a:r>
            <a:r>
              <a:rPr lang="en-US" sz="3200" dirty="0"/>
              <a:t> –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закръгля</a:t>
            </a:r>
            <a:r>
              <a:rPr lang="en-US" sz="3200" dirty="0"/>
              <a:t> </a:t>
            </a:r>
            <a:r>
              <a:rPr lang="bg-BG" sz="3200" dirty="0"/>
              <a:t>към цяло число</a:t>
            </a:r>
            <a:r>
              <a:rPr lang="en-US" sz="3200" dirty="0"/>
              <a:t>(</a:t>
            </a:r>
            <a:r>
              <a:rPr lang="bg-BG" sz="3200" dirty="0"/>
              <a:t>матетматическ</a:t>
            </a:r>
            <a:r>
              <a:rPr lang="en-US" sz="32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nsolas" panose="020B0609020204030204" pitchFamily="49" charset="0"/>
              </a:rPr>
              <a:t>Math.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Round</a:t>
            </a:r>
            <a:r>
              <a:rPr lang="en-US" sz="3200" b="1" dirty="0">
                <a:latin typeface="Consolas" panose="020B0609020204030204" pitchFamily="49" charset="0"/>
              </a:rPr>
              <a:t>(2.3455, 3)</a:t>
            </a:r>
            <a:r>
              <a:rPr lang="en-US" sz="3200" dirty="0"/>
              <a:t> – </a:t>
            </a:r>
            <a:r>
              <a:rPr lang="bg-BG" sz="3200" dirty="0"/>
              <a:t>закръгляне с точност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nsolas" panose="020B0609020204030204" pitchFamily="49" charset="0"/>
              </a:rPr>
              <a:t>Math.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Ceiling</a:t>
            </a:r>
            <a:r>
              <a:rPr lang="en-US" sz="3200" b="1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–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закръгля нагоре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към</a:t>
            </a:r>
            <a:br>
              <a:rPr lang="bg-BG" sz="3200" dirty="0"/>
            </a:br>
            <a:r>
              <a:rPr lang="bg-BG" sz="3200" dirty="0"/>
              <a:t>най-близкото цяло число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Consolas" panose="020B0609020204030204" pitchFamily="49" charset="0"/>
              </a:rPr>
              <a:t>Math.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Floor</a:t>
            </a:r>
            <a:r>
              <a:rPr lang="en-US" sz="3200" b="1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–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закръгля надолу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към най-близкото цяло число</a:t>
            </a:r>
          </a:p>
          <a:p>
            <a:pPr marL="0" indent="0">
              <a:lnSpc>
                <a:spcPct val="100000"/>
              </a:lnSpc>
              <a:buNone/>
            </a:pPr>
            <a:endParaRPr lang="bg-BG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Закръгляне на числа с плаваща запетая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4" y="4274909"/>
            <a:ext cx="10667998" cy="235449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a = 2.3455;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Console.WriteLine(Math.Round(a));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result: 2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Console.WriteLine(Math.Round(a, 3));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result: 2.346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Console.WriteLine(Math.Ceiling(a));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result: 3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Console.WriteLine(Math.Floor(a));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result: 2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828212" y="1676400"/>
            <a:ext cx="2133600" cy="1765406"/>
          </a:xfrm>
          <a:prstGeom prst="wedgeRoundRectCallout">
            <a:avLst>
              <a:gd name="adj1" fmla="val -72049"/>
              <a:gd name="adj2" fmla="val -5197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2.5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</a:p>
          <a:p>
            <a:pPr algn="ctr"/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3.5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sym typeface="Wingdings" panose="05000000000000000000" pitchFamily="2" charset="2"/>
              </a:rPr>
              <a:t>4</a:t>
            </a:r>
          </a:p>
          <a:p>
            <a:pPr algn="ctr"/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3.45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F576881-15DF-4814-A463-5FF62E092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Напишете програма, в която да въведете радиус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dirty="0"/>
              <a:t> (</a:t>
            </a:r>
            <a:r>
              <a:rPr lang="bg-BG" dirty="0"/>
              <a:t>реално число</a:t>
            </a:r>
            <a:r>
              <a:rPr lang="en-US" dirty="0"/>
              <a:t>) </a:t>
            </a:r>
            <a:r>
              <a:rPr lang="bg-BG" dirty="0"/>
              <a:t>и изведете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лицето на кръга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 точност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12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знака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след запетаята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Примерно решение</a:t>
            </a:r>
            <a:r>
              <a:rPr lang="en-US" dirty="0"/>
              <a:t>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Лице на кръг</a:t>
            </a:r>
            <a:r>
              <a:rPr lang="en-US" dirty="0"/>
              <a:t> (</a:t>
            </a:r>
            <a:r>
              <a:rPr lang="bg-BG" dirty="0"/>
              <a:t>с точност 12 знака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4651300"/>
            <a:ext cx="10439400" cy="11399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r = double.Parse(Console.ReadLine());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Console.WriteLine("{0:f12}", Math.PI * r * r);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8586" y="2889315"/>
            <a:ext cx="9906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2.5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27386" y="2889315"/>
            <a:ext cx="331937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19.634954084936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898738" y="303177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32564" y="2889315"/>
            <a:ext cx="9906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1.2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61364" y="2889315"/>
            <a:ext cx="3124200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4.523893421169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732716" y="303177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2AB03286-4D36-4F1D-9B23-8278E823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Числата с плаващата запетая могат да ползват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експоненциален запис</a:t>
            </a:r>
            <a:r>
              <a:rPr lang="en-US" dirty="0"/>
              <a:t>, </a:t>
            </a:r>
            <a:r>
              <a:rPr lang="bg-BG" dirty="0"/>
              <a:t>например: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1e+34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1E34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20e-3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1e-12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-6.02e28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Експоненциален запис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2971800"/>
            <a:ext cx="10363200" cy="33978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d = 10000000000000000000000000000000000.0;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Console.WriteLine(d);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1E+34</a:t>
            </a: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d2 = 20e-3;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Console.WriteLine(d2);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0.02</a:t>
            </a:r>
          </a:p>
          <a:p>
            <a:pPr eaLnBrk="0" hangingPunct="0">
              <a:lnSpc>
                <a:spcPct val="110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d3 = double.MaxValue;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Console.WriteLine(d3);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1.79769313486232E+308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D8BCAF6-84FE-463F-9CCE-C543C80EE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34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7151</TotalTime>
  <Words>1283</Words>
  <Application>Microsoft Office PowerPoint</Application>
  <PresentationFormat>Custom</PresentationFormat>
  <Paragraphs>194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Wingdings</vt:lpstr>
      <vt:lpstr>Wingdings 2</vt:lpstr>
      <vt:lpstr>SoftUni 16x9</vt:lpstr>
      <vt:lpstr>Типове данни и променливи</vt:lpstr>
      <vt:lpstr>Съдържание</vt:lpstr>
      <vt:lpstr>Реални числени типове</vt:lpstr>
      <vt:lpstr>Какво са типовете с плаваща запетая?</vt:lpstr>
      <vt:lpstr>Числа с плаваща запетая</vt:lpstr>
      <vt:lpstr>Точност на Пи  – Пример</vt:lpstr>
      <vt:lpstr>Закръгляне на числа с плаваща запетая</vt:lpstr>
      <vt:lpstr>Задача: Лице на кръг (с точност 12 знака)</vt:lpstr>
      <vt:lpstr>Експоненциален запис</vt:lpstr>
      <vt:lpstr>Делене с плаваща запетая</vt:lpstr>
      <vt:lpstr>Аномалии при изчисления с плаваща запетая</vt:lpstr>
      <vt:lpstr>Реален тип с десетична точност</vt:lpstr>
      <vt:lpstr>Задача: Точна сума на реални числа</vt:lpstr>
      <vt:lpstr>Решение: Точна сума на реални числа</vt:lpstr>
      <vt:lpstr>Цели и реални числа</vt:lpstr>
      <vt:lpstr>Какво научихме днес?</vt:lpstr>
      <vt:lpstr>Програмиране – Въпроси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2019-12-16T19:09:02Z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